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3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5F804-9B74-491C-938D-2F0E238824BE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001B3-4FDC-43C1-A791-7B9847883E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2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06FC3-6FFC-4C37-85D2-BD8BC22386D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83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06FC3-6FFC-4C37-85D2-BD8BC22386D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201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51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0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04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15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38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99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333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03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295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19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488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AE1A9-B6FC-430D-B578-C4F2FFDFAEDC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35D57-F0AE-4319-A44A-A29FB746FF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13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2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0" Type="http://schemas.openxmlformats.org/officeDocument/2006/relationships/image" Target="NUL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20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NUL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NUL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NUL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4.png"/><Relationship Id="rId7" Type="http://schemas.openxmlformats.org/officeDocument/2006/relationships/image" Target="../media/image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8.jpeg"/><Relationship Id="rId4" Type="http://schemas.openxmlformats.org/officeDocument/2006/relationships/image" Target="../media/image55.jpe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3.sv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letras.mus.br/gilberto-gi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2.sv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20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7916" b="-3996"/>
            </a:stretch>
          </a:blipFill>
        </p:spPr>
        <p:txBody>
          <a:bodyPr/>
          <a:lstStyle/>
          <a:p>
            <a:endParaRPr lang="pt-BR" sz="1200" dirty="0"/>
          </a:p>
        </p:txBody>
      </p:sp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7861A75A-1F99-45E9-A469-B35423778A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2"/>
          <a:stretch/>
        </p:blipFill>
        <p:spPr>
          <a:xfrm>
            <a:off x="4207836" y="25400"/>
            <a:ext cx="2927179" cy="41998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799" y="4447757"/>
            <a:ext cx="9561174" cy="1470851"/>
            <a:chOff x="0" y="0"/>
            <a:chExt cx="2727373" cy="4195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27373" cy="419568"/>
            </a:xfrm>
            <a:custGeom>
              <a:avLst/>
              <a:gdLst/>
              <a:ahLst/>
              <a:cxnLst/>
              <a:rect l="l" t="t" r="r" b="b"/>
              <a:pathLst>
                <a:path w="2727373" h="419568">
                  <a:moveTo>
                    <a:pt x="14035" y="0"/>
                  </a:moveTo>
                  <a:lnTo>
                    <a:pt x="2713338" y="0"/>
                  </a:lnTo>
                  <a:cubicBezTo>
                    <a:pt x="2717060" y="0"/>
                    <a:pt x="2720630" y="1479"/>
                    <a:pt x="2723262" y="4111"/>
                  </a:cubicBezTo>
                  <a:cubicBezTo>
                    <a:pt x="2725894" y="6743"/>
                    <a:pt x="2727373" y="10313"/>
                    <a:pt x="2727373" y="14035"/>
                  </a:cubicBezTo>
                  <a:lnTo>
                    <a:pt x="2727373" y="405533"/>
                  </a:lnTo>
                  <a:cubicBezTo>
                    <a:pt x="2727373" y="413284"/>
                    <a:pt x="2721090" y="419568"/>
                    <a:pt x="2713338" y="419568"/>
                  </a:cubicBezTo>
                  <a:lnTo>
                    <a:pt x="14035" y="419568"/>
                  </a:lnTo>
                  <a:cubicBezTo>
                    <a:pt x="10313" y="419568"/>
                    <a:pt x="6743" y="418089"/>
                    <a:pt x="4111" y="415457"/>
                  </a:cubicBezTo>
                  <a:cubicBezTo>
                    <a:pt x="1479" y="412825"/>
                    <a:pt x="0" y="409255"/>
                    <a:pt x="0" y="405533"/>
                  </a:cubicBezTo>
                  <a:lnTo>
                    <a:pt x="0" y="14035"/>
                  </a:lnTo>
                  <a:cubicBezTo>
                    <a:pt x="0" y="6284"/>
                    <a:pt x="6284" y="0"/>
                    <a:pt x="14035" y="0"/>
                  </a:cubicBezTo>
                  <a:close/>
                </a:path>
              </a:pathLst>
            </a:custGeom>
            <a:solidFill>
              <a:srgbClr val="F8F7F3"/>
            </a:solidFill>
            <a:ln w="95250" cap="rnd">
              <a:solidFill>
                <a:srgbClr val="CD746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27373" cy="4576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68947" y="3169614"/>
            <a:ext cx="252591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800" dirty="0" err="1" smtClean="0">
                <a:solidFill>
                  <a:srgbClr val="9D3DF8"/>
                </a:solidFill>
                <a:latin typeface="Bree Serif"/>
                <a:ea typeface="Bree Serif"/>
                <a:cs typeface="Bree Serif"/>
                <a:sym typeface="Bree Serif"/>
              </a:rPr>
              <a:t>valneyjosepsi</a:t>
            </a:r>
            <a:endParaRPr lang="en-US" sz="2800" dirty="0">
              <a:solidFill>
                <a:srgbClr val="9D3DF8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7" name="AutoShape 7"/>
          <p:cNvSpPr/>
          <p:nvPr/>
        </p:nvSpPr>
        <p:spPr>
          <a:xfrm flipV="1">
            <a:off x="11585161" y="5036875"/>
            <a:ext cx="0" cy="2716795"/>
          </a:xfrm>
          <a:prstGeom prst="line">
            <a:avLst/>
          </a:prstGeom>
          <a:ln w="38100" cap="flat">
            <a:solidFill>
              <a:srgbClr val="CD74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H="1" flipV="1">
            <a:off x="11585161" y="-330200"/>
            <a:ext cx="0" cy="2437473"/>
          </a:xfrm>
          <a:prstGeom prst="line">
            <a:avLst/>
          </a:prstGeom>
          <a:ln w="38100" cap="flat">
            <a:solidFill>
              <a:srgbClr val="CD74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685799" y="4464757"/>
            <a:ext cx="953146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pt-BR" sz="3455" b="1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“CONEXÃO HUMANA: </a:t>
            </a:r>
          </a:p>
          <a:p>
            <a:pPr algn="ctr">
              <a:lnSpc>
                <a:spcPts val="3800"/>
              </a:lnSpc>
            </a:pPr>
            <a:r>
              <a:rPr lang="pt-BR" sz="3455" b="1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O afeto como fundamento </a:t>
            </a:r>
            <a:endParaRPr lang="pt-BR" sz="3455" b="1" dirty="0" smtClean="0">
              <a:solidFill>
                <a:srgbClr val="CD746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algn="ctr">
              <a:lnSpc>
                <a:spcPts val="3800"/>
              </a:lnSpc>
            </a:pPr>
            <a:r>
              <a:rPr lang="pt-BR" sz="3455" b="1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da </a:t>
            </a:r>
            <a:r>
              <a:rPr lang="pt-BR" sz="3455" b="1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aprendizagem</a:t>
            </a:r>
            <a:r>
              <a:rPr lang="pt-BR" sz="3455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”</a:t>
            </a:r>
            <a:endParaRPr lang="en-US" sz="3455" dirty="0">
              <a:solidFill>
                <a:srgbClr val="CD746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89188" y="2028122"/>
            <a:ext cx="479597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Professor do CAPE Pestalozzi, </a:t>
            </a:r>
            <a:endParaRPr lang="en-US" sz="2000" dirty="0" smtClean="0">
              <a:solidFill>
                <a:srgbClr val="CD746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algn="ctr"/>
            <a:r>
              <a:rPr lang="en-US" sz="2000" dirty="0" err="1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Mestrando</a:t>
            </a:r>
            <a:r>
              <a:rPr lang="en-US" sz="2000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2000" dirty="0" err="1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em</a:t>
            </a:r>
            <a:r>
              <a:rPr lang="en-US" sz="2000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2000" dirty="0" err="1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Educação</a:t>
            </a:r>
            <a:endParaRPr lang="en-US" sz="2000" dirty="0" smtClean="0">
              <a:solidFill>
                <a:srgbClr val="CD746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algn="ctr"/>
            <a:r>
              <a:rPr lang="en-US" sz="2000" dirty="0" err="1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Músico</a:t>
            </a:r>
            <a:r>
              <a:rPr lang="en-US" sz="2000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2000" dirty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e </a:t>
            </a:r>
            <a:r>
              <a:rPr lang="en-US" sz="2000" dirty="0" err="1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Psicólogo</a:t>
            </a:r>
            <a:endParaRPr lang="en-US" sz="2000" dirty="0">
              <a:solidFill>
                <a:srgbClr val="CD746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="" xmlns:a16="http://schemas.microsoft.com/office/drawing/2014/main" id="{B47015DA-3D4A-4259-98A7-F8CE7115F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689" y="672848"/>
            <a:ext cx="3470043" cy="1434425"/>
          </a:xfrm>
          <a:prstGeom prst="rect">
            <a:avLst/>
          </a:prstGeom>
        </p:spPr>
      </p:pic>
      <p:pic>
        <p:nvPicPr>
          <p:cNvPr id="14" name="Google Shape;88;p1">
            <a:extLst>
              <a:ext uri="{FF2B5EF4-FFF2-40B4-BE49-F238E27FC236}">
                <a16:creationId xmlns="" xmlns:a16="http://schemas.microsoft.com/office/drawing/2014/main" id="{89C580DD-FA5C-4E47-8E84-2893DA30ACC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9698"/>
          <a:stretch/>
        </p:blipFill>
        <p:spPr>
          <a:xfrm rot="16200000">
            <a:off x="461630" y="3013678"/>
            <a:ext cx="889394" cy="72224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0">
            <a:extLst>
              <a:ext uri="{FF2B5EF4-FFF2-40B4-BE49-F238E27FC236}">
                <a16:creationId xmlns="" xmlns:a16="http://schemas.microsoft.com/office/drawing/2014/main" id="{17E82CEE-E79E-48DC-AD1B-BA581D7360E6}"/>
              </a:ext>
            </a:extLst>
          </p:cNvPr>
          <p:cNvSpPr txBox="1"/>
          <p:nvPr/>
        </p:nvSpPr>
        <p:spPr>
          <a:xfrm>
            <a:off x="7451780" y="893493"/>
            <a:ext cx="3284233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7"/>
              </a:lnSpc>
            </a:pPr>
            <a:r>
              <a:rPr lang="en-US" sz="3200" dirty="0">
                <a:solidFill>
                  <a:srgbClr val="9D3DF8"/>
                </a:solidFill>
                <a:latin typeface="Bree Serif"/>
                <a:ea typeface="Bree Serif"/>
                <a:cs typeface="Bree Serif"/>
                <a:sym typeface="Bree Serif"/>
              </a:rPr>
              <a:t>VALNEY JOSÉ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="" xmlns:a16="http://schemas.microsoft.com/office/drawing/2014/main" id="{6AEC24D9-2A85-4A6C-9F7D-3A1CFC50E5DB}"/>
              </a:ext>
            </a:extLst>
          </p:cNvPr>
          <p:cNvSpPr txBox="1"/>
          <p:nvPr/>
        </p:nvSpPr>
        <p:spPr>
          <a:xfrm>
            <a:off x="7451780" y="1503158"/>
            <a:ext cx="328423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67"/>
              </a:lnSpc>
            </a:pPr>
            <a:r>
              <a:rPr lang="en-US" sz="2667" dirty="0">
                <a:solidFill>
                  <a:srgbClr val="9D3DF8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Bree Serif"/>
              </a:rPr>
              <a:t>PSICÓLOGO</a:t>
            </a:r>
          </a:p>
          <a:p>
            <a:pPr algn="ctr">
              <a:lnSpc>
                <a:spcPts val="1667"/>
              </a:lnSpc>
            </a:pPr>
            <a:r>
              <a:rPr lang="en-US" sz="1867" dirty="0">
                <a:solidFill>
                  <a:srgbClr val="9D3DF8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Bree Serif"/>
              </a:rPr>
              <a:t>CRP-BA 03/15109</a:t>
            </a:r>
            <a:endParaRPr lang="en-US" sz="2933" dirty="0">
              <a:solidFill>
                <a:srgbClr val="9D3DF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Bree Serif"/>
            </a:endParaRPr>
          </a:p>
        </p:txBody>
      </p:sp>
    </p:spTree>
    <p:extLst>
      <p:ext uri="{BB962C8B-B14F-4D97-AF65-F5344CB8AC3E}">
        <p14:creationId xmlns:p14="http://schemas.microsoft.com/office/powerpoint/2010/main" val="136157679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371;p31">
            <a:extLst>
              <a:ext uri="{FF2B5EF4-FFF2-40B4-BE49-F238E27FC236}">
                <a16:creationId xmlns="" xmlns:a16="http://schemas.microsoft.com/office/drawing/2014/main" id="{725B7CE1-255F-4624-9EC8-5F5BB65146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018" b="1171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tângulo 17">
            <a:extLst>
              <a:ext uri="{FF2B5EF4-FFF2-40B4-BE49-F238E27FC236}">
                <a16:creationId xmlns="" xmlns:a16="http://schemas.microsoft.com/office/drawing/2014/main" id="{62354502-CED2-43ED-BD54-E952595D86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6000">
                <a:schemeClr val="accent1">
                  <a:lumMod val="97000"/>
                  <a:lumOff val="3000"/>
                  <a:alpha val="49000"/>
                </a:schemeClr>
              </a:gs>
              <a:gs pos="100000">
                <a:schemeClr val="accent1">
                  <a:lumMod val="60000"/>
                  <a:lumOff val="40000"/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pic>
        <p:nvPicPr>
          <p:cNvPr id="29" name="Gráfico 28">
            <a:extLst>
              <a:ext uri="{FF2B5EF4-FFF2-40B4-BE49-F238E27FC236}">
                <a16:creationId xmlns="" xmlns:a16="http://schemas.microsoft.com/office/drawing/2014/main" id="{2E98C725-6A09-4E79-985F-567A739F2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6000" y="280391"/>
            <a:ext cx="812800" cy="840615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="" xmlns:a16="http://schemas.microsoft.com/office/drawing/2014/main" id="{4B2C0D0D-5873-46B0-A1B9-D01DDF22E247}"/>
              </a:ext>
            </a:extLst>
          </p:cNvPr>
          <p:cNvGrpSpPr/>
          <p:nvPr/>
        </p:nvGrpSpPr>
        <p:grpSpPr>
          <a:xfrm>
            <a:off x="560999" y="-330200"/>
            <a:ext cx="505801" cy="8083869"/>
            <a:chOff x="841499" y="-495300"/>
            <a:chExt cx="758701" cy="12125804"/>
          </a:xfrm>
        </p:grpSpPr>
        <p:sp>
          <p:nvSpPr>
            <p:cNvPr id="31" name="TextBox 6">
              <a:extLst>
                <a:ext uri="{FF2B5EF4-FFF2-40B4-BE49-F238E27FC236}">
                  <a16:creationId xmlns="" xmlns:a16="http://schemas.microsoft.com/office/drawing/2014/main" id="{8B2F4AD3-DC3D-475F-BD23-1B3BA7A06913}"/>
                </a:ext>
              </a:extLst>
            </p:cNvPr>
            <p:cNvSpPr txBox="1"/>
            <p:nvPr/>
          </p:nvSpPr>
          <p:spPr>
            <a:xfrm rot="16200000">
              <a:off x="-1844152" y="4772654"/>
              <a:ext cx="598685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7" dirty="0">
                  <a:solidFill>
                    <a:schemeClr val="bg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@</a:t>
              </a:r>
              <a:r>
                <a:rPr lang="en-US" sz="2317" dirty="0" err="1">
                  <a:solidFill>
                    <a:schemeClr val="bg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valneyjosepsi</a:t>
              </a:r>
              <a:endParaRPr lang="en-US" sz="2317" dirty="0">
                <a:solidFill>
                  <a:schemeClr val="bg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2" name="AutoShape 7">
              <a:extLst>
                <a:ext uri="{FF2B5EF4-FFF2-40B4-BE49-F238E27FC236}">
                  <a16:creationId xmlns="" xmlns:a16="http://schemas.microsoft.com/office/drawing/2014/main" id="{BA6B98D3-A6AA-4546-AF9F-6C0E717B170E}"/>
                </a:ext>
              </a:extLst>
            </p:cNvPr>
            <p:cNvSpPr/>
            <p:nvPr/>
          </p:nvSpPr>
          <p:spPr>
            <a:xfrm flipV="1">
              <a:off x="1218778" y="7555312"/>
              <a:ext cx="0" cy="4075192"/>
            </a:xfrm>
            <a:prstGeom prst="line">
              <a:avLst/>
            </a:prstGeom>
            <a:ln w="38100" cap="flat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AutoShape 8">
              <a:extLst>
                <a:ext uri="{FF2B5EF4-FFF2-40B4-BE49-F238E27FC236}">
                  <a16:creationId xmlns="" xmlns:a16="http://schemas.microsoft.com/office/drawing/2014/main" id="{B4ACDDE5-A5DE-45C7-9ABF-5A61F3F78AB4}"/>
                </a:ext>
              </a:extLst>
            </p:cNvPr>
            <p:cNvSpPr/>
            <p:nvPr/>
          </p:nvSpPr>
          <p:spPr>
            <a:xfrm flipH="1" flipV="1">
              <a:off x="1218778" y="-495300"/>
              <a:ext cx="0" cy="3656210"/>
            </a:xfrm>
            <a:prstGeom prst="line">
              <a:avLst/>
            </a:prstGeom>
            <a:ln w="38100" cap="flat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34" name="Google Shape;88;p1">
              <a:extLst>
                <a:ext uri="{FF2B5EF4-FFF2-40B4-BE49-F238E27FC236}">
                  <a16:creationId xmlns="" xmlns:a16="http://schemas.microsoft.com/office/drawing/2014/main" id="{ABDC93AE-79C0-4D7B-B17A-586663AE1B7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29698"/>
            <a:stretch/>
          </p:blipFill>
          <p:spPr>
            <a:xfrm rot="16200000">
              <a:off x="842513" y="6723275"/>
              <a:ext cx="901212" cy="6141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TextBox 9">
            <a:extLst>
              <a:ext uri="{FF2B5EF4-FFF2-40B4-BE49-F238E27FC236}">
                <a16:creationId xmlns="" xmlns:a16="http://schemas.microsoft.com/office/drawing/2014/main" id="{73E88F9F-DE4B-48FD-9BFE-8B5BC6C4ECEC}"/>
              </a:ext>
            </a:extLst>
          </p:cNvPr>
          <p:cNvSpPr txBox="1"/>
          <p:nvPr/>
        </p:nvSpPr>
        <p:spPr>
          <a:xfrm>
            <a:off x="1211242" y="280391"/>
            <a:ext cx="4004269" cy="5360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pt-BR" sz="2667" b="1" dirty="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Casinha Branca  -</a:t>
            </a:r>
            <a:r>
              <a:rPr lang="pt-BR" sz="2133" b="1" dirty="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 Gilson</a:t>
            </a:r>
          </a:p>
          <a:p>
            <a:pPr>
              <a:lnSpc>
                <a:spcPts val="2267"/>
              </a:lnSpc>
            </a:pPr>
            <a:endParaRPr lang="pt-BR" sz="2000" b="1" dirty="0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Eu tenho andado tão sozinho ultimamente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Que nem vejo à minha frente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Nada que me dê prazer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Sinto cada vez mais longe a felicidade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Vendo em minha mocidade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Tanto sonho perecer</a:t>
            </a:r>
          </a:p>
          <a:p>
            <a:pPr>
              <a:lnSpc>
                <a:spcPts val="2267"/>
              </a:lnSpc>
            </a:pPr>
            <a:endParaRPr lang="pt-BR" sz="20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Eu queria ter na vida simplesmente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Um lugar de mato verde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Pra plantar e pra colher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Ter uma casinha branca de varanda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Um quintal e uma janela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Para ver o sol nascer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="" xmlns:a16="http://schemas.microsoft.com/office/drawing/2014/main" id="{61D6FD2B-77D7-41DB-A6AF-82C0BE7C7D92}"/>
              </a:ext>
            </a:extLst>
          </p:cNvPr>
          <p:cNvSpPr txBox="1"/>
          <p:nvPr/>
        </p:nvSpPr>
        <p:spPr>
          <a:xfrm>
            <a:off x="6876216" y="4800600"/>
            <a:ext cx="5112584" cy="17697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Às vezes saio a caminhar pela cidade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À procura de amizades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Vou seguindo a multidão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Mas eu me retraio olhando em cada rosto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Cada um tem seu mistério</a:t>
            </a:r>
            <a:b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Seu sofrer, sua ilusão</a:t>
            </a:r>
          </a:p>
        </p:txBody>
      </p:sp>
    </p:spTree>
    <p:extLst>
      <p:ext uri="{BB962C8B-B14F-4D97-AF65-F5344CB8AC3E}">
        <p14:creationId xmlns:p14="http://schemas.microsoft.com/office/powerpoint/2010/main" val="304356166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DEAA55A-3386-4499-B6C9-84D25DB7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5"/>
          <a:stretch/>
        </p:blipFill>
        <p:spPr>
          <a:xfrm flipH="1">
            <a:off x="-1" y="0"/>
            <a:ext cx="8811955" cy="6850617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xmlns="" id="{2E98C725-6A09-4E79-985F-567A739F2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76000" y="280391"/>
            <a:ext cx="812800" cy="840615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73E88F9F-DE4B-48FD-9BFE-8B5BC6C4ECEC}"/>
              </a:ext>
            </a:extLst>
          </p:cNvPr>
          <p:cNvSpPr txBox="1"/>
          <p:nvPr/>
        </p:nvSpPr>
        <p:spPr>
          <a:xfrm>
            <a:off x="107864" y="797056"/>
            <a:ext cx="400426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pt-BR" sz="2133" dirty="0" smtClean="0">
                <a:latin typeface="Open Sans"/>
                <a:ea typeface="Open Sans"/>
                <a:cs typeface="Open Sans"/>
                <a:sym typeface="Open Sans"/>
              </a:rPr>
              <a:t>“Mas </a:t>
            </a:r>
            <a:r>
              <a:rPr lang="pt-BR" sz="2133" dirty="0">
                <a:latin typeface="Open Sans"/>
                <a:ea typeface="Open Sans"/>
                <a:cs typeface="Open Sans"/>
                <a:sym typeface="Open Sans"/>
              </a:rPr>
              <a:t>tudo que acontece na vida</a:t>
            </a:r>
          </a:p>
          <a:p>
            <a:pPr>
              <a:lnSpc>
                <a:spcPts val="2667"/>
              </a:lnSpc>
            </a:pPr>
            <a:r>
              <a:rPr lang="pt-BR" sz="2133" dirty="0">
                <a:latin typeface="Open Sans"/>
                <a:ea typeface="Open Sans"/>
                <a:cs typeface="Open Sans"/>
                <a:sym typeface="Open Sans"/>
              </a:rPr>
              <a:t>Tem um momento e um destino</a:t>
            </a:r>
          </a:p>
          <a:p>
            <a:pPr>
              <a:lnSpc>
                <a:spcPts val="2667"/>
              </a:lnSpc>
            </a:pPr>
            <a:r>
              <a:rPr lang="pt-BR" sz="2133" dirty="0">
                <a:latin typeface="Open Sans"/>
                <a:ea typeface="Open Sans"/>
                <a:cs typeface="Open Sans"/>
                <a:sym typeface="Open Sans"/>
              </a:rPr>
              <a:t>Viver é uma arte, é um ofício</a:t>
            </a:r>
          </a:p>
          <a:p>
            <a:pPr>
              <a:lnSpc>
                <a:spcPts val="2667"/>
              </a:lnSpc>
            </a:pPr>
            <a:r>
              <a:rPr lang="pt-BR" sz="2133" dirty="0">
                <a:latin typeface="Open Sans"/>
                <a:ea typeface="Open Sans"/>
                <a:cs typeface="Open Sans"/>
                <a:sym typeface="Open Sans"/>
              </a:rPr>
              <a:t>Só que precisa </a:t>
            </a:r>
            <a:r>
              <a:rPr lang="pt-BR" sz="2133" dirty="0" smtClean="0">
                <a:latin typeface="Open Sans"/>
                <a:ea typeface="Open Sans"/>
                <a:cs typeface="Open Sans"/>
                <a:sym typeface="Open Sans"/>
              </a:rPr>
              <a:t>cuidado</a:t>
            </a:r>
          </a:p>
          <a:p>
            <a:pPr>
              <a:lnSpc>
                <a:spcPts val="2667"/>
              </a:lnSpc>
            </a:pPr>
            <a:endParaRPr lang="pt-BR" sz="2133" dirty="0"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667"/>
              </a:lnSpc>
            </a:pPr>
            <a:r>
              <a:rPr lang="pt-BR" sz="2133" dirty="0">
                <a:latin typeface="Open Sans"/>
                <a:ea typeface="Open Sans"/>
                <a:cs typeface="Open Sans"/>
                <a:sym typeface="Open Sans"/>
              </a:rPr>
              <a:t>Pra perceber</a:t>
            </a:r>
          </a:p>
          <a:p>
            <a:pPr>
              <a:lnSpc>
                <a:spcPts val="2667"/>
              </a:lnSpc>
            </a:pPr>
            <a:r>
              <a:rPr lang="pt-BR" sz="2133" dirty="0">
                <a:latin typeface="Open Sans"/>
                <a:ea typeface="Open Sans"/>
                <a:cs typeface="Open Sans"/>
                <a:sym typeface="Open Sans"/>
              </a:rPr>
              <a:t>Que olhar só pra </a:t>
            </a:r>
            <a:r>
              <a:rPr lang="pt-BR" sz="2133" dirty="0" smtClean="0">
                <a:latin typeface="Open Sans"/>
                <a:ea typeface="Open Sans"/>
                <a:cs typeface="Open Sans"/>
                <a:sym typeface="Open Sans"/>
              </a:rPr>
              <a:t>TELA...</a:t>
            </a:r>
            <a:endParaRPr lang="pt-BR" sz="2133" dirty="0"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667"/>
              </a:lnSpc>
            </a:pPr>
            <a:r>
              <a:rPr lang="pt-BR" sz="2133" dirty="0">
                <a:latin typeface="Open Sans"/>
                <a:ea typeface="Open Sans"/>
                <a:cs typeface="Open Sans"/>
                <a:sym typeface="Open Sans"/>
              </a:rPr>
              <a:t>É o maior desperdício</a:t>
            </a:r>
          </a:p>
          <a:p>
            <a:pPr>
              <a:lnSpc>
                <a:spcPts val="2667"/>
              </a:lnSpc>
            </a:pPr>
            <a:r>
              <a:rPr lang="pt-BR" sz="2133" dirty="0"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pt-BR" sz="2133" dirty="0" smtClean="0">
                <a:latin typeface="Open Sans"/>
                <a:ea typeface="Open Sans"/>
                <a:cs typeface="Open Sans"/>
                <a:sym typeface="Open Sans"/>
              </a:rPr>
              <a:t>amor </a:t>
            </a:r>
            <a:r>
              <a:rPr lang="pt-BR" sz="2133" dirty="0">
                <a:latin typeface="Open Sans"/>
                <a:ea typeface="Open Sans"/>
                <a:cs typeface="Open Sans"/>
                <a:sym typeface="Open Sans"/>
              </a:rPr>
              <a:t>pode estar</a:t>
            </a:r>
          </a:p>
          <a:p>
            <a:pPr>
              <a:lnSpc>
                <a:spcPts val="2667"/>
              </a:lnSpc>
            </a:pPr>
            <a:r>
              <a:rPr lang="pt-BR" sz="2133" dirty="0">
                <a:latin typeface="Open Sans"/>
                <a:ea typeface="Open Sans"/>
                <a:cs typeface="Open Sans"/>
                <a:sym typeface="Open Sans"/>
              </a:rPr>
              <a:t>Do seu lado</a:t>
            </a:r>
          </a:p>
          <a:p>
            <a:pPr>
              <a:lnSpc>
                <a:spcPts val="2667"/>
              </a:lnSpc>
            </a:pPr>
            <a:endParaRPr lang="pt-BR" sz="2133" dirty="0"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667"/>
              </a:lnSpc>
            </a:pPr>
            <a:r>
              <a:rPr lang="pt-BR" sz="3200" dirty="0">
                <a:latin typeface="Open Sans"/>
                <a:ea typeface="Open Sans"/>
                <a:cs typeface="Open Sans"/>
                <a:sym typeface="Open Sans"/>
              </a:rPr>
              <a:t>O amor é o calor</a:t>
            </a:r>
          </a:p>
          <a:p>
            <a:pPr>
              <a:lnSpc>
                <a:spcPts val="2667"/>
              </a:lnSpc>
            </a:pPr>
            <a:r>
              <a:rPr lang="pt-BR" sz="3200" dirty="0">
                <a:latin typeface="Open Sans"/>
                <a:ea typeface="Open Sans"/>
                <a:cs typeface="Open Sans"/>
                <a:sym typeface="Open Sans"/>
              </a:rPr>
              <a:t>Que aquece a alma</a:t>
            </a:r>
          </a:p>
          <a:p>
            <a:pPr>
              <a:lnSpc>
                <a:spcPts val="2667"/>
              </a:lnSpc>
            </a:pPr>
            <a:r>
              <a:rPr lang="pt-BR" sz="3200" dirty="0">
                <a:latin typeface="Open Sans"/>
                <a:ea typeface="Open Sans"/>
                <a:cs typeface="Open Sans"/>
                <a:sym typeface="Open Sans"/>
              </a:rPr>
              <a:t>O amor tem sabor</a:t>
            </a:r>
          </a:p>
          <a:p>
            <a:pPr>
              <a:lnSpc>
                <a:spcPts val="2667"/>
              </a:lnSpc>
            </a:pPr>
            <a:r>
              <a:rPr lang="pt-BR" sz="3200" dirty="0">
                <a:latin typeface="Open Sans"/>
                <a:ea typeface="Open Sans"/>
                <a:cs typeface="Open Sans"/>
                <a:sym typeface="Open Sans"/>
              </a:rPr>
              <a:t>Pra quem bebe da sua </a:t>
            </a:r>
            <a:r>
              <a:rPr lang="pt-BR" sz="3200" dirty="0" smtClean="0">
                <a:latin typeface="Open Sans"/>
                <a:ea typeface="Open Sans"/>
                <a:cs typeface="Open Sans"/>
                <a:sym typeface="Open Sans"/>
              </a:rPr>
              <a:t>água”</a:t>
            </a:r>
            <a:endParaRPr lang="pt-BR" sz="3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198473"/>
            <a:ext cx="3163370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DO SEU LADO – JOTA QUEST</a:t>
            </a:r>
            <a:endParaRPr lang="pt-BR" sz="20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l="35037" t="17690" r="35707" b="9747"/>
          <a:stretch/>
        </p:blipFill>
        <p:spPr>
          <a:xfrm>
            <a:off x="8100022" y="2205419"/>
            <a:ext cx="4091190" cy="397409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919819" y="6179513"/>
            <a:ext cx="3518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1200" b="1" dirty="0">
                <a:solidFill>
                  <a:srgbClr val="1F2123"/>
                </a:solidFill>
                <a:latin typeface="glbOpenSans"/>
              </a:rPr>
              <a:t>Educador </a:t>
            </a:r>
            <a:r>
              <a:rPr lang="pt-BR" sz="1200" b="1" dirty="0" smtClean="0">
                <a:solidFill>
                  <a:srgbClr val="1F2123"/>
                </a:solidFill>
                <a:latin typeface="glbOpenSans"/>
              </a:rPr>
              <a:t>Wellington de Monte Santo –BA</a:t>
            </a:r>
          </a:p>
          <a:p>
            <a:pPr fontAlgn="base"/>
            <a:r>
              <a:rPr lang="pt-BR" sz="1200" b="1" dirty="0" err="1" smtClean="0">
                <a:solidFill>
                  <a:srgbClr val="1F2123"/>
                </a:solidFill>
                <a:latin typeface="glbOpenSans"/>
              </a:rPr>
              <a:t>viraliza</a:t>
            </a:r>
            <a:r>
              <a:rPr lang="pt-BR" sz="1200" b="1" dirty="0" smtClean="0">
                <a:solidFill>
                  <a:srgbClr val="1F2123"/>
                </a:solidFill>
                <a:latin typeface="glbOpenSans"/>
              </a:rPr>
              <a:t> </a:t>
            </a:r>
            <a:r>
              <a:rPr lang="pt-BR" sz="1200" b="1" dirty="0">
                <a:solidFill>
                  <a:srgbClr val="1F2123"/>
                </a:solidFill>
                <a:latin typeface="glbOpenSans"/>
              </a:rPr>
              <a:t>ao alfabetizar alunos idosos com o forró de Luiz Gonzaga na </a:t>
            </a:r>
            <a:r>
              <a:rPr lang="pt-BR" sz="1200" b="1" dirty="0" smtClean="0">
                <a:solidFill>
                  <a:srgbClr val="1F2123"/>
                </a:solidFill>
                <a:latin typeface="glbOpenSans"/>
              </a:rPr>
              <a:t>Bahia.</a:t>
            </a:r>
            <a:endParaRPr lang="pt-BR" sz="1200" b="1" i="0" dirty="0">
              <a:solidFill>
                <a:srgbClr val="1F2123"/>
              </a:solidFill>
              <a:effectLst/>
              <a:latin typeface="glbOpenSan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/>
          <a:srcRect l="63593" t="23632" r="9581" b="54613"/>
          <a:stretch/>
        </p:blipFill>
        <p:spPr>
          <a:xfrm>
            <a:off x="7354329" y="0"/>
            <a:ext cx="4836883" cy="2205419"/>
          </a:xfrm>
          <a:prstGeom prst="rect">
            <a:avLst/>
          </a:prstGeom>
        </p:spPr>
      </p:pic>
      <p:pic>
        <p:nvPicPr>
          <p:cNvPr id="14" name="Gráfico 20">
            <a:extLst>
              <a:ext uri="{FF2B5EF4-FFF2-40B4-BE49-F238E27FC236}">
                <a16:creationId xmlns:a16="http://schemas.microsoft.com/office/drawing/2014/main" xmlns="" id="{0A4349A5-4864-41D0-9E88-295561287B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86221" y="47403"/>
            <a:ext cx="679014" cy="70225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40958" y="0"/>
            <a:ext cx="4851042" cy="2205419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109177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1617" y="148380"/>
            <a:ext cx="6096000" cy="71711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Brincar de Viver – Guilherme Arantes</a:t>
            </a:r>
          </a:p>
          <a:p>
            <a:r>
              <a:rPr lang="pt-BR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me chamou?</a:t>
            </a:r>
          </a:p>
          <a:p>
            <a:r>
              <a:rPr lang="pt-BR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vai querer voltar pro ninho?</a:t>
            </a:r>
          </a:p>
          <a:p>
            <a:r>
              <a:rPr lang="pt-BR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redescobrir seu lugar</a:t>
            </a:r>
          </a:p>
          <a:p>
            <a:r>
              <a:rPr lang="pt-BR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retornar e enfrentar o dia a dia</a:t>
            </a:r>
          </a:p>
          <a:p>
            <a:r>
              <a:rPr lang="pt-BR" sz="2200" b="1" dirty="0" smtClean="0">
                <a:solidFill>
                  <a:srgbClr val="FF0000"/>
                </a:solidFill>
              </a:rPr>
              <a:t>Reaprender a sonhar</a:t>
            </a:r>
          </a:p>
          <a:p>
            <a:endParaRPr lang="pt-BR" sz="2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pt-B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EFRÃO: Você verá que é mesmo assim</a:t>
            </a:r>
          </a:p>
          <a:p>
            <a:r>
              <a:rPr lang="pt-B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 história não tem fim</a:t>
            </a:r>
          </a:p>
          <a:p>
            <a:r>
              <a:rPr lang="pt-B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Continua sempre que você responde: Sim</a:t>
            </a:r>
          </a:p>
          <a:p>
            <a:r>
              <a:rPr lang="pt-B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sua imaginação</a:t>
            </a:r>
          </a:p>
          <a:p>
            <a:r>
              <a:rPr lang="pt-B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arte de sorrir cada vez que o mundo diz: Não</a:t>
            </a:r>
          </a:p>
          <a:p>
            <a:endParaRPr lang="pt-BR" sz="2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Você verá que a emoção começa agora</a:t>
            </a:r>
          </a:p>
          <a:p>
            <a:r>
              <a:rPr lang="pt-BR" sz="2200" b="1" dirty="0" smtClean="0">
                <a:solidFill>
                  <a:srgbClr val="FF0000"/>
                </a:solidFill>
              </a:rPr>
              <a:t>Agora é brincar de viver</a:t>
            </a:r>
          </a:p>
          <a:p>
            <a:r>
              <a:rPr lang="pt-BR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esquecer: </a:t>
            </a:r>
            <a:r>
              <a:rPr lang="pt-BR" sz="2200" b="1" dirty="0" smtClean="0">
                <a:solidFill>
                  <a:srgbClr val="FF0000"/>
                </a:solidFill>
              </a:rPr>
              <a:t>Ninguém é o centro do Universo</a:t>
            </a:r>
          </a:p>
          <a:p>
            <a:r>
              <a:rPr lang="pt-BR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Assim é maior o prazer</a:t>
            </a:r>
          </a:p>
          <a:p>
            <a:endParaRPr lang="pt-BR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REFRÃO:---------------------------------------------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6576811" y="-243086"/>
            <a:ext cx="45891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eu desejo amar</a:t>
            </a:r>
          </a:p>
          <a:p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 que eu cruzar pelo meu caminho</a:t>
            </a:r>
          </a:p>
          <a:p>
            <a:r>
              <a:rPr lang="pt-BR" sz="2000" b="1" dirty="0" smtClean="0">
                <a:solidFill>
                  <a:srgbClr val="FF0000"/>
                </a:solidFill>
              </a:rPr>
              <a:t>Como sou feliz, eu quero ver feliz</a:t>
            </a:r>
          </a:p>
          <a:p>
            <a:r>
              <a:rPr lang="pt-BR" sz="2000" b="1" dirty="0" smtClean="0">
                <a:solidFill>
                  <a:srgbClr val="FF0000"/>
                </a:solidFill>
              </a:rPr>
              <a:t>Quem andar comigo, vem</a:t>
            </a:r>
            <a:endParaRPr lang="pt-BR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Nenhuma descrição de foto disponível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6" r="49291"/>
          <a:stretch/>
        </p:blipFill>
        <p:spPr bwMode="auto">
          <a:xfrm>
            <a:off x="5872767" y="1785279"/>
            <a:ext cx="6254838" cy="47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de seta reta 6"/>
          <p:cNvCxnSpPr/>
          <p:nvPr/>
        </p:nvCxnSpPr>
        <p:spPr>
          <a:xfrm flipH="1">
            <a:off x="5808372" y="0"/>
            <a:ext cx="12879" cy="68580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5808372" y="1455313"/>
            <a:ext cx="63836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áfico 20">
            <a:extLst>
              <a:ext uri="{FF2B5EF4-FFF2-40B4-BE49-F238E27FC236}">
                <a16:creationId xmlns:a16="http://schemas.microsoft.com/office/drawing/2014/main" xmlns="" id="{0A4349A5-4864-41D0-9E88-295561287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46412" y="633745"/>
            <a:ext cx="812800" cy="8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24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4" t="30158" r="17166" b="55979"/>
          <a:stretch/>
        </p:blipFill>
        <p:spPr>
          <a:xfrm>
            <a:off x="6446917" y="526604"/>
            <a:ext cx="5337127" cy="252568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36742" r="8069" b="47694"/>
          <a:stretch/>
        </p:blipFill>
        <p:spPr>
          <a:xfrm>
            <a:off x="51396" y="4132689"/>
            <a:ext cx="6233494" cy="248385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l="60855" t="28720" r="9548" b="37125"/>
          <a:stretch/>
        </p:blipFill>
        <p:spPr>
          <a:xfrm>
            <a:off x="51396" y="294785"/>
            <a:ext cx="6233494" cy="383790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/>
          <a:srcRect l="64121" t="31999" r="11034" b="32614"/>
          <a:stretch/>
        </p:blipFill>
        <p:spPr>
          <a:xfrm>
            <a:off x="6935882" y="3052292"/>
            <a:ext cx="3843736" cy="3078051"/>
          </a:xfrm>
          <a:prstGeom prst="rect">
            <a:avLst/>
          </a:prstGeom>
        </p:spPr>
      </p:pic>
      <p:pic>
        <p:nvPicPr>
          <p:cNvPr id="6" name="Gráfico 20">
            <a:extLst>
              <a:ext uri="{FF2B5EF4-FFF2-40B4-BE49-F238E27FC236}">
                <a16:creationId xmlns:a16="http://schemas.microsoft.com/office/drawing/2014/main" xmlns="" id="{0A4349A5-4864-41D0-9E88-295561287B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24210" y="5488994"/>
            <a:ext cx="812800" cy="8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E4A0A12-C2A0-4FD7-8B8B-5F75809FD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41" t="11907" r="1479" b="20857"/>
          <a:stretch/>
        </p:blipFill>
        <p:spPr>
          <a:xfrm>
            <a:off x="7292937" y="1243951"/>
            <a:ext cx="4139221" cy="5487004"/>
          </a:xfrm>
          <a:prstGeom prst="rect">
            <a:avLst/>
          </a:prstGeom>
          <a:scene3d>
            <a:camera prst="orthographicFront">
              <a:rot lat="0" lon="20699953" rev="0"/>
            </a:camera>
            <a:lightRig rig="threePt" dir="t"/>
          </a:scene3d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26273"/>
          <a:stretch/>
        </p:blipFill>
        <p:spPr>
          <a:xfrm>
            <a:off x="450760" y="1243951"/>
            <a:ext cx="6091708" cy="56140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7380" t="8812" r="22862" b="52755"/>
          <a:stretch/>
        </p:blipFill>
        <p:spPr>
          <a:xfrm>
            <a:off x="1973963" y="0"/>
            <a:ext cx="3937439" cy="3801665"/>
          </a:xfrm>
          <a:prstGeom prst="rect">
            <a:avLst/>
          </a:prstGeom>
        </p:spPr>
      </p:pic>
      <p:pic>
        <p:nvPicPr>
          <p:cNvPr id="6" name="Gráfico 20">
            <a:extLst>
              <a:ext uri="{FF2B5EF4-FFF2-40B4-BE49-F238E27FC236}">
                <a16:creationId xmlns:a16="http://schemas.microsoft.com/office/drawing/2014/main" xmlns="" id="{0A4349A5-4864-41D0-9E88-295561287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25758" y="105624"/>
            <a:ext cx="812800" cy="8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03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0255" y="-20975"/>
            <a:ext cx="663691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Paródia - Rafinha e Daniel </a:t>
            </a:r>
            <a:r>
              <a:rPr lang="pt-BR" sz="2800" b="1" dirty="0" smtClean="0"/>
              <a:t>Becker</a:t>
            </a:r>
          </a:p>
          <a:p>
            <a:endParaRPr lang="pt-BR" dirty="0"/>
          </a:p>
          <a:p>
            <a:r>
              <a:rPr lang="pt-BR" sz="2400" dirty="0" smtClean="0"/>
              <a:t>Ainda </a:t>
            </a:r>
            <a:r>
              <a:rPr lang="pt-BR" sz="2400" dirty="0"/>
              <a:t>me lembro a</a:t>
            </a:r>
            <a:r>
              <a:rPr lang="pt-BR" sz="2400" dirty="0" smtClean="0"/>
              <a:t> </a:t>
            </a:r>
            <a:r>
              <a:rPr lang="pt-BR" sz="2400" dirty="0"/>
              <a:t>infância sem celular </a:t>
            </a:r>
            <a:endParaRPr lang="pt-BR" sz="2400" dirty="0" smtClean="0"/>
          </a:p>
          <a:p>
            <a:r>
              <a:rPr lang="pt-BR" sz="2400" dirty="0" smtClean="0"/>
              <a:t>Não </a:t>
            </a:r>
            <a:r>
              <a:rPr lang="pt-BR" sz="2400" dirty="0"/>
              <a:t>dá pra comparar outros tempos, eu sei </a:t>
            </a:r>
            <a:endParaRPr lang="pt-BR" sz="2400" dirty="0" smtClean="0"/>
          </a:p>
          <a:p>
            <a:r>
              <a:rPr lang="pt-BR" sz="2400" dirty="0" smtClean="0"/>
              <a:t>Os </a:t>
            </a:r>
            <a:r>
              <a:rPr lang="pt-BR" sz="2400" dirty="0"/>
              <a:t>pais liberam  celular por medo </a:t>
            </a:r>
          </a:p>
          <a:p>
            <a:r>
              <a:rPr lang="pt-BR" sz="2400" dirty="0" smtClean="0"/>
              <a:t>Mas </a:t>
            </a:r>
            <a:r>
              <a:rPr lang="pt-BR" sz="2400" dirty="0"/>
              <a:t>tem um defeito que só a tela tem </a:t>
            </a:r>
            <a:endParaRPr lang="pt-BR" sz="2400" dirty="0" smtClean="0"/>
          </a:p>
          <a:p>
            <a:endParaRPr lang="pt-BR" sz="2400" dirty="0" smtClean="0"/>
          </a:p>
          <a:p>
            <a:r>
              <a:rPr lang="pt-BR" sz="2400" dirty="0" smtClean="0"/>
              <a:t>É </a:t>
            </a:r>
            <a:r>
              <a:rPr lang="pt-BR" sz="2400" dirty="0"/>
              <a:t>muito estímulo o tempo todo </a:t>
            </a:r>
            <a:endParaRPr lang="pt-BR" sz="2400" dirty="0" smtClean="0"/>
          </a:p>
          <a:p>
            <a:r>
              <a:rPr lang="pt-BR" sz="2400" dirty="0" smtClean="0"/>
              <a:t>A </a:t>
            </a:r>
            <a:r>
              <a:rPr lang="pt-BR" sz="2400" dirty="0"/>
              <a:t>criança viciando, e nós adultos também </a:t>
            </a:r>
            <a:endParaRPr lang="pt-BR" sz="2400" dirty="0" smtClean="0"/>
          </a:p>
          <a:p>
            <a:r>
              <a:rPr lang="pt-BR" sz="2400" dirty="0" smtClean="0"/>
              <a:t>Pois </a:t>
            </a:r>
            <a:r>
              <a:rPr lang="pt-BR" sz="2400" dirty="0"/>
              <a:t>no primeiro tédio eu não me aguento </a:t>
            </a:r>
            <a:endParaRPr lang="pt-BR" sz="2400" dirty="0" smtClean="0"/>
          </a:p>
          <a:p>
            <a:r>
              <a:rPr lang="pt-BR" sz="2400" dirty="0" smtClean="0"/>
              <a:t>É </a:t>
            </a:r>
            <a:r>
              <a:rPr lang="pt-BR" sz="2400" dirty="0"/>
              <a:t>tela o tempo todo pra criança sossegar </a:t>
            </a:r>
            <a:endParaRPr lang="pt-BR" sz="2400" dirty="0" smtClean="0"/>
          </a:p>
          <a:p>
            <a:endParaRPr lang="pt-BR" sz="2400" dirty="0" smtClean="0"/>
          </a:p>
          <a:p>
            <a:r>
              <a:rPr lang="pt-BR" sz="2400" dirty="0" smtClean="0"/>
              <a:t>Até </a:t>
            </a:r>
            <a:r>
              <a:rPr lang="pt-BR" sz="2400" dirty="0"/>
              <a:t>no almoço a tela não tem jeito </a:t>
            </a:r>
            <a:endParaRPr lang="pt-BR" sz="2400" dirty="0" smtClean="0"/>
          </a:p>
          <a:p>
            <a:r>
              <a:rPr lang="pt-BR" sz="2400" dirty="0" smtClean="0"/>
              <a:t>E </a:t>
            </a:r>
            <a:r>
              <a:rPr lang="pt-BR" sz="2400" dirty="0"/>
              <a:t>eu não vejo a hora da gente se tocar </a:t>
            </a:r>
            <a:endParaRPr lang="pt-BR" sz="2400" dirty="0" smtClean="0"/>
          </a:p>
          <a:p>
            <a:endParaRPr lang="pt-BR" sz="280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6478073" y="185087"/>
            <a:ext cx="47523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Se a família não sai da tela, ai </a:t>
            </a:r>
            <a:r>
              <a:rPr lang="pt-BR" sz="2400" dirty="0" err="1"/>
              <a:t>ai</a:t>
            </a:r>
            <a:r>
              <a:rPr lang="pt-BR" sz="2400" dirty="0"/>
              <a:t> </a:t>
            </a:r>
          </a:p>
          <a:p>
            <a:r>
              <a:rPr lang="pt-BR" sz="2400" dirty="0"/>
              <a:t>A criança copia ela , ai </a:t>
            </a:r>
            <a:r>
              <a:rPr lang="pt-BR" sz="2400" dirty="0" err="1"/>
              <a:t>ai</a:t>
            </a:r>
            <a:r>
              <a:rPr lang="pt-BR" sz="2400" dirty="0"/>
              <a:t> </a:t>
            </a:r>
            <a:r>
              <a:rPr lang="pt-BR" sz="2400" dirty="0" err="1"/>
              <a:t>ai</a:t>
            </a:r>
            <a:r>
              <a:rPr lang="pt-BR" sz="2400" dirty="0"/>
              <a:t> </a:t>
            </a:r>
          </a:p>
          <a:p>
            <a:r>
              <a:rPr lang="pt-BR" sz="2400" dirty="0"/>
              <a:t>Ninguém tá olhando pra janela, ai </a:t>
            </a:r>
            <a:r>
              <a:rPr lang="pt-BR" sz="2400" dirty="0" err="1"/>
              <a:t>ai</a:t>
            </a:r>
            <a:r>
              <a:rPr lang="pt-BR" sz="2400" dirty="0"/>
              <a:t> </a:t>
            </a:r>
          </a:p>
          <a:p>
            <a:r>
              <a:rPr lang="pt-BR" sz="2400" dirty="0"/>
              <a:t>Todos vão se </a:t>
            </a:r>
            <a:r>
              <a:rPr lang="pt-BR" sz="2400" dirty="0" smtClean="0"/>
              <a:t>prejudicar </a:t>
            </a:r>
          </a:p>
          <a:p>
            <a:endParaRPr lang="pt-BR" sz="2400" dirty="0"/>
          </a:p>
          <a:p>
            <a:r>
              <a:rPr lang="pt-BR" sz="2400" dirty="0"/>
              <a:t>Vejam a natureza bela ai </a:t>
            </a:r>
            <a:r>
              <a:rPr lang="pt-BR" sz="2400" dirty="0" err="1" smtClean="0"/>
              <a:t>ai</a:t>
            </a:r>
            <a:endParaRPr lang="pt-BR" sz="2400" dirty="0"/>
          </a:p>
          <a:p>
            <a:r>
              <a:rPr lang="pt-BR" sz="2400" dirty="0"/>
              <a:t>A criança merece ela ai </a:t>
            </a:r>
            <a:r>
              <a:rPr lang="pt-BR" sz="2400" dirty="0" err="1"/>
              <a:t>ai</a:t>
            </a:r>
            <a:r>
              <a:rPr lang="pt-BR" sz="2400" dirty="0"/>
              <a:t> </a:t>
            </a:r>
          </a:p>
          <a:p>
            <a:r>
              <a:rPr lang="pt-BR" sz="2400" dirty="0"/>
              <a:t>Brincar é bem melhor que tela ai </a:t>
            </a:r>
            <a:r>
              <a:rPr lang="pt-BR" sz="2400" dirty="0" err="1"/>
              <a:t>ai</a:t>
            </a:r>
            <a:endParaRPr lang="pt-BR" sz="2400" dirty="0"/>
          </a:p>
          <a:p>
            <a:r>
              <a:rPr lang="pt-BR" sz="2400" dirty="0"/>
              <a:t>Ainda dá tempo de arrumar 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5705341" y="0"/>
            <a:ext cx="12879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Você está passando muito tempo na frente de uma tela? Os seus filhos ainda  mais? Veja o que você precisa fazer! Cirurgião Vascul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16177" r="9165" b="18207"/>
          <a:stretch/>
        </p:blipFill>
        <p:spPr bwMode="auto">
          <a:xfrm>
            <a:off x="579549" y="5125792"/>
            <a:ext cx="4623516" cy="173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rincadeiras tradicionais e contato com a natureza norteiam Dia de Aprender  Brincan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r="-356" b="9484"/>
          <a:stretch/>
        </p:blipFill>
        <p:spPr bwMode="auto">
          <a:xfrm>
            <a:off x="6093763" y="3660820"/>
            <a:ext cx="5947984" cy="292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áfico 20">
            <a:extLst>
              <a:ext uri="{FF2B5EF4-FFF2-40B4-BE49-F238E27FC236}">
                <a16:creationId xmlns:a16="http://schemas.microsoft.com/office/drawing/2014/main" xmlns="" id="{0A4349A5-4864-41D0-9E88-295561287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171706" y="200941"/>
            <a:ext cx="812800" cy="8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6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2888" r="-17916" b="-3996"/>
            </a:stretch>
          </a:blipFill>
        </p:spPr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xmlns="" id="{710FA5D7-584F-4104-80E4-4C0BE19DD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4801" y="280391"/>
            <a:ext cx="812800" cy="840615"/>
          </a:xfrm>
          <a:prstGeom prst="rect">
            <a:avLst/>
          </a:prstGeom>
        </p:spPr>
      </p:pic>
      <p:sp>
        <p:nvSpPr>
          <p:cNvPr id="25" name="TextBox 6">
            <a:extLst>
              <a:ext uri="{FF2B5EF4-FFF2-40B4-BE49-F238E27FC236}">
                <a16:creationId xmlns:a16="http://schemas.microsoft.com/office/drawing/2014/main" xmlns="" id="{5D8B50FB-4262-47CA-AF12-365025590C68}"/>
              </a:ext>
            </a:extLst>
          </p:cNvPr>
          <p:cNvSpPr txBox="1"/>
          <p:nvPr/>
        </p:nvSpPr>
        <p:spPr>
          <a:xfrm rot="16200000">
            <a:off x="9543207" y="3181769"/>
            <a:ext cx="399123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317" dirty="0">
                <a:solidFill>
                  <a:srgbClr val="9D3DF8"/>
                </a:solidFill>
                <a:latin typeface="Bree Serif"/>
                <a:ea typeface="Bree Serif"/>
                <a:cs typeface="Bree Serif"/>
                <a:sym typeface="Bree Serif"/>
              </a:rPr>
              <a:t>@</a:t>
            </a:r>
            <a:r>
              <a:rPr lang="en-US" sz="2317" dirty="0" err="1">
                <a:solidFill>
                  <a:srgbClr val="9D3DF8"/>
                </a:solidFill>
                <a:latin typeface="Bree Serif"/>
                <a:ea typeface="Bree Serif"/>
                <a:cs typeface="Bree Serif"/>
                <a:sym typeface="Bree Serif"/>
              </a:rPr>
              <a:t>valneyjosepsi</a:t>
            </a:r>
            <a:endParaRPr lang="en-US" sz="2317" dirty="0">
              <a:solidFill>
                <a:srgbClr val="9D3DF8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6" name="AutoShape 7">
            <a:extLst>
              <a:ext uri="{FF2B5EF4-FFF2-40B4-BE49-F238E27FC236}">
                <a16:creationId xmlns:a16="http://schemas.microsoft.com/office/drawing/2014/main" xmlns="" id="{10D99B91-BD81-4AAC-900F-02DA91D9D535}"/>
              </a:ext>
            </a:extLst>
          </p:cNvPr>
          <p:cNvSpPr/>
          <p:nvPr/>
        </p:nvSpPr>
        <p:spPr>
          <a:xfrm flipV="1">
            <a:off x="11585161" y="5036875"/>
            <a:ext cx="0" cy="2716795"/>
          </a:xfrm>
          <a:prstGeom prst="line">
            <a:avLst/>
          </a:prstGeom>
          <a:ln w="38100" cap="flat">
            <a:solidFill>
              <a:srgbClr val="CD74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8">
            <a:extLst>
              <a:ext uri="{FF2B5EF4-FFF2-40B4-BE49-F238E27FC236}">
                <a16:creationId xmlns:a16="http://schemas.microsoft.com/office/drawing/2014/main" xmlns="" id="{6B3251BA-4D11-4F5D-8568-56DBCEEAA36F}"/>
              </a:ext>
            </a:extLst>
          </p:cNvPr>
          <p:cNvSpPr/>
          <p:nvPr/>
        </p:nvSpPr>
        <p:spPr>
          <a:xfrm flipH="1" flipV="1">
            <a:off x="11585161" y="-330200"/>
            <a:ext cx="0" cy="2437473"/>
          </a:xfrm>
          <a:prstGeom prst="line">
            <a:avLst/>
          </a:prstGeom>
          <a:ln w="38100" cap="flat">
            <a:solidFill>
              <a:srgbClr val="CD746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8" name="Google Shape;88;p1">
            <a:extLst>
              <a:ext uri="{FF2B5EF4-FFF2-40B4-BE49-F238E27FC236}">
                <a16:creationId xmlns:a16="http://schemas.microsoft.com/office/drawing/2014/main" xmlns="" id="{E7CD0D83-4C8B-49D6-AF13-25FD7112D71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b="29698"/>
          <a:stretch/>
        </p:blipFill>
        <p:spPr>
          <a:xfrm rot="16200000">
            <a:off x="11334317" y="4482184"/>
            <a:ext cx="600808" cy="40944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xmlns="" id="{A1886A99-297D-454A-8720-B4F64CE1FACC}"/>
              </a:ext>
            </a:extLst>
          </p:cNvPr>
          <p:cNvSpPr txBox="1"/>
          <p:nvPr/>
        </p:nvSpPr>
        <p:spPr>
          <a:xfrm>
            <a:off x="862219" y="1121006"/>
            <a:ext cx="10467560" cy="5424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4"/>
              </a:lnSpc>
            </a:pPr>
            <a:r>
              <a:rPr lang="pt-BR" sz="7200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“Sonho que se sonha só,</a:t>
            </a:r>
          </a:p>
          <a:p>
            <a:pPr algn="ctr">
              <a:lnSpc>
                <a:spcPts val="4684"/>
              </a:lnSpc>
            </a:pPr>
            <a:endParaRPr lang="pt-BR" sz="7200" dirty="0" smtClean="0">
              <a:solidFill>
                <a:srgbClr val="CD746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algn="ctr">
              <a:lnSpc>
                <a:spcPts val="4684"/>
              </a:lnSpc>
            </a:pPr>
            <a:r>
              <a:rPr lang="pt-BR" sz="7200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 é só um sonho que se sonha só,</a:t>
            </a:r>
          </a:p>
          <a:p>
            <a:pPr algn="ctr">
              <a:lnSpc>
                <a:spcPts val="4684"/>
              </a:lnSpc>
            </a:pPr>
            <a:endParaRPr lang="pt-BR" sz="7200" dirty="0" smtClean="0">
              <a:solidFill>
                <a:srgbClr val="CD746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algn="ctr">
              <a:lnSpc>
                <a:spcPts val="4684"/>
              </a:lnSpc>
            </a:pPr>
            <a:r>
              <a:rPr lang="pt-BR" sz="7200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Mas sonho que se sonha junto </a:t>
            </a:r>
          </a:p>
          <a:p>
            <a:pPr algn="ctr">
              <a:lnSpc>
                <a:spcPts val="4684"/>
              </a:lnSpc>
            </a:pPr>
            <a:endParaRPr lang="pt-BR" sz="7200" dirty="0" smtClean="0">
              <a:solidFill>
                <a:srgbClr val="CD746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algn="ctr">
              <a:lnSpc>
                <a:spcPts val="4684"/>
              </a:lnSpc>
            </a:pPr>
            <a:r>
              <a:rPr lang="pt-BR" sz="7200" dirty="0" smtClean="0">
                <a:solidFill>
                  <a:srgbClr val="CD7460"/>
                </a:solidFill>
                <a:latin typeface="Bree Serif"/>
                <a:ea typeface="Bree Serif"/>
                <a:cs typeface="Bree Serif"/>
                <a:sym typeface="Bree Serif"/>
              </a:rPr>
              <a:t>é realidade”</a:t>
            </a:r>
            <a:endParaRPr lang="pt-BR" sz="7200" dirty="0">
              <a:solidFill>
                <a:srgbClr val="CD746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  <p:extLst>
      <p:ext uri="{BB962C8B-B14F-4D97-AF65-F5344CB8AC3E}">
        <p14:creationId xmlns:p14="http://schemas.microsoft.com/office/powerpoint/2010/main" val="3877326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inheiro Só — Capoeira Forte - Perth - Empower Yoursel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5"/>
          <a:stretch/>
        </p:blipFill>
        <p:spPr bwMode="auto">
          <a:xfrm>
            <a:off x="72205" y="86523"/>
            <a:ext cx="4465183" cy="46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Quadro/Fine Art - Marinheiro s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89" y="86523"/>
            <a:ext cx="4783384" cy="677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 História do Samba e suas Vertentes 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30" y="86523"/>
            <a:ext cx="3789470" cy="33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63898" y="86523"/>
            <a:ext cx="44651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“</a:t>
            </a:r>
            <a:r>
              <a:rPr lang="pt-BR" sz="3600" b="1" dirty="0" smtClean="0"/>
              <a:t>Navegar é preciso.</a:t>
            </a:r>
          </a:p>
          <a:p>
            <a:pPr algn="ctr"/>
            <a:r>
              <a:rPr lang="pt-BR" sz="3600" b="1" dirty="0" smtClean="0"/>
              <a:t>Viver não é preciso.”</a:t>
            </a:r>
            <a:endParaRPr lang="pt-BR" sz="3600" b="1" dirty="0"/>
          </a:p>
        </p:txBody>
      </p:sp>
      <p:sp>
        <p:nvSpPr>
          <p:cNvPr id="3" name="Retângulo 2"/>
          <p:cNvSpPr/>
          <p:nvPr/>
        </p:nvSpPr>
        <p:spPr>
          <a:xfrm>
            <a:off x="72205" y="4713668"/>
            <a:ext cx="4465183" cy="2031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FORAM ME CHAMAR</a:t>
            </a:r>
            <a:r>
              <a:rPr lang="pt-BR" b="1" dirty="0" smtClean="0"/>
              <a:t>...</a:t>
            </a:r>
          </a:p>
          <a:p>
            <a:r>
              <a:rPr lang="pt-BR" b="1" dirty="0" smtClean="0"/>
              <a:t>QUEM </a:t>
            </a:r>
            <a:r>
              <a:rPr lang="pt-BR" b="1" dirty="0"/>
              <a:t>TE ENSINOU A </a:t>
            </a:r>
            <a:r>
              <a:rPr lang="pt-BR" b="1" dirty="0" smtClean="0"/>
              <a:t>NADAR?</a:t>
            </a:r>
            <a:endParaRPr lang="pt-BR" b="1" dirty="0"/>
          </a:p>
          <a:p>
            <a:r>
              <a:rPr lang="pt-BR" b="1" dirty="0"/>
              <a:t>MARINHEIRO SOL </a:t>
            </a:r>
            <a:r>
              <a:rPr lang="pt-BR" b="1" dirty="0" smtClean="0"/>
              <a:t>//// </a:t>
            </a:r>
            <a:r>
              <a:rPr lang="pt-BR" b="1" dirty="0"/>
              <a:t>NAVEGAR </a:t>
            </a:r>
          </a:p>
          <a:p>
            <a:r>
              <a:rPr lang="pt-BR" b="1" dirty="0" smtClean="0"/>
              <a:t>TODO </a:t>
            </a:r>
            <a:r>
              <a:rPr lang="pt-BR" b="1" dirty="0"/>
              <a:t>MENINO </a:t>
            </a:r>
            <a:r>
              <a:rPr lang="pt-BR" b="1" dirty="0" smtClean="0"/>
              <a:t>É UM REI...</a:t>
            </a:r>
            <a:endParaRPr lang="pt-BR" b="1" dirty="0"/>
          </a:p>
          <a:p>
            <a:r>
              <a:rPr lang="pt-BR" b="1" dirty="0"/>
              <a:t>COMO UM </a:t>
            </a:r>
            <a:r>
              <a:rPr lang="pt-BR" b="1" dirty="0" smtClean="0"/>
              <a:t>PASSARINHO...</a:t>
            </a:r>
            <a:endParaRPr lang="pt-BR" b="1" dirty="0"/>
          </a:p>
          <a:p>
            <a:r>
              <a:rPr lang="pt-BR" b="1" dirty="0"/>
              <a:t>TAVA </a:t>
            </a:r>
            <a:r>
              <a:rPr lang="pt-BR" b="1" dirty="0" smtClean="0"/>
              <a:t>NA PENEIRA//MULHER </a:t>
            </a:r>
            <a:r>
              <a:rPr lang="pt-BR" b="1" dirty="0"/>
              <a:t>RENDEIRA </a:t>
            </a:r>
          </a:p>
          <a:p>
            <a:r>
              <a:rPr lang="pt-BR" b="1" dirty="0" smtClean="0"/>
              <a:t>/VIDA LEVA EU/ ANDAR COM FÉ...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9320773" y="3472260"/>
            <a:ext cx="2871228" cy="3231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“</a:t>
            </a:r>
            <a:r>
              <a:rPr lang="pt-BR" sz="3600" b="1" dirty="0" smtClean="0"/>
              <a:t>Educar é preparar pessoas para lidar com o inesperado”</a:t>
            </a:r>
          </a:p>
          <a:p>
            <a:pPr algn="ctr"/>
            <a:r>
              <a:rPr lang="pt-BR" sz="2000" b="1" dirty="0" smtClean="0"/>
              <a:t>                       Edgar </a:t>
            </a:r>
            <a:r>
              <a:rPr lang="pt-BR" sz="2000" b="1" dirty="0" err="1" smtClean="0"/>
              <a:t>Morin</a:t>
            </a:r>
            <a:endParaRPr lang="pt-BR" sz="2000" b="1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28F9D401-DD70-4227-ACCF-5D6D3FB4C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4928" y="86523"/>
            <a:ext cx="812800" cy="8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33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Quadro Em Azulejo Andar Com Fé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t="16768" r="13636" b="12816"/>
          <a:stretch/>
        </p:blipFill>
        <p:spPr bwMode="auto">
          <a:xfrm>
            <a:off x="0" y="193397"/>
            <a:ext cx="5385515" cy="346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911403" y="-33319"/>
            <a:ext cx="6752824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dirty="0" smtClean="0"/>
          </a:p>
          <a:p>
            <a:r>
              <a:rPr lang="pt-BR" sz="2800" dirty="0" smtClean="0"/>
              <a:t>“A </a:t>
            </a:r>
            <a:r>
              <a:rPr lang="pt-BR" sz="2800" dirty="0"/>
              <a:t>vida é pra quem sabe viver</a:t>
            </a:r>
          </a:p>
          <a:p>
            <a:r>
              <a:rPr lang="pt-BR" sz="2800" dirty="0"/>
              <a:t>procure aprender a arte.</a:t>
            </a:r>
          </a:p>
          <a:p>
            <a:r>
              <a:rPr lang="pt-BR" sz="2800" dirty="0"/>
              <a:t>Pra quando apanhar não se abater</a:t>
            </a:r>
          </a:p>
          <a:p>
            <a:r>
              <a:rPr lang="pt-BR" sz="2800" dirty="0"/>
              <a:t>ganhar e perder faz parte</a:t>
            </a:r>
            <a:r>
              <a:rPr lang="pt-BR" sz="2800" dirty="0" smtClean="0"/>
              <a:t>!”</a:t>
            </a:r>
            <a:endParaRPr lang="pt-BR" sz="2800" dirty="0"/>
          </a:p>
          <a:p>
            <a:endParaRPr lang="pt-BR" sz="2800" dirty="0"/>
          </a:p>
          <a:p>
            <a:r>
              <a:rPr lang="pt-BR" sz="2800" dirty="0" smtClean="0"/>
              <a:t>“Eu fico com a pureza da resposta </a:t>
            </a:r>
          </a:p>
          <a:p>
            <a:r>
              <a:rPr lang="pt-BR" sz="2800" dirty="0" smtClean="0"/>
              <a:t>das crianças, é a vida, é bonita e é </a:t>
            </a:r>
          </a:p>
          <a:p>
            <a:r>
              <a:rPr lang="pt-BR" sz="2800" dirty="0"/>
              <a:t>b</a:t>
            </a:r>
            <a:r>
              <a:rPr lang="pt-BR" sz="2800" dirty="0" smtClean="0"/>
              <a:t>onita. </a:t>
            </a:r>
          </a:p>
          <a:p>
            <a:r>
              <a:rPr lang="pt-BR" sz="2800" dirty="0" smtClean="0"/>
              <a:t>Viver e não ter a vergonha </a:t>
            </a:r>
          </a:p>
          <a:p>
            <a:r>
              <a:rPr lang="pt-BR" sz="2800" dirty="0" smtClean="0"/>
              <a:t>de ser feliz. Cantar e cantar e cantar </a:t>
            </a:r>
          </a:p>
          <a:p>
            <a:r>
              <a:rPr lang="pt-BR" sz="2800" dirty="0"/>
              <a:t>a</a:t>
            </a:r>
            <a:r>
              <a:rPr lang="pt-BR" sz="2800" dirty="0" smtClean="0"/>
              <a:t> beleza se ser um eterno aprendiz.</a:t>
            </a:r>
          </a:p>
          <a:p>
            <a:r>
              <a:rPr lang="pt-BR" sz="2800" dirty="0" smtClean="0"/>
              <a:t>Eu sei que a vida devia ser bem </a:t>
            </a:r>
          </a:p>
          <a:p>
            <a:r>
              <a:rPr lang="pt-BR" sz="2800" dirty="0" smtClean="0"/>
              <a:t>melhor, e será, mas isso não impede </a:t>
            </a:r>
          </a:p>
          <a:p>
            <a:r>
              <a:rPr lang="pt-BR" sz="2800" dirty="0" smtClean="0"/>
              <a:t>que eu repita, é bonita, </a:t>
            </a:r>
          </a:p>
          <a:p>
            <a:r>
              <a:rPr lang="pt-BR" sz="2800" dirty="0" smtClean="0"/>
              <a:t>é bonita e é bonita!!”</a:t>
            </a:r>
          </a:p>
          <a:p>
            <a:endParaRPr lang="pt-BR" sz="2800" dirty="0"/>
          </a:p>
        </p:txBody>
      </p:sp>
      <p:sp>
        <p:nvSpPr>
          <p:cNvPr id="7" name="Retângulo 6"/>
          <p:cNvSpPr/>
          <p:nvPr/>
        </p:nvSpPr>
        <p:spPr>
          <a:xfrm>
            <a:off x="291921" y="385236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dirty="0"/>
              <a:t>Que a fé 'tá na mulher</a:t>
            </a:r>
          </a:p>
          <a:p>
            <a:r>
              <a:rPr lang="pt-BR" sz="2800" dirty="0"/>
              <a:t>A fé 'tá na cobra coral Oh, oh</a:t>
            </a:r>
          </a:p>
          <a:p>
            <a:r>
              <a:rPr lang="pt-BR" sz="2800" dirty="0"/>
              <a:t>Num pedaço de pão</a:t>
            </a:r>
          </a:p>
          <a:p>
            <a:r>
              <a:rPr lang="pt-BR" sz="2800" dirty="0"/>
              <a:t>A fé 'tá na maré</a:t>
            </a:r>
          </a:p>
          <a:p>
            <a:r>
              <a:rPr lang="pt-BR" sz="2800" dirty="0"/>
              <a:t>Na lâmina de um punhal Oh, oh</a:t>
            </a:r>
          </a:p>
          <a:p>
            <a:r>
              <a:rPr lang="pt-BR" sz="2800" dirty="0"/>
              <a:t>Na luz, na escuridão</a:t>
            </a:r>
          </a:p>
        </p:txBody>
      </p:sp>
      <p:cxnSp>
        <p:nvCxnSpPr>
          <p:cNvPr id="9" name="Conector reto 8"/>
          <p:cNvCxnSpPr/>
          <p:nvPr/>
        </p:nvCxnSpPr>
        <p:spPr>
          <a:xfrm flipV="1">
            <a:off x="5385515" y="2253917"/>
            <a:ext cx="5640947" cy="126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5274971" y="0"/>
            <a:ext cx="373487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930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9341EAB6-9419-40C4-A864-B9D1C3925A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43" y="0"/>
            <a:ext cx="12365543" cy="693038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3621C6E5-DA23-4A11-94FA-0856CFEDFEC7}"/>
              </a:ext>
            </a:extLst>
          </p:cNvPr>
          <p:cNvSpPr/>
          <p:nvPr/>
        </p:nvSpPr>
        <p:spPr>
          <a:xfrm>
            <a:off x="-173544" y="-42048"/>
            <a:ext cx="12365543" cy="69724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  <a:alpha val="58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5" name="TextBox 6">
            <a:extLst>
              <a:ext uri="{FF2B5EF4-FFF2-40B4-BE49-F238E27FC236}">
                <a16:creationId xmlns="" xmlns:a16="http://schemas.microsoft.com/office/drawing/2014/main" id="{50C0894B-206D-4CDA-9961-AC30A5565AF3}"/>
              </a:ext>
            </a:extLst>
          </p:cNvPr>
          <p:cNvSpPr txBox="1"/>
          <p:nvPr/>
        </p:nvSpPr>
        <p:spPr>
          <a:xfrm rot="16200000">
            <a:off x="9543207" y="3181769"/>
            <a:ext cx="399123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317" dirty="0">
                <a:solidFill>
                  <a:schemeClr val="bg1"/>
                </a:solidFill>
                <a:latin typeface="Bree Serif"/>
                <a:ea typeface="Bree Serif"/>
                <a:cs typeface="Bree Serif"/>
                <a:sym typeface="Bree Serif"/>
              </a:rPr>
              <a:t>@</a:t>
            </a:r>
            <a:r>
              <a:rPr lang="en-US" sz="2317" dirty="0" err="1">
                <a:solidFill>
                  <a:schemeClr val="bg1"/>
                </a:solidFill>
                <a:latin typeface="Bree Serif"/>
                <a:ea typeface="Bree Serif"/>
                <a:cs typeface="Bree Serif"/>
                <a:sym typeface="Bree Serif"/>
              </a:rPr>
              <a:t>valneyjosepsi</a:t>
            </a:r>
            <a:endParaRPr lang="en-US" sz="2317" dirty="0">
              <a:solidFill>
                <a:schemeClr val="bg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="" xmlns:a16="http://schemas.microsoft.com/office/drawing/2014/main" id="{AC30BA1D-8051-4475-8AAD-E687109CADCB}"/>
              </a:ext>
            </a:extLst>
          </p:cNvPr>
          <p:cNvSpPr/>
          <p:nvPr/>
        </p:nvSpPr>
        <p:spPr>
          <a:xfrm flipV="1">
            <a:off x="11585161" y="5036875"/>
            <a:ext cx="0" cy="2716795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8">
            <a:extLst>
              <a:ext uri="{FF2B5EF4-FFF2-40B4-BE49-F238E27FC236}">
                <a16:creationId xmlns="" xmlns:a16="http://schemas.microsoft.com/office/drawing/2014/main" id="{57D473D7-9C50-4328-8CA8-77ECCC57F766}"/>
              </a:ext>
            </a:extLst>
          </p:cNvPr>
          <p:cNvSpPr/>
          <p:nvPr/>
        </p:nvSpPr>
        <p:spPr>
          <a:xfrm flipH="1" flipV="1">
            <a:off x="11585161" y="-330200"/>
            <a:ext cx="0" cy="2437473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Google Shape;88;p1">
            <a:extLst>
              <a:ext uri="{FF2B5EF4-FFF2-40B4-BE49-F238E27FC236}">
                <a16:creationId xmlns="" xmlns:a16="http://schemas.microsoft.com/office/drawing/2014/main" id="{C7B028E2-F722-4FFE-A43D-11EA964EDD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9698"/>
          <a:stretch/>
        </p:blipFill>
        <p:spPr>
          <a:xfrm rot="16200000">
            <a:off x="11334317" y="4482184"/>
            <a:ext cx="600808" cy="40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="" xmlns:a16="http://schemas.microsoft.com/office/drawing/2014/main" id="{2FB3E20F-2303-47A1-8C97-7D946B99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801" y="280391"/>
            <a:ext cx="812800" cy="840615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2AD12E91-F12D-4CB2-9676-2C3D5AF826CC}"/>
              </a:ext>
            </a:extLst>
          </p:cNvPr>
          <p:cNvSpPr txBox="1"/>
          <p:nvPr/>
        </p:nvSpPr>
        <p:spPr>
          <a:xfrm>
            <a:off x="502196" y="1498601"/>
            <a:ext cx="6711401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3"/>
              </a:lnSpc>
            </a:pPr>
            <a:r>
              <a:rPr lang="pt-BR" sz="2667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Vamos Construir </a:t>
            </a:r>
            <a:r>
              <a:rPr lang="pt-BR" sz="2133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(part. Chitãozinho e Xororó)</a:t>
            </a:r>
          </a:p>
          <a:p>
            <a:pPr>
              <a:lnSpc>
                <a:spcPts val="2533"/>
              </a:lnSpc>
            </a:pPr>
            <a:endParaRPr lang="pt-BR" sz="2133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533"/>
              </a:lnSpc>
            </a:pPr>
            <a:endParaRPr lang="pt-BR" sz="2133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533"/>
              </a:lnSpc>
            </a:pPr>
            <a:r>
              <a:rPr lang="pt-BR" sz="3200" dirty="0">
                <a:latin typeface="Open Sans"/>
                <a:ea typeface="Open Sans"/>
                <a:cs typeface="Open Sans"/>
                <a:sym typeface="Open Sans"/>
              </a:rPr>
              <a:t>Vamos construir</a:t>
            </a:r>
            <a:br>
              <a:rPr lang="pt-BR" sz="3200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3200" dirty="0">
                <a:latin typeface="Open Sans"/>
                <a:ea typeface="Open Sans"/>
                <a:cs typeface="Open Sans"/>
                <a:sym typeface="Open Sans"/>
              </a:rPr>
              <a:t>Uma ponte em nós</a:t>
            </a:r>
            <a:br>
              <a:rPr lang="pt-BR" sz="3200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3200" dirty="0">
                <a:latin typeface="Open Sans"/>
                <a:ea typeface="Open Sans"/>
                <a:cs typeface="Open Sans"/>
                <a:sym typeface="Open Sans"/>
              </a:rPr>
              <a:t>Vamos construir</a:t>
            </a:r>
            <a:br>
              <a:rPr lang="pt-BR" sz="3200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3200" dirty="0">
                <a:latin typeface="Open Sans"/>
                <a:ea typeface="Open Sans"/>
                <a:cs typeface="Open Sans"/>
                <a:sym typeface="Open Sans"/>
              </a:rPr>
              <a:t>Pra ligar seu coração ao meu</a:t>
            </a:r>
            <a:br>
              <a:rPr lang="pt-BR" sz="3200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3200" dirty="0">
                <a:latin typeface="Open Sans"/>
                <a:ea typeface="Open Sans"/>
                <a:cs typeface="Open Sans"/>
                <a:sym typeface="Open Sans"/>
              </a:rPr>
              <a:t>Com o amor que existe em </a:t>
            </a:r>
            <a:r>
              <a:rPr lang="pt-BR" sz="3200" dirty="0" smtClean="0">
                <a:latin typeface="Open Sans"/>
                <a:ea typeface="Open Sans"/>
                <a:cs typeface="Open Sans"/>
                <a:sym typeface="Open Sans"/>
              </a:rPr>
              <a:t>nós!</a:t>
            </a:r>
            <a:endParaRPr lang="pt-BR" sz="3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="" xmlns:a16="http://schemas.microsoft.com/office/drawing/2014/main" id="{4F7F520F-E92B-4B19-9BE5-D7C6FA45B3B2}"/>
              </a:ext>
            </a:extLst>
          </p:cNvPr>
          <p:cNvSpPr/>
          <p:nvPr/>
        </p:nvSpPr>
        <p:spPr>
          <a:xfrm>
            <a:off x="1595945" y="279400"/>
            <a:ext cx="9529253" cy="782052"/>
          </a:xfrm>
          <a:custGeom>
            <a:avLst/>
            <a:gdLst/>
            <a:ahLst/>
            <a:cxnLst/>
            <a:rect l="l" t="t" r="r" b="b"/>
            <a:pathLst>
              <a:path w="2135838" h="419568">
                <a:moveTo>
                  <a:pt x="24804" y="0"/>
                </a:moveTo>
                <a:lnTo>
                  <a:pt x="2111035" y="0"/>
                </a:lnTo>
                <a:cubicBezTo>
                  <a:pt x="2124733" y="0"/>
                  <a:pt x="2135838" y="11105"/>
                  <a:pt x="2135838" y="24804"/>
                </a:cubicBezTo>
                <a:lnTo>
                  <a:pt x="2135838" y="394764"/>
                </a:lnTo>
                <a:cubicBezTo>
                  <a:pt x="2135838" y="401342"/>
                  <a:pt x="2133225" y="407651"/>
                  <a:pt x="2128573" y="412303"/>
                </a:cubicBezTo>
                <a:cubicBezTo>
                  <a:pt x="2123922" y="416955"/>
                  <a:pt x="2117613" y="419568"/>
                  <a:pt x="2111035" y="419568"/>
                </a:cubicBezTo>
                <a:lnTo>
                  <a:pt x="24804" y="419568"/>
                </a:lnTo>
                <a:cubicBezTo>
                  <a:pt x="18225" y="419568"/>
                  <a:pt x="11916" y="416955"/>
                  <a:pt x="7265" y="412303"/>
                </a:cubicBezTo>
                <a:cubicBezTo>
                  <a:pt x="2613" y="407651"/>
                  <a:pt x="0" y="401342"/>
                  <a:pt x="0" y="394764"/>
                </a:cubicBezTo>
                <a:lnTo>
                  <a:pt x="0" y="24804"/>
                </a:lnTo>
                <a:cubicBezTo>
                  <a:pt x="0" y="18225"/>
                  <a:pt x="2613" y="11916"/>
                  <a:pt x="7265" y="7265"/>
                </a:cubicBezTo>
                <a:cubicBezTo>
                  <a:pt x="11916" y="2613"/>
                  <a:pt x="18225" y="0"/>
                  <a:pt x="24804" y="0"/>
                </a:cubicBezTo>
                <a:close/>
              </a:path>
            </a:pathLst>
          </a:custGeom>
          <a:solidFill>
            <a:srgbClr val="00B0F0">
              <a:alpha val="0"/>
            </a:srgbClr>
          </a:solidFill>
          <a:ln w="66675" cap="rnd">
            <a:solidFill>
              <a:srgbClr val="FFFF00"/>
            </a:solidFill>
            <a:prstDash val="solid"/>
            <a:round/>
          </a:ln>
        </p:spPr>
        <p:txBody>
          <a:bodyPr/>
          <a:lstStyle/>
          <a:p>
            <a:endParaRPr lang="pt-BR" sz="1200"/>
          </a:p>
        </p:txBody>
      </p:sp>
      <p:sp>
        <p:nvSpPr>
          <p:cNvPr id="18" name="TextBox 14">
            <a:extLst>
              <a:ext uri="{FF2B5EF4-FFF2-40B4-BE49-F238E27FC236}">
                <a16:creationId xmlns="" xmlns:a16="http://schemas.microsoft.com/office/drawing/2014/main" id="{767E347C-4B27-4716-BC18-8E9281B74E4A}"/>
              </a:ext>
            </a:extLst>
          </p:cNvPr>
          <p:cNvSpPr txBox="1"/>
          <p:nvPr/>
        </p:nvSpPr>
        <p:spPr>
          <a:xfrm>
            <a:off x="1577564" y="483626"/>
            <a:ext cx="9400759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pt-BR" sz="3133" dirty="0">
                <a:solidFill>
                  <a:srgbClr val="FFFF00"/>
                </a:solidFill>
                <a:latin typeface="Bree Serif"/>
                <a:ea typeface="Bree Serif"/>
                <a:cs typeface="Bree Serif"/>
                <a:sym typeface="Bree Serif"/>
              </a:rPr>
              <a:t>E você tem construído mais Muros ou Pontes?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="" xmlns:a16="http://schemas.microsoft.com/office/drawing/2014/main" id="{663E438A-99F9-4414-B36C-3B68B3407895}"/>
              </a:ext>
            </a:extLst>
          </p:cNvPr>
          <p:cNvSpPr txBox="1"/>
          <p:nvPr/>
        </p:nvSpPr>
        <p:spPr>
          <a:xfrm>
            <a:off x="7273934" y="4063406"/>
            <a:ext cx="5593804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3"/>
              </a:lnSpc>
            </a:pPr>
            <a: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  <a:t>E você que é gente grande</a:t>
            </a:r>
            <a:b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  <a:t>Também pode aprender</a:t>
            </a:r>
            <a:b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  <a:t>Que amar é importante</a:t>
            </a:r>
            <a:b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  <a:t>Pro meu mundo e para o seu</a:t>
            </a:r>
          </a:p>
          <a:p>
            <a:pPr>
              <a:lnSpc>
                <a:spcPts val="2533"/>
              </a:lnSpc>
            </a:pPr>
            <a: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  <a:t>Mas eu tenho a esperança</a:t>
            </a:r>
            <a:b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  <a:t>De você ser meu amigo</a:t>
            </a:r>
            <a:b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  <a:t>De voltar a ser criança</a:t>
            </a:r>
            <a:b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133" b="1" dirty="0">
                <a:latin typeface="Open Sans"/>
                <a:ea typeface="Open Sans"/>
                <a:cs typeface="Open Sans"/>
                <a:sym typeface="Open Sans"/>
              </a:rPr>
              <a:t>Pra poder brincar comigo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183" r="3325" b="23676"/>
          <a:stretch/>
        </p:blipFill>
        <p:spPr>
          <a:xfrm>
            <a:off x="1017431" y="4550404"/>
            <a:ext cx="5138669" cy="183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3653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743878"/>
            <a:ext cx="6096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tal, abrir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porta do dia, dia</a:t>
            </a:r>
          </a:p>
          <a:p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Entrar sem pedir licença</a:t>
            </a:r>
          </a:p>
          <a:p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 parar pra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pensar, pensar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nada!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Legal, ficar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sorrindo à toa, à toa</a:t>
            </a:r>
          </a:p>
          <a:p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Sorrir pra qualquer pessoa</a:t>
            </a:r>
          </a:p>
          <a:p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Andar sem rumo na rua</a:t>
            </a:r>
          </a:p>
          <a:p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Pra viver e pra ver não é preciso muito</a:t>
            </a:r>
          </a:p>
          <a:p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Atenção, a lição está em cada gesto</a:t>
            </a:r>
          </a:p>
          <a:p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Tá no mar, tá no ar</a:t>
            </a:r>
          </a:p>
          <a:p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 brilho dos seus olhos</a:t>
            </a:r>
          </a:p>
          <a:p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Eu não quero tudo de uma vez</a:t>
            </a:r>
          </a:p>
          <a:p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Eu só tenho um simples desejo</a:t>
            </a:r>
          </a:p>
          <a:p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220658"/>
            <a:ext cx="5073616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SIMPLES DESEJO – Luciana Melo</a:t>
            </a:r>
            <a:endParaRPr lang="pt-BR" sz="28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9419" t="25791" r="36905" b="24059"/>
          <a:stretch/>
        </p:blipFill>
        <p:spPr>
          <a:xfrm>
            <a:off x="6490951" y="2558841"/>
            <a:ext cx="5259103" cy="410561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194738" y="112249"/>
            <a:ext cx="5344732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Hoje eu só quero que o dia termine </a:t>
            </a:r>
            <a:r>
              <a:rPr lang="pt-B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bem!</a:t>
            </a:r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Hoje eu só quero que o dia termine muito </a:t>
            </a:r>
            <a:r>
              <a:rPr lang="pt-B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bem! (Bis</a:t>
            </a:r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8" name="Gráfico 20">
            <a:extLst>
              <a:ext uri="{FF2B5EF4-FFF2-40B4-BE49-F238E27FC236}">
                <a16:creationId xmlns:a16="http://schemas.microsoft.com/office/drawing/2014/main" xmlns="" id="{0A4349A5-4864-41D0-9E88-295561287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26670" y="5823844"/>
            <a:ext cx="812800" cy="8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73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369;p31">
            <a:extLst>
              <a:ext uri="{FF2B5EF4-FFF2-40B4-BE49-F238E27FC236}">
                <a16:creationId xmlns:a16="http://schemas.microsoft.com/office/drawing/2014/main" xmlns="" id="{4A2AC371-2B0C-42EF-9966-91E5AAF9345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28869" r="7544" b="18963"/>
          <a:stretch/>
        </p:blipFill>
        <p:spPr>
          <a:xfrm>
            <a:off x="0" y="224194"/>
            <a:ext cx="6354956" cy="612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74;p31">
            <a:extLst>
              <a:ext uri="{FF2B5EF4-FFF2-40B4-BE49-F238E27FC236}">
                <a16:creationId xmlns:a16="http://schemas.microsoft.com/office/drawing/2014/main" xmlns="" id="{05BA185E-8012-41CD-AD46-7249BE49CB65}"/>
              </a:ext>
            </a:extLst>
          </p:cNvPr>
          <p:cNvSpPr/>
          <p:nvPr/>
        </p:nvSpPr>
        <p:spPr>
          <a:xfrm>
            <a:off x="6705601" y="1460392"/>
            <a:ext cx="5130799" cy="271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pt-BR" sz="2133" b="1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Durante o ano realizamos: </a:t>
            </a:r>
            <a:endParaRPr sz="1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sz="1600" dirty="0">
              <a:solidFill>
                <a:schemeClr val="dk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libri"/>
            </a:endParaRPr>
          </a:p>
          <a:p>
            <a:pPr marL="356676" indent="-356676">
              <a:lnSpc>
                <a:spcPts val="2667"/>
              </a:lnSpc>
            </a:pPr>
            <a:r>
              <a:rPr lang="pt-BR" sz="1867" dirty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✅ Jornadas </a:t>
            </a:r>
            <a:r>
              <a:rPr lang="pt-BR" sz="1867" dirty="0" smtClean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Pedagógicas;</a:t>
            </a:r>
            <a:endParaRPr sz="1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6676" indent="-356676">
              <a:lnSpc>
                <a:spcPts val="2667"/>
              </a:lnSpc>
            </a:pPr>
            <a:r>
              <a:rPr lang="pt-BR" sz="1867" dirty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✅ Encontro com familiares;</a:t>
            </a:r>
            <a:endParaRPr sz="1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6676" indent="-356676">
              <a:lnSpc>
                <a:spcPts val="2667"/>
              </a:lnSpc>
            </a:pPr>
            <a:r>
              <a:rPr lang="pt-BR" sz="1867" dirty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✅	Acolhimento e formação em </a:t>
            </a:r>
            <a:r>
              <a:rPr lang="pt-BR" sz="1867" dirty="0" smtClean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educ. </a:t>
            </a:r>
            <a:r>
              <a:rPr lang="pt-BR" sz="1867" dirty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inclusiva; </a:t>
            </a:r>
            <a:endParaRPr sz="1867" dirty="0">
              <a:solidFill>
                <a:srgbClr val="0C0C0C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libri"/>
            </a:endParaRPr>
          </a:p>
          <a:p>
            <a:pPr marL="356676" indent="-356676">
              <a:lnSpc>
                <a:spcPts val="2667"/>
              </a:lnSpc>
            </a:pPr>
            <a:r>
              <a:rPr lang="pt-BR" sz="1867" dirty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✅	H</a:t>
            </a:r>
            <a:r>
              <a:rPr lang="pt-BR" sz="1867" dirty="0" smtClean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omenagem </a:t>
            </a:r>
            <a:r>
              <a:rPr lang="pt-BR" sz="1867" dirty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aos professores em outubro;</a:t>
            </a:r>
            <a:endParaRPr sz="1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6676" indent="-356676">
              <a:lnSpc>
                <a:spcPts val="2667"/>
              </a:lnSpc>
            </a:pPr>
            <a:r>
              <a:rPr lang="pt-BR" sz="1867" dirty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✅ Feiras Literárias;</a:t>
            </a:r>
            <a:endParaRPr sz="1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6676" indent="-356676">
              <a:lnSpc>
                <a:spcPts val="2667"/>
              </a:lnSpc>
            </a:pPr>
            <a:r>
              <a:rPr lang="pt-BR" sz="1867" dirty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rPr>
              <a:t>✅	CNV e prevenção ao bullying nas escolas...</a:t>
            </a:r>
            <a:endParaRPr sz="1867" dirty="0">
              <a:solidFill>
                <a:srgbClr val="0C0C0C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xmlns="" id="{DA2D3153-90F7-45AC-9972-3F96525FB662}"/>
              </a:ext>
            </a:extLst>
          </p:cNvPr>
          <p:cNvGrpSpPr/>
          <p:nvPr/>
        </p:nvGrpSpPr>
        <p:grpSpPr>
          <a:xfrm>
            <a:off x="6248401" y="5109586"/>
            <a:ext cx="5587999" cy="1748414"/>
            <a:chOff x="10408357" y="7344964"/>
            <a:chExt cx="8381999" cy="2622621"/>
          </a:xfrm>
        </p:grpSpPr>
        <p:pic>
          <p:nvPicPr>
            <p:cNvPr id="22" name="Google Shape;371;p31">
              <a:extLst>
                <a:ext uri="{FF2B5EF4-FFF2-40B4-BE49-F238E27FC236}">
                  <a16:creationId xmlns:a16="http://schemas.microsoft.com/office/drawing/2014/main" xmlns="" id="{BA74FFC8-D8E1-4542-B1F0-8ABD52A93A4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9698"/>
            <a:stretch/>
          </p:blipFill>
          <p:spPr>
            <a:xfrm>
              <a:off x="10408357" y="7344964"/>
              <a:ext cx="1793123" cy="1223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72;p31">
              <a:extLst>
                <a:ext uri="{FF2B5EF4-FFF2-40B4-BE49-F238E27FC236}">
                  <a16:creationId xmlns:a16="http://schemas.microsoft.com/office/drawing/2014/main" xmlns="" id="{2CF2A73A-55FA-4438-B100-210410B8309E}"/>
                </a:ext>
              </a:extLst>
            </p:cNvPr>
            <p:cNvSpPr txBox="1"/>
            <p:nvPr/>
          </p:nvSpPr>
          <p:spPr>
            <a:xfrm>
              <a:off x="11828439" y="7391486"/>
              <a:ext cx="6961917" cy="1200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r>
                <a:rPr lang="pt-BR" sz="4800" dirty="0">
                  <a:solidFill>
                    <a:srgbClr val="0C0C0C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  <a:sym typeface="Calibri"/>
                </a:rPr>
                <a:t>@</a:t>
              </a:r>
              <a:r>
                <a:rPr lang="pt-BR" sz="4800" dirty="0" err="1">
                  <a:solidFill>
                    <a:srgbClr val="0C0C0C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  <a:sym typeface="Calibri"/>
                </a:rPr>
                <a:t>valneyjosepsi</a:t>
              </a:r>
              <a:endParaRPr sz="4800" dirty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endParaRPr>
            </a:p>
          </p:txBody>
        </p:sp>
        <p:sp>
          <p:nvSpPr>
            <p:cNvPr id="24" name="Google Shape;373;p31">
              <a:extLst>
                <a:ext uri="{FF2B5EF4-FFF2-40B4-BE49-F238E27FC236}">
                  <a16:creationId xmlns:a16="http://schemas.microsoft.com/office/drawing/2014/main" xmlns="" id="{FAA3F623-1995-489B-BAD7-2428AFD887EC}"/>
                </a:ext>
              </a:extLst>
            </p:cNvPr>
            <p:cNvSpPr txBox="1"/>
            <p:nvPr/>
          </p:nvSpPr>
          <p:spPr>
            <a:xfrm>
              <a:off x="12118819" y="9003498"/>
              <a:ext cx="2895600" cy="523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r>
                <a:rPr lang="pt-BR" sz="1867" b="1" dirty="0">
                  <a:solidFill>
                    <a:srgbClr val="0C0C0C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  <a:sym typeface="Calibri"/>
                </a:rPr>
                <a:t>75 - 988126188</a:t>
              </a:r>
              <a:endParaRPr sz="1867" b="1" dirty="0">
                <a:solidFill>
                  <a:srgbClr val="0C0C0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Calibri"/>
              </a:endParaRPr>
            </a:p>
          </p:txBody>
        </p:sp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xmlns="" id="{C3A1DC67-C2DD-4B96-B5B2-9FD0560D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0890957" y="8615035"/>
              <a:ext cx="1352550" cy="1352550"/>
            </a:xfrm>
            <a:prstGeom prst="rect">
              <a:avLst/>
            </a:prstGeom>
          </p:spPr>
        </p:pic>
      </p:grpSp>
      <p:pic>
        <p:nvPicPr>
          <p:cNvPr id="29" name="Gráfico 28">
            <a:extLst>
              <a:ext uri="{FF2B5EF4-FFF2-40B4-BE49-F238E27FC236}">
                <a16:creationId xmlns:a16="http://schemas.microsoft.com/office/drawing/2014/main" xmlns="" id="{611A7669-616E-478D-B2F4-042473CA62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554856" y="0"/>
            <a:ext cx="3181350" cy="13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4800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843C228-A0F7-4C37-AF15-5FCCBB66A8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1"/>
          <a:stretch/>
        </p:blipFill>
        <p:spPr>
          <a:xfrm>
            <a:off x="-24042" y="0"/>
            <a:ext cx="12216042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50C0894B-206D-4CDA-9961-AC30A5565AF3}"/>
              </a:ext>
            </a:extLst>
          </p:cNvPr>
          <p:cNvSpPr txBox="1"/>
          <p:nvPr/>
        </p:nvSpPr>
        <p:spPr>
          <a:xfrm rot="16200000">
            <a:off x="9543207" y="3181769"/>
            <a:ext cx="399123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317" dirty="0">
                <a:solidFill>
                  <a:schemeClr val="bg1"/>
                </a:solidFill>
                <a:latin typeface="Bree Serif"/>
                <a:ea typeface="Bree Serif"/>
                <a:cs typeface="Bree Serif"/>
                <a:sym typeface="Bree Serif"/>
              </a:rPr>
              <a:t>@</a:t>
            </a:r>
            <a:r>
              <a:rPr lang="en-US" sz="2317" dirty="0" err="1">
                <a:solidFill>
                  <a:schemeClr val="bg1"/>
                </a:solidFill>
                <a:latin typeface="Bree Serif"/>
                <a:ea typeface="Bree Serif"/>
                <a:cs typeface="Bree Serif"/>
                <a:sym typeface="Bree Serif"/>
              </a:rPr>
              <a:t>valneyjosepsi</a:t>
            </a:r>
            <a:endParaRPr lang="en-US" sz="2317" dirty="0">
              <a:solidFill>
                <a:schemeClr val="bg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xmlns="" id="{AC30BA1D-8051-4475-8AAD-E687109CADCB}"/>
              </a:ext>
            </a:extLst>
          </p:cNvPr>
          <p:cNvSpPr/>
          <p:nvPr/>
        </p:nvSpPr>
        <p:spPr>
          <a:xfrm flipV="1">
            <a:off x="11585161" y="5036875"/>
            <a:ext cx="0" cy="2716795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xmlns="" id="{57D473D7-9C50-4328-8CA8-77ECCC57F766}"/>
              </a:ext>
            </a:extLst>
          </p:cNvPr>
          <p:cNvSpPr/>
          <p:nvPr/>
        </p:nvSpPr>
        <p:spPr>
          <a:xfrm flipH="1" flipV="1">
            <a:off x="11585161" y="-330200"/>
            <a:ext cx="0" cy="2437473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Google Shape;88;p1">
            <a:extLst>
              <a:ext uri="{FF2B5EF4-FFF2-40B4-BE49-F238E27FC236}">
                <a16:creationId xmlns:a16="http://schemas.microsoft.com/office/drawing/2014/main" xmlns="" id="{C7B028E2-F722-4FFE-A43D-11EA964EDD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9698"/>
          <a:stretch/>
        </p:blipFill>
        <p:spPr>
          <a:xfrm rot="16200000">
            <a:off x="11334317" y="4482184"/>
            <a:ext cx="600808" cy="40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2FB3E20F-2303-47A1-8C97-7D946B99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4801" y="280391"/>
            <a:ext cx="812800" cy="840615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2AD12E91-F12D-4CB2-9676-2C3D5AF826CC}"/>
              </a:ext>
            </a:extLst>
          </p:cNvPr>
          <p:cNvSpPr txBox="1"/>
          <p:nvPr/>
        </p:nvSpPr>
        <p:spPr>
          <a:xfrm>
            <a:off x="1125385" y="1012386"/>
            <a:ext cx="5225995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3"/>
              </a:lnSpc>
            </a:pPr>
            <a:r>
              <a:rPr lang="pt-BR" sz="2667" b="1" dirty="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Tá Escrito</a:t>
            </a:r>
          </a:p>
          <a:p>
            <a:pPr>
              <a:lnSpc>
                <a:spcPts val="2533"/>
              </a:lnSpc>
            </a:pPr>
            <a:r>
              <a:rPr lang="pt-BR" sz="2133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Quem cultiva a semente do amor</a:t>
            </a:r>
          </a:p>
          <a:p>
            <a:pPr>
              <a:lnSpc>
                <a:spcPts val="2533"/>
              </a:lnSpc>
            </a:pPr>
            <a:r>
              <a:rPr lang="pt-BR" sz="2133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Segue em frente não se apavora</a:t>
            </a:r>
          </a:p>
          <a:p>
            <a:pPr>
              <a:lnSpc>
                <a:spcPts val="2533"/>
              </a:lnSpc>
            </a:pPr>
            <a:r>
              <a:rPr lang="pt-BR" sz="2133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Se na vida encontrar dissabor</a:t>
            </a:r>
          </a:p>
          <a:p>
            <a:pPr>
              <a:lnSpc>
                <a:spcPts val="2533"/>
              </a:lnSpc>
            </a:pPr>
            <a:r>
              <a:rPr lang="pt-BR" sz="2133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Vai saber esperar sua hora.</a:t>
            </a:r>
          </a:p>
          <a:p>
            <a:pPr>
              <a:lnSpc>
                <a:spcPts val="2533"/>
              </a:lnSpc>
            </a:pPr>
            <a:endParaRPr lang="pt-BR" sz="2133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xmlns="" id="{0CEB2006-912F-47E3-857B-27595C7F7B0F}"/>
              </a:ext>
            </a:extLst>
          </p:cNvPr>
          <p:cNvSpPr txBox="1"/>
          <p:nvPr/>
        </p:nvSpPr>
        <p:spPr>
          <a:xfrm>
            <a:off x="792959" y="4210997"/>
            <a:ext cx="483244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3"/>
              </a:lnSpc>
            </a:pPr>
            <a:r>
              <a:rPr lang="pt-BR" sz="2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Erga essa cabeça, </a:t>
            </a:r>
            <a:endParaRPr lang="pt-BR" sz="2800" dirty="0" smtClean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533"/>
              </a:lnSpc>
            </a:pPr>
            <a:r>
              <a:rPr lang="pt-BR" sz="2800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mete </a:t>
            </a:r>
            <a:r>
              <a:rPr lang="pt-BR" sz="2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 pé e vai na fé </a:t>
            </a:r>
          </a:p>
          <a:p>
            <a:pPr>
              <a:lnSpc>
                <a:spcPts val="2533"/>
              </a:lnSpc>
            </a:pPr>
            <a:r>
              <a:rPr lang="pt-BR" sz="2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Manda essa tristeza embora </a:t>
            </a:r>
            <a:endParaRPr lang="pt-BR" sz="2800" dirty="0" smtClean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533"/>
              </a:lnSpc>
            </a:pPr>
            <a:r>
              <a:rPr lang="pt-BR" sz="2800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Basta </a:t>
            </a:r>
            <a:r>
              <a:rPr lang="pt-BR" sz="2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acreditar que </a:t>
            </a:r>
            <a:endParaRPr lang="pt-BR" sz="2800" dirty="0" smtClean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533"/>
              </a:lnSpc>
            </a:pPr>
            <a:r>
              <a:rPr lang="pt-BR" sz="2800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um </a:t>
            </a:r>
            <a:r>
              <a:rPr lang="pt-BR" sz="2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novo dia vai raiar</a:t>
            </a:r>
          </a:p>
          <a:p>
            <a:pPr>
              <a:lnSpc>
                <a:spcPts val="2533"/>
              </a:lnSpc>
            </a:pPr>
            <a:r>
              <a:rPr lang="pt-BR" sz="2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Sua hora vai chegar!</a:t>
            </a:r>
          </a:p>
        </p:txBody>
      </p:sp>
    </p:spTree>
    <p:extLst>
      <p:ext uri="{BB962C8B-B14F-4D97-AF65-F5344CB8AC3E}">
        <p14:creationId xmlns:p14="http://schemas.microsoft.com/office/powerpoint/2010/main" val="327789735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8"/>
          <a:stretch/>
        </p:blipFill>
        <p:spPr>
          <a:xfrm>
            <a:off x="611138" y="3831370"/>
            <a:ext cx="1896763" cy="129261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028795" y="3955973"/>
            <a:ext cx="5718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/>
              <a:t>@</a:t>
            </a:r>
            <a:r>
              <a:rPr lang="pt-BR" sz="6600" dirty="0" err="1"/>
              <a:t>valneyjosepsi</a:t>
            </a:r>
            <a:endParaRPr lang="pt-BR" sz="66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/>
          <a:stretch/>
        </p:blipFill>
        <p:spPr>
          <a:xfrm>
            <a:off x="7613297" y="732250"/>
            <a:ext cx="4325987" cy="442844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872" y="1531068"/>
            <a:ext cx="2058425" cy="242490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901" y="402862"/>
            <a:ext cx="4093818" cy="6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58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429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4585021-57A3-4672-B216-E7007E6F72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79288D93-1B10-4EFA-8A33-8DB03D8002AB}"/>
              </a:ext>
            </a:extLst>
          </p:cNvPr>
          <p:cNvSpPr/>
          <p:nvPr/>
        </p:nvSpPr>
        <p:spPr>
          <a:xfrm>
            <a:off x="1249209" y="1108449"/>
            <a:ext cx="3269144" cy="2536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317E7E5A-4475-4F3A-BE14-6E8C07313E5F}"/>
              </a:ext>
            </a:extLst>
          </p:cNvPr>
          <p:cNvSpPr/>
          <p:nvPr/>
        </p:nvSpPr>
        <p:spPr>
          <a:xfrm>
            <a:off x="4854942" y="1108449"/>
            <a:ext cx="3269144" cy="2536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BF708D89-0282-47C3-A568-C089B5E861D7}"/>
              </a:ext>
            </a:extLst>
          </p:cNvPr>
          <p:cNvSpPr/>
          <p:nvPr/>
        </p:nvSpPr>
        <p:spPr>
          <a:xfrm>
            <a:off x="8460675" y="1108449"/>
            <a:ext cx="3269144" cy="2536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463CDB31-0CB3-41E0-B4AA-5F85A514E1FA}"/>
              </a:ext>
            </a:extLst>
          </p:cNvPr>
          <p:cNvSpPr/>
          <p:nvPr/>
        </p:nvSpPr>
        <p:spPr>
          <a:xfrm>
            <a:off x="1249209" y="3977414"/>
            <a:ext cx="3287435" cy="2536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637F718B-F507-4866-91F6-4E41F49377C1}"/>
              </a:ext>
            </a:extLst>
          </p:cNvPr>
          <p:cNvSpPr/>
          <p:nvPr/>
        </p:nvSpPr>
        <p:spPr>
          <a:xfrm>
            <a:off x="4854942" y="3977414"/>
            <a:ext cx="3269144" cy="2536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EE6E766E-A346-43C4-ADA0-43D8CC17C419}"/>
              </a:ext>
            </a:extLst>
          </p:cNvPr>
          <p:cNvSpPr/>
          <p:nvPr/>
        </p:nvSpPr>
        <p:spPr>
          <a:xfrm>
            <a:off x="8460675" y="3977414"/>
            <a:ext cx="3269144" cy="2536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B13D237-6CE7-4AEB-A743-A65CD9865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41" y="1117167"/>
            <a:ext cx="3279920" cy="252491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BE4877A-6F1A-450D-9D26-2CD4E0E5FA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21"/>
          <a:stretch/>
        </p:blipFill>
        <p:spPr>
          <a:xfrm>
            <a:off x="1241837" y="1108449"/>
            <a:ext cx="3339148" cy="254838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9EDDD909-5169-4577-829E-8CDBCD006A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3"/>
          <a:stretch/>
        </p:blipFill>
        <p:spPr>
          <a:xfrm>
            <a:off x="8465656" y="1103649"/>
            <a:ext cx="3269144" cy="254779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5DD98A25-C861-410C-85B1-1CF8F5CB7A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6584"/>
          <a:stretch/>
        </p:blipFill>
        <p:spPr>
          <a:xfrm>
            <a:off x="1232276" y="3985886"/>
            <a:ext cx="3300779" cy="252468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44A3F672-0484-4D3F-83DC-B6B0B7E59F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4" t="26850"/>
          <a:stretch/>
        </p:blipFill>
        <p:spPr>
          <a:xfrm>
            <a:off x="4816782" y="3987030"/>
            <a:ext cx="3318873" cy="2280593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xmlns="" id="{456C25D3-24A9-4BF4-98EC-158FC796FF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176000" y="280391"/>
            <a:ext cx="812800" cy="840615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xmlns="" id="{BF8699AE-5857-4E27-A2AB-351ACB141BBB}"/>
              </a:ext>
            </a:extLst>
          </p:cNvPr>
          <p:cNvGrpSpPr/>
          <p:nvPr/>
        </p:nvGrpSpPr>
        <p:grpSpPr>
          <a:xfrm>
            <a:off x="560999" y="-330200"/>
            <a:ext cx="505801" cy="8083869"/>
            <a:chOff x="841499" y="-495300"/>
            <a:chExt cx="758701" cy="12125804"/>
          </a:xfrm>
        </p:grpSpPr>
        <p:sp>
          <p:nvSpPr>
            <p:cNvPr id="35" name="TextBox 6">
              <a:extLst>
                <a:ext uri="{FF2B5EF4-FFF2-40B4-BE49-F238E27FC236}">
                  <a16:creationId xmlns:a16="http://schemas.microsoft.com/office/drawing/2014/main" xmlns="" id="{C0A723BB-E922-4588-8D45-751B32CC5624}"/>
                </a:ext>
              </a:extLst>
            </p:cNvPr>
            <p:cNvSpPr txBox="1"/>
            <p:nvPr/>
          </p:nvSpPr>
          <p:spPr>
            <a:xfrm rot="16200000">
              <a:off x="-1844152" y="4772654"/>
              <a:ext cx="598685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7" dirty="0">
                  <a:solidFill>
                    <a:schemeClr val="bg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@</a:t>
              </a:r>
              <a:r>
                <a:rPr lang="en-US" sz="2317" dirty="0" err="1">
                  <a:solidFill>
                    <a:schemeClr val="bg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valneyjosepsi</a:t>
              </a:r>
              <a:endParaRPr lang="en-US" sz="2317" dirty="0">
                <a:solidFill>
                  <a:schemeClr val="bg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6" name="AutoShape 7">
              <a:extLst>
                <a:ext uri="{FF2B5EF4-FFF2-40B4-BE49-F238E27FC236}">
                  <a16:creationId xmlns:a16="http://schemas.microsoft.com/office/drawing/2014/main" xmlns="" id="{1A3E997E-2AF0-4F85-8B39-A3D5CF22BFEA}"/>
                </a:ext>
              </a:extLst>
            </p:cNvPr>
            <p:cNvSpPr/>
            <p:nvPr/>
          </p:nvSpPr>
          <p:spPr>
            <a:xfrm flipV="1">
              <a:off x="1218778" y="7555312"/>
              <a:ext cx="0" cy="4075192"/>
            </a:xfrm>
            <a:prstGeom prst="line">
              <a:avLst/>
            </a:prstGeom>
            <a:ln w="38100" cap="flat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8">
              <a:extLst>
                <a:ext uri="{FF2B5EF4-FFF2-40B4-BE49-F238E27FC236}">
                  <a16:creationId xmlns:a16="http://schemas.microsoft.com/office/drawing/2014/main" xmlns="" id="{AC752835-F6E2-4420-B6A8-0E5FD8260ED1}"/>
                </a:ext>
              </a:extLst>
            </p:cNvPr>
            <p:cNvSpPr/>
            <p:nvPr/>
          </p:nvSpPr>
          <p:spPr>
            <a:xfrm flipH="1" flipV="1">
              <a:off x="1218778" y="-495300"/>
              <a:ext cx="0" cy="3656210"/>
            </a:xfrm>
            <a:prstGeom prst="line">
              <a:avLst/>
            </a:prstGeom>
            <a:ln w="38100" cap="flat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38" name="Google Shape;88;p1">
              <a:extLst>
                <a:ext uri="{FF2B5EF4-FFF2-40B4-BE49-F238E27FC236}">
                  <a16:creationId xmlns:a16="http://schemas.microsoft.com/office/drawing/2014/main" xmlns="" id="{683EE7D4-B02A-4380-82A9-85143F1EBFC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b="29698"/>
            <a:stretch/>
          </p:blipFill>
          <p:spPr>
            <a:xfrm rot="16200000">
              <a:off x="842513" y="6723275"/>
              <a:ext cx="901212" cy="6141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TextBox 14">
            <a:extLst>
              <a:ext uri="{FF2B5EF4-FFF2-40B4-BE49-F238E27FC236}">
                <a16:creationId xmlns:a16="http://schemas.microsoft.com/office/drawing/2014/main" xmlns="" id="{4D0E7908-3BAF-485F-B53B-E4921252B8F9}"/>
              </a:ext>
            </a:extLst>
          </p:cNvPr>
          <p:cNvSpPr txBox="1"/>
          <p:nvPr/>
        </p:nvSpPr>
        <p:spPr>
          <a:xfrm>
            <a:off x="1270000" y="186466"/>
            <a:ext cx="919479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pt-BR" sz="3133" dirty="0">
                <a:solidFill>
                  <a:schemeClr val="bg1"/>
                </a:solidFill>
                <a:latin typeface="Bree Serif"/>
                <a:ea typeface="Bree Serif"/>
                <a:cs typeface="Bree Serif"/>
                <a:sym typeface="Bree Serif"/>
              </a:rPr>
              <a:t>Sistema de múltiplas opressões influenciando afetos, sentimentos e emoções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xmlns="" id="{6CF60DCE-A65C-49FB-8AC9-AFF35C3D3EEB}"/>
              </a:ext>
            </a:extLst>
          </p:cNvPr>
          <p:cNvSpPr/>
          <p:nvPr/>
        </p:nvSpPr>
        <p:spPr>
          <a:xfrm>
            <a:off x="1232276" y="3183850"/>
            <a:ext cx="3384095" cy="490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41" name="TextBox 15">
            <a:extLst>
              <a:ext uri="{FF2B5EF4-FFF2-40B4-BE49-F238E27FC236}">
                <a16:creationId xmlns:a16="http://schemas.microsoft.com/office/drawing/2014/main" xmlns="" id="{0143AB40-556E-4281-8CED-7387B248D185}"/>
              </a:ext>
            </a:extLst>
          </p:cNvPr>
          <p:cNvSpPr txBox="1"/>
          <p:nvPr/>
        </p:nvSpPr>
        <p:spPr>
          <a:xfrm>
            <a:off x="1236855" y="3225800"/>
            <a:ext cx="3379489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pt-BR" sz="2667" dirty="0">
                <a:solidFill>
                  <a:srgbClr val="FFFF00"/>
                </a:solidFill>
                <a:latin typeface="Bree Serif"/>
                <a:ea typeface="Bree Serif"/>
                <a:cs typeface="Bree Serif"/>
                <a:sym typeface="Bree Serif"/>
              </a:rPr>
              <a:t>CONSUMISMO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xmlns="" id="{6CE15184-14A0-41D9-9D57-6ABF4B5F29D3}"/>
              </a:ext>
            </a:extLst>
          </p:cNvPr>
          <p:cNvSpPr/>
          <p:nvPr/>
        </p:nvSpPr>
        <p:spPr>
          <a:xfrm>
            <a:off x="4815990" y="3183850"/>
            <a:ext cx="3318873" cy="490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xmlns="" id="{B41C4968-FC93-433F-B6DE-3F981458A17E}"/>
              </a:ext>
            </a:extLst>
          </p:cNvPr>
          <p:cNvSpPr txBox="1"/>
          <p:nvPr/>
        </p:nvSpPr>
        <p:spPr>
          <a:xfrm>
            <a:off x="4820633" y="3225800"/>
            <a:ext cx="3314356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pt-BR" sz="2667" dirty="0">
                <a:solidFill>
                  <a:srgbClr val="FFFF00"/>
                </a:solidFill>
                <a:latin typeface="Bree Serif"/>
                <a:ea typeface="Bree Serif"/>
                <a:cs typeface="Bree Serif"/>
                <a:sym typeface="Bree Serif"/>
              </a:rPr>
              <a:t>RACISMO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xmlns="" id="{43381867-7B63-4901-A690-65261D6EA466}"/>
              </a:ext>
            </a:extLst>
          </p:cNvPr>
          <p:cNvSpPr/>
          <p:nvPr/>
        </p:nvSpPr>
        <p:spPr>
          <a:xfrm>
            <a:off x="8456009" y="3183850"/>
            <a:ext cx="3239500" cy="490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xmlns="" id="{C4BD7193-F698-4329-886C-0979F1404CCC}"/>
              </a:ext>
            </a:extLst>
          </p:cNvPr>
          <p:cNvSpPr txBox="1"/>
          <p:nvPr/>
        </p:nvSpPr>
        <p:spPr>
          <a:xfrm>
            <a:off x="8460549" y="3225800"/>
            <a:ext cx="323509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pt-BR" sz="2267" dirty="0">
                <a:solidFill>
                  <a:srgbClr val="FFFF00"/>
                </a:solidFill>
                <a:latin typeface="Bree Serif"/>
                <a:ea typeface="Bree Serif"/>
                <a:cs typeface="Bree Serif"/>
                <a:sym typeface="Bree Serif"/>
              </a:rPr>
              <a:t>DESIGUALDADE SOCIAL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xmlns="" id="{80F4A8CF-8128-4C52-96F5-35F2E596431A}"/>
              </a:ext>
            </a:extLst>
          </p:cNvPr>
          <p:cNvSpPr/>
          <p:nvPr/>
        </p:nvSpPr>
        <p:spPr>
          <a:xfrm>
            <a:off x="1232276" y="6037499"/>
            <a:ext cx="3304369" cy="490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48" name="TextBox 15">
            <a:extLst>
              <a:ext uri="{FF2B5EF4-FFF2-40B4-BE49-F238E27FC236}">
                <a16:creationId xmlns:a16="http://schemas.microsoft.com/office/drawing/2014/main" xmlns="" id="{875EAE12-E942-40DC-9B9E-230C6A808157}"/>
              </a:ext>
            </a:extLst>
          </p:cNvPr>
          <p:cNvSpPr txBox="1"/>
          <p:nvPr/>
        </p:nvSpPr>
        <p:spPr>
          <a:xfrm>
            <a:off x="1236855" y="6079450"/>
            <a:ext cx="3299871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pt-BR" sz="2667" dirty="0">
                <a:solidFill>
                  <a:srgbClr val="FFFF00"/>
                </a:solidFill>
                <a:latin typeface="Bree Serif"/>
                <a:ea typeface="Bree Serif"/>
                <a:cs typeface="Bree Serif"/>
                <a:sym typeface="Bree Serif"/>
              </a:rPr>
              <a:t>SEXISMO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xmlns="" id="{BA095B35-6B3A-4BF2-8F2B-A9F8F95659B0}"/>
              </a:ext>
            </a:extLst>
          </p:cNvPr>
          <p:cNvSpPr/>
          <p:nvPr/>
        </p:nvSpPr>
        <p:spPr>
          <a:xfrm>
            <a:off x="4815990" y="6037499"/>
            <a:ext cx="3318873" cy="490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50" name="TextBox 15">
            <a:extLst>
              <a:ext uri="{FF2B5EF4-FFF2-40B4-BE49-F238E27FC236}">
                <a16:creationId xmlns:a16="http://schemas.microsoft.com/office/drawing/2014/main" xmlns="" id="{64E00F99-BC2B-4AA6-84C9-25C8FEB4937A}"/>
              </a:ext>
            </a:extLst>
          </p:cNvPr>
          <p:cNvSpPr txBox="1"/>
          <p:nvPr/>
        </p:nvSpPr>
        <p:spPr>
          <a:xfrm>
            <a:off x="4820633" y="6079450"/>
            <a:ext cx="3314356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pt-BR" sz="2667" dirty="0">
                <a:solidFill>
                  <a:srgbClr val="FFFF00"/>
                </a:solidFill>
                <a:latin typeface="Bree Serif"/>
                <a:ea typeface="Bree Serif"/>
                <a:cs typeface="Bree Serif"/>
                <a:sym typeface="Bree Serif"/>
              </a:rPr>
              <a:t>CULTO AO CORPO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xmlns="" id="{41309DB7-F6FF-4C99-A785-1D26BF7B5F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116" y="3982975"/>
            <a:ext cx="3283837" cy="2189225"/>
          </a:xfrm>
          <a:prstGeom prst="rect">
            <a:avLst/>
          </a:prstGeom>
        </p:spPr>
      </p:pic>
      <p:sp>
        <p:nvSpPr>
          <p:cNvPr id="51" name="Retângulo 50">
            <a:extLst>
              <a:ext uri="{FF2B5EF4-FFF2-40B4-BE49-F238E27FC236}">
                <a16:creationId xmlns:a16="http://schemas.microsoft.com/office/drawing/2014/main" xmlns="" id="{199A42E2-1956-4472-B36E-A84F0C58EC4E}"/>
              </a:ext>
            </a:extLst>
          </p:cNvPr>
          <p:cNvSpPr/>
          <p:nvPr/>
        </p:nvSpPr>
        <p:spPr>
          <a:xfrm>
            <a:off x="8456009" y="6037499"/>
            <a:ext cx="3273599" cy="490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xmlns="" id="{8F20B3D5-DC6E-44B3-91C7-80B3D7F1B699}"/>
              </a:ext>
            </a:extLst>
          </p:cNvPr>
          <p:cNvSpPr txBox="1"/>
          <p:nvPr/>
        </p:nvSpPr>
        <p:spPr>
          <a:xfrm>
            <a:off x="8460548" y="6079450"/>
            <a:ext cx="3172652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pt-BR" sz="2667" dirty="0">
                <a:solidFill>
                  <a:srgbClr val="FFFF00"/>
                </a:solidFill>
                <a:latin typeface="Bree Serif"/>
                <a:ea typeface="Bree Serif"/>
                <a:cs typeface="Bree Serif"/>
                <a:sym typeface="Bree Serif"/>
              </a:rPr>
              <a:t>CAPACITISMO</a:t>
            </a:r>
          </a:p>
        </p:txBody>
      </p:sp>
    </p:spTree>
    <p:extLst>
      <p:ext uri="{BB962C8B-B14F-4D97-AF65-F5344CB8AC3E}">
        <p14:creationId xmlns:p14="http://schemas.microsoft.com/office/powerpoint/2010/main" val="426466713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C32C687-5DED-41A9-9C8D-F41EB4E852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108"/>
          <a:stretch/>
        </p:blipFill>
        <p:spPr>
          <a:xfrm flipH="1">
            <a:off x="9832" y="-42048"/>
            <a:ext cx="12192000" cy="6900047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62354502-CED2-43ED-BD54-E952595D867B}"/>
              </a:ext>
            </a:extLst>
          </p:cNvPr>
          <p:cNvSpPr/>
          <p:nvPr/>
        </p:nvSpPr>
        <p:spPr>
          <a:xfrm>
            <a:off x="0" y="-1"/>
            <a:ext cx="1220183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  <a:alpha val="58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xmlns="" id="{2E98C725-6A09-4E79-985F-567A739F2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76000" y="280391"/>
            <a:ext cx="812800" cy="840615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xmlns="" id="{4B2C0D0D-5873-46B0-A1B9-D01DDF22E247}"/>
              </a:ext>
            </a:extLst>
          </p:cNvPr>
          <p:cNvGrpSpPr/>
          <p:nvPr/>
        </p:nvGrpSpPr>
        <p:grpSpPr>
          <a:xfrm>
            <a:off x="560999" y="-330200"/>
            <a:ext cx="505801" cy="8083869"/>
            <a:chOff x="841499" y="-495300"/>
            <a:chExt cx="758701" cy="12125804"/>
          </a:xfrm>
        </p:grpSpPr>
        <p:sp>
          <p:nvSpPr>
            <p:cNvPr id="31" name="TextBox 6">
              <a:extLst>
                <a:ext uri="{FF2B5EF4-FFF2-40B4-BE49-F238E27FC236}">
                  <a16:creationId xmlns:a16="http://schemas.microsoft.com/office/drawing/2014/main" xmlns="" id="{8B2F4AD3-DC3D-475F-BD23-1B3BA7A06913}"/>
                </a:ext>
              </a:extLst>
            </p:cNvPr>
            <p:cNvSpPr txBox="1"/>
            <p:nvPr/>
          </p:nvSpPr>
          <p:spPr>
            <a:xfrm rot="16200000">
              <a:off x="-1844152" y="4772654"/>
              <a:ext cx="598685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7" dirty="0">
                  <a:solidFill>
                    <a:schemeClr val="bg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@</a:t>
              </a:r>
              <a:r>
                <a:rPr lang="en-US" sz="2317" dirty="0" err="1">
                  <a:solidFill>
                    <a:schemeClr val="bg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valneyjosepsi</a:t>
              </a:r>
              <a:endParaRPr lang="en-US" sz="2317" dirty="0">
                <a:solidFill>
                  <a:schemeClr val="bg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2" name="AutoShape 7">
              <a:extLst>
                <a:ext uri="{FF2B5EF4-FFF2-40B4-BE49-F238E27FC236}">
                  <a16:creationId xmlns:a16="http://schemas.microsoft.com/office/drawing/2014/main" xmlns="" id="{BA6B98D3-A6AA-4546-AF9F-6C0E717B170E}"/>
                </a:ext>
              </a:extLst>
            </p:cNvPr>
            <p:cNvSpPr/>
            <p:nvPr/>
          </p:nvSpPr>
          <p:spPr>
            <a:xfrm flipV="1">
              <a:off x="1218778" y="7555312"/>
              <a:ext cx="0" cy="4075192"/>
            </a:xfrm>
            <a:prstGeom prst="line">
              <a:avLst/>
            </a:prstGeom>
            <a:ln w="38100" cap="flat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AutoShape 8">
              <a:extLst>
                <a:ext uri="{FF2B5EF4-FFF2-40B4-BE49-F238E27FC236}">
                  <a16:creationId xmlns:a16="http://schemas.microsoft.com/office/drawing/2014/main" xmlns="" id="{B4ACDDE5-A5DE-45C7-9ABF-5A61F3F78AB4}"/>
                </a:ext>
              </a:extLst>
            </p:cNvPr>
            <p:cNvSpPr/>
            <p:nvPr/>
          </p:nvSpPr>
          <p:spPr>
            <a:xfrm flipH="1" flipV="1">
              <a:off x="1218778" y="-495300"/>
              <a:ext cx="0" cy="3656210"/>
            </a:xfrm>
            <a:prstGeom prst="line">
              <a:avLst/>
            </a:prstGeom>
            <a:ln w="38100" cap="flat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34" name="Google Shape;88;p1">
              <a:extLst>
                <a:ext uri="{FF2B5EF4-FFF2-40B4-BE49-F238E27FC236}">
                  <a16:creationId xmlns:a16="http://schemas.microsoft.com/office/drawing/2014/main" xmlns="" id="{ABDC93AE-79C0-4D7B-B17A-586663AE1B7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b="29698"/>
            <a:stretch/>
          </p:blipFill>
          <p:spPr>
            <a:xfrm rot="16200000">
              <a:off x="842513" y="6723275"/>
              <a:ext cx="901212" cy="6141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73E88F9F-DE4B-48FD-9BFE-8B5BC6C4ECEC}"/>
              </a:ext>
            </a:extLst>
          </p:cNvPr>
          <p:cNvSpPr txBox="1"/>
          <p:nvPr/>
        </p:nvSpPr>
        <p:spPr>
          <a:xfrm>
            <a:off x="1320801" y="356621"/>
            <a:ext cx="5383173" cy="5899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67"/>
              </a:lnSpc>
            </a:pPr>
            <a:r>
              <a:rPr lang="pt-BR" sz="2000" b="1" dirty="0">
                <a:solidFill>
                  <a:srgbClr val="FF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Diversidade, vamos cantar,</a:t>
            </a:r>
          </a:p>
          <a:p>
            <a:pPr>
              <a:lnSpc>
                <a:spcPts val="2267"/>
              </a:lnSpc>
            </a:pPr>
            <a:r>
              <a:rPr lang="pt-BR" sz="2000" b="1" dirty="0">
                <a:solidFill>
                  <a:srgbClr val="FF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Pra inclusão realizar.</a:t>
            </a:r>
          </a:p>
          <a:p>
            <a:pPr>
              <a:lnSpc>
                <a:spcPts val="2267"/>
              </a:lnSpc>
            </a:pPr>
            <a:r>
              <a:rPr lang="pt-BR" sz="2000" b="1" dirty="0">
                <a:solidFill>
                  <a:srgbClr val="FF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Diversidade, eu e você, </a:t>
            </a:r>
          </a:p>
          <a:p>
            <a:pPr>
              <a:lnSpc>
                <a:spcPts val="2267"/>
              </a:lnSpc>
            </a:pPr>
            <a:r>
              <a:rPr lang="pt-BR" sz="2000" b="1" dirty="0">
                <a:solidFill>
                  <a:srgbClr val="FF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Pra inclusão acontecer!</a:t>
            </a:r>
          </a:p>
          <a:p>
            <a:pPr>
              <a:lnSpc>
                <a:spcPts val="2267"/>
              </a:lnSpc>
            </a:pPr>
            <a:endParaRPr lang="pt-BR" sz="20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Escola e famílias,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Saúde e Educação 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Vários atores pra fazer a inclusão.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 Professor tá lá, o AEE também, 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pt-BR" sz="2000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 </a:t>
            </a: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CAPES pra somar e ir além...         REF:</a:t>
            </a:r>
          </a:p>
          <a:p>
            <a:pPr>
              <a:lnSpc>
                <a:spcPts val="2267"/>
              </a:lnSpc>
            </a:pPr>
            <a:endParaRPr lang="pt-BR" sz="20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Não basta acessar, tem que permanecer,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Participar e também APRENDER.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Toda pessoa tem direito a educação 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Cidadania SIM, </a:t>
            </a:r>
            <a:r>
              <a:rPr lang="pt-BR" sz="20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capacitismo</a:t>
            </a: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NÃO!        REF:</a:t>
            </a:r>
          </a:p>
          <a:p>
            <a:pPr>
              <a:lnSpc>
                <a:spcPts val="2267"/>
              </a:lnSpc>
            </a:pPr>
            <a:endParaRPr lang="pt-BR" sz="20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Agora vem também cantar esse refrão,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Fortalecer o coro da inclusão.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Dialogar, somar, e pontes construir,</a:t>
            </a:r>
          </a:p>
          <a:p>
            <a:pPr>
              <a:lnSpc>
                <a:spcPts val="2267"/>
              </a:lnSpc>
            </a:pPr>
            <a:r>
              <a:rPr lang="pt-BR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Barreiras derrubar, VAMOR SEGUIR!!    REF: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xmlns="" id="{61D6FD2B-77D7-41DB-A6AF-82C0BE7C7D92}"/>
              </a:ext>
            </a:extLst>
          </p:cNvPr>
          <p:cNvSpPr txBox="1"/>
          <p:nvPr/>
        </p:nvSpPr>
        <p:spPr>
          <a:xfrm>
            <a:off x="1320800" y="6302181"/>
            <a:ext cx="599277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67"/>
              </a:lnSpc>
            </a:pPr>
            <a:r>
              <a:rPr lang="pt-BR" sz="2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Composição: Alexandre Rebouças e </a:t>
            </a:r>
            <a:r>
              <a:rPr lang="pt-BR" sz="200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Valney</a:t>
            </a:r>
            <a:r>
              <a:rPr lang="pt-BR" sz="2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José</a:t>
            </a:r>
          </a:p>
        </p:txBody>
      </p:sp>
    </p:spTree>
    <p:extLst>
      <p:ext uri="{BB962C8B-B14F-4D97-AF65-F5344CB8AC3E}">
        <p14:creationId xmlns:p14="http://schemas.microsoft.com/office/powerpoint/2010/main" val="384447493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71989" y="2279562"/>
            <a:ext cx="4288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smtClean="0"/>
              <a:t>EXTRAS</a:t>
            </a:r>
            <a:endParaRPr lang="pt-BR" sz="9600" dirty="0"/>
          </a:p>
        </p:txBody>
      </p:sp>
    </p:spTree>
    <p:extLst>
      <p:ext uri="{BB962C8B-B14F-4D97-AF65-F5344CB8AC3E}">
        <p14:creationId xmlns:p14="http://schemas.microsoft.com/office/powerpoint/2010/main" val="1318994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2689" y="536757"/>
            <a:ext cx="6096000" cy="69865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dirty="0" smtClean="0"/>
              <a:t>A novidade veio dar à praia</a:t>
            </a:r>
          </a:p>
          <a:p>
            <a:r>
              <a:rPr lang="pt-BR" sz="2000" dirty="0" smtClean="0"/>
              <a:t>Na qualidade rara de sereia</a:t>
            </a:r>
          </a:p>
          <a:p>
            <a:r>
              <a:rPr lang="pt-BR" sz="2000" dirty="0" smtClean="0"/>
              <a:t>Metade o busto</a:t>
            </a:r>
          </a:p>
          <a:p>
            <a:r>
              <a:rPr lang="pt-BR" sz="2000" dirty="0" smtClean="0"/>
              <a:t>D'uma deusa Maia</a:t>
            </a:r>
          </a:p>
          <a:p>
            <a:r>
              <a:rPr lang="pt-BR" sz="2000" dirty="0" smtClean="0"/>
              <a:t>Metade um grande</a:t>
            </a:r>
          </a:p>
          <a:p>
            <a:r>
              <a:rPr lang="pt-BR" sz="2000" dirty="0" smtClean="0"/>
              <a:t>Rabo de baleia...</a:t>
            </a:r>
          </a:p>
          <a:p>
            <a:endParaRPr lang="pt-BR" sz="2000" dirty="0" smtClean="0"/>
          </a:p>
          <a:p>
            <a:r>
              <a:rPr lang="pt-BR" sz="2400" b="1" dirty="0" smtClean="0">
                <a:solidFill>
                  <a:srgbClr val="002060"/>
                </a:solidFill>
              </a:rPr>
              <a:t>A novidade era o máximo</a:t>
            </a:r>
          </a:p>
          <a:p>
            <a:r>
              <a:rPr lang="pt-BR" sz="2400" b="1" dirty="0" smtClean="0">
                <a:solidFill>
                  <a:srgbClr val="002060"/>
                </a:solidFill>
              </a:rPr>
              <a:t>Do paradoxo</a:t>
            </a:r>
          </a:p>
          <a:p>
            <a:r>
              <a:rPr lang="pt-BR" sz="2400" b="1" dirty="0" smtClean="0">
                <a:solidFill>
                  <a:srgbClr val="002060"/>
                </a:solidFill>
              </a:rPr>
              <a:t>Estendido na areia</a:t>
            </a:r>
          </a:p>
          <a:p>
            <a:r>
              <a:rPr lang="pt-BR" sz="2000" dirty="0" smtClean="0"/>
              <a:t>Alguns a desejar</a:t>
            </a:r>
          </a:p>
          <a:p>
            <a:r>
              <a:rPr lang="pt-BR" sz="2000" dirty="0" smtClean="0"/>
              <a:t>Seus beijos de deusa</a:t>
            </a:r>
          </a:p>
          <a:p>
            <a:r>
              <a:rPr lang="pt-BR" sz="2000" dirty="0" smtClean="0"/>
              <a:t>Outros a desejar</a:t>
            </a:r>
          </a:p>
          <a:p>
            <a:r>
              <a:rPr lang="pt-BR" sz="2000" dirty="0" smtClean="0"/>
              <a:t>Seu rabo </a:t>
            </a:r>
            <a:r>
              <a:rPr lang="pt-BR" sz="2000" dirty="0" err="1" smtClean="0"/>
              <a:t>prá</a:t>
            </a:r>
            <a:r>
              <a:rPr lang="pt-BR" sz="2000" dirty="0" smtClean="0"/>
              <a:t> ceia..</a:t>
            </a:r>
          </a:p>
          <a:p>
            <a:endParaRPr lang="pt-BR" sz="2000" dirty="0" smtClean="0"/>
          </a:p>
          <a:p>
            <a:r>
              <a:rPr lang="pt-BR" sz="2000" dirty="0" smtClean="0"/>
              <a:t>Oh! Mundo tão desigual</a:t>
            </a:r>
          </a:p>
          <a:p>
            <a:r>
              <a:rPr lang="pt-BR" sz="2000" b="1" dirty="0" smtClean="0"/>
              <a:t>Tudo é tão desigual</a:t>
            </a:r>
          </a:p>
          <a:p>
            <a:r>
              <a:rPr lang="pt-BR" sz="2000" dirty="0" smtClean="0"/>
              <a:t>Ô </a:t>
            </a:r>
            <a:r>
              <a:rPr lang="pt-BR" sz="2000" dirty="0" err="1" smtClean="0"/>
              <a:t>Ô</a:t>
            </a:r>
            <a:r>
              <a:rPr lang="pt-BR" sz="2000" dirty="0" smtClean="0"/>
              <a:t> </a:t>
            </a:r>
            <a:r>
              <a:rPr lang="pt-BR" sz="2000" dirty="0" err="1" smtClean="0"/>
              <a:t>Ô</a:t>
            </a:r>
            <a:r>
              <a:rPr lang="pt-BR" sz="2000" dirty="0" smtClean="0"/>
              <a:t> </a:t>
            </a:r>
            <a:r>
              <a:rPr lang="pt-BR" sz="2000" dirty="0" err="1" smtClean="0"/>
              <a:t>Ô</a:t>
            </a:r>
            <a:r>
              <a:rPr lang="pt-BR" sz="2000" dirty="0" smtClean="0"/>
              <a:t> </a:t>
            </a:r>
            <a:r>
              <a:rPr lang="pt-BR" sz="2000" dirty="0" err="1" smtClean="0"/>
              <a:t>Ô</a:t>
            </a:r>
            <a:r>
              <a:rPr lang="pt-BR" sz="2000" dirty="0" smtClean="0"/>
              <a:t> </a:t>
            </a:r>
            <a:r>
              <a:rPr lang="pt-BR" sz="2000" dirty="0" err="1" smtClean="0"/>
              <a:t>Ô</a:t>
            </a:r>
            <a:r>
              <a:rPr lang="pt-BR" sz="2000" dirty="0" smtClean="0"/>
              <a:t> </a:t>
            </a:r>
            <a:r>
              <a:rPr lang="pt-BR" sz="2000" dirty="0" err="1" smtClean="0"/>
              <a:t>Ô</a:t>
            </a:r>
            <a:r>
              <a:rPr lang="pt-BR" sz="2000" dirty="0" smtClean="0"/>
              <a:t>!</a:t>
            </a:r>
          </a:p>
          <a:p>
            <a:r>
              <a:rPr lang="pt-BR" sz="2000" dirty="0" smtClean="0"/>
              <a:t>Oh! </a:t>
            </a:r>
            <a:r>
              <a:rPr lang="pt-BR" sz="2000" b="1" dirty="0" smtClean="0"/>
              <a:t>De um lado esse carnaval</a:t>
            </a:r>
          </a:p>
          <a:p>
            <a:r>
              <a:rPr lang="pt-BR" sz="2000" b="1" dirty="0" smtClean="0"/>
              <a:t>De outro a fome total</a:t>
            </a:r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3" name="Retângulo 2"/>
          <p:cNvSpPr/>
          <p:nvPr/>
        </p:nvSpPr>
        <p:spPr>
          <a:xfrm>
            <a:off x="3583451" y="106349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dirty="0" smtClean="0"/>
              <a:t>E a novidade que seria um sonho</a:t>
            </a:r>
          </a:p>
          <a:p>
            <a:r>
              <a:rPr lang="pt-BR" sz="2000" dirty="0" smtClean="0"/>
              <a:t>O milagre risonho da sereia</a:t>
            </a:r>
          </a:p>
          <a:p>
            <a:r>
              <a:rPr lang="pt-BR" sz="2000" dirty="0" smtClean="0"/>
              <a:t>Virava um pesadelo tão medonho</a:t>
            </a:r>
          </a:p>
          <a:p>
            <a:r>
              <a:rPr lang="pt-BR" sz="2000" dirty="0" smtClean="0"/>
              <a:t>Ali naquela praia</a:t>
            </a:r>
          </a:p>
          <a:p>
            <a:r>
              <a:rPr lang="pt-BR" sz="2000" dirty="0" smtClean="0"/>
              <a:t>Ali na areia...</a:t>
            </a:r>
          </a:p>
          <a:p>
            <a:endParaRPr lang="pt-BR" sz="2000" dirty="0" smtClean="0"/>
          </a:p>
          <a:p>
            <a:r>
              <a:rPr lang="pt-BR" sz="2000" b="1" dirty="0" smtClean="0"/>
              <a:t>A novidade era a guerra</a:t>
            </a:r>
          </a:p>
          <a:p>
            <a:r>
              <a:rPr lang="pt-BR" sz="2000" b="1" dirty="0" smtClean="0"/>
              <a:t>Entre o feliz poeta e o esfomeado</a:t>
            </a:r>
          </a:p>
          <a:p>
            <a:r>
              <a:rPr lang="pt-BR" sz="2000" dirty="0" smtClean="0"/>
              <a:t>Estraçalhando uma sereia bonita</a:t>
            </a:r>
          </a:p>
          <a:p>
            <a:r>
              <a:rPr lang="pt-BR" sz="2000" dirty="0" smtClean="0"/>
              <a:t>Despedaçando o sonho </a:t>
            </a:r>
            <a:r>
              <a:rPr lang="pt-BR" sz="2000" dirty="0" err="1" smtClean="0"/>
              <a:t>prá</a:t>
            </a:r>
            <a:r>
              <a:rPr lang="pt-BR" sz="2000" dirty="0" smtClean="0"/>
              <a:t> cada lado....</a:t>
            </a:r>
            <a:endParaRPr lang="pt-BR" sz="2000" dirty="0"/>
          </a:p>
        </p:txBody>
      </p:sp>
      <p:sp>
        <p:nvSpPr>
          <p:cNvPr id="4" name="Retângulo 3"/>
          <p:cNvSpPr/>
          <p:nvPr/>
        </p:nvSpPr>
        <p:spPr>
          <a:xfrm>
            <a:off x="176011" y="0"/>
            <a:ext cx="2984678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pt-BR" sz="2800" b="1" i="0" dirty="0" smtClean="0">
                <a:effectLst/>
                <a:latin typeface="Inter"/>
              </a:rPr>
              <a:t>A Novidade - </a:t>
            </a:r>
            <a:r>
              <a:rPr lang="pt-BR" sz="2800" b="1" i="0" u="none" strike="noStrike" dirty="0" smtClean="0">
                <a:effectLst/>
                <a:latin typeface="Inter"/>
                <a:hlinkClick r:id="rId2"/>
              </a:rPr>
              <a:t>Gil</a:t>
            </a:r>
            <a:endParaRPr lang="pt-BR" sz="2800" b="1" i="0" u="none" strike="noStrike" dirty="0">
              <a:effectLst/>
              <a:latin typeface="Inter"/>
              <a:hlinkClick r:id="rId2"/>
            </a:endParaRPr>
          </a:p>
        </p:txBody>
      </p:sp>
      <p:pic>
        <p:nvPicPr>
          <p:cNvPr id="1026" name="Picture 2" descr="A Novidade - Gilberto Gil - LETRAS.MUS.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779" y="1189548"/>
            <a:ext cx="3453802" cy="254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xmlns="" id="{0DB56F13-707B-44C1-AC50-7609D906E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96581" y="106349"/>
            <a:ext cx="918294" cy="949719"/>
          </a:xfrm>
          <a:prstGeom prst="rect">
            <a:avLst/>
          </a:prstGeom>
        </p:spPr>
      </p:pic>
      <p:cxnSp>
        <p:nvCxnSpPr>
          <p:cNvPr id="7" name="Conector reto 6"/>
          <p:cNvCxnSpPr/>
          <p:nvPr/>
        </p:nvCxnSpPr>
        <p:spPr>
          <a:xfrm>
            <a:off x="3515932" y="0"/>
            <a:ext cx="25758" cy="68437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/>
          <a:srcRect l="6423" r="3831" b="16230"/>
          <a:stretch/>
        </p:blipFill>
        <p:spPr>
          <a:xfrm>
            <a:off x="4765182" y="3276448"/>
            <a:ext cx="7349693" cy="356200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742779" y="133177"/>
            <a:ext cx="3464087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EQUIDADE E JUSTIÇA SOCIAL!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136435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7916" b="-3996"/>
            </a:stretch>
          </a:blipFill>
        </p:spPr>
      </p:sp>
      <p:pic>
        <p:nvPicPr>
          <p:cNvPr id="4" name="Google Shape;106;p3">
            <a:extLst>
              <a:ext uri="{FF2B5EF4-FFF2-40B4-BE49-F238E27FC236}">
                <a16:creationId xmlns:a16="http://schemas.microsoft.com/office/drawing/2014/main" xmlns="" id="{E8C35BBF-5932-406C-B509-43B418691D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087" r="1098" b="38837"/>
          <a:stretch/>
        </p:blipFill>
        <p:spPr>
          <a:xfrm>
            <a:off x="5494014" y="883117"/>
            <a:ext cx="5583428" cy="513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7;p3">
            <a:extLst>
              <a:ext uri="{FF2B5EF4-FFF2-40B4-BE49-F238E27FC236}">
                <a16:creationId xmlns:a16="http://schemas.microsoft.com/office/drawing/2014/main" xmlns="" id="{6F54C497-163C-45AD-9C90-0FC397277F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190" t="27684" r="4616" b="38830"/>
          <a:stretch/>
        </p:blipFill>
        <p:spPr>
          <a:xfrm>
            <a:off x="306566" y="883117"/>
            <a:ext cx="5187448" cy="513867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xmlns="" id="{C379137B-0FF7-4BC1-86EC-856E30729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85139" y="883117"/>
            <a:ext cx="812800" cy="840615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xmlns="" id="{1C549582-589F-40A3-80CD-F798E4C85836}"/>
              </a:ext>
            </a:extLst>
          </p:cNvPr>
          <p:cNvSpPr txBox="1"/>
          <p:nvPr/>
        </p:nvSpPr>
        <p:spPr>
          <a:xfrm rot="16200000">
            <a:off x="9543207" y="3181769"/>
            <a:ext cx="399123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317" dirty="0">
                <a:solidFill>
                  <a:srgbClr val="9D3DF8"/>
                </a:solidFill>
                <a:latin typeface="Bree Serif"/>
                <a:ea typeface="Bree Serif"/>
                <a:cs typeface="Bree Serif"/>
                <a:sym typeface="Bree Serif"/>
              </a:rPr>
              <a:t>@</a:t>
            </a:r>
            <a:r>
              <a:rPr lang="en-US" sz="2317" dirty="0" err="1">
                <a:solidFill>
                  <a:srgbClr val="9D3DF8"/>
                </a:solidFill>
                <a:latin typeface="Bree Serif"/>
                <a:ea typeface="Bree Serif"/>
                <a:cs typeface="Bree Serif"/>
                <a:sym typeface="Bree Serif"/>
              </a:rPr>
              <a:t>valneyjosepsi</a:t>
            </a:r>
            <a:endParaRPr lang="en-US" sz="2317" dirty="0">
              <a:solidFill>
                <a:srgbClr val="9D3DF8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xmlns="" id="{8984AEBE-7AE6-4977-82B9-2E7798D421A2}"/>
              </a:ext>
            </a:extLst>
          </p:cNvPr>
          <p:cNvSpPr/>
          <p:nvPr/>
        </p:nvSpPr>
        <p:spPr>
          <a:xfrm flipV="1">
            <a:off x="11585161" y="5036875"/>
            <a:ext cx="0" cy="2716795"/>
          </a:xfrm>
          <a:prstGeom prst="line">
            <a:avLst/>
          </a:prstGeom>
          <a:ln w="38100" cap="flat">
            <a:solidFill>
              <a:srgbClr val="CD74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xmlns="" id="{795AC0D8-958C-4CB8-86C6-F698674AC2E8}"/>
              </a:ext>
            </a:extLst>
          </p:cNvPr>
          <p:cNvSpPr/>
          <p:nvPr/>
        </p:nvSpPr>
        <p:spPr>
          <a:xfrm flipH="1" flipV="1">
            <a:off x="11585161" y="-330200"/>
            <a:ext cx="0" cy="2437473"/>
          </a:xfrm>
          <a:prstGeom prst="line">
            <a:avLst/>
          </a:prstGeom>
          <a:ln w="38100" cap="flat">
            <a:solidFill>
              <a:srgbClr val="CD746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Google Shape;88;p1">
            <a:extLst>
              <a:ext uri="{FF2B5EF4-FFF2-40B4-BE49-F238E27FC236}">
                <a16:creationId xmlns:a16="http://schemas.microsoft.com/office/drawing/2014/main" xmlns="" id="{364CC00B-60CA-4BBE-8F27-8D98B568899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29698"/>
          <a:stretch/>
        </p:blipFill>
        <p:spPr>
          <a:xfrm rot="16200000">
            <a:off x="11334317" y="4482184"/>
            <a:ext cx="600808" cy="409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6480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0355" y="420307"/>
            <a:ext cx="651671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solidFill>
                <a:srgbClr val="70757A"/>
              </a:solidFill>
              <a:latin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</a:rPr>
              <a:t>Professores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Protetores das crianças </a:t>
            </a:r>
            <a:endParaRPr lang="pt-BR" sz="2400" dirty="0" smtClean="0">
              <a:latin typeface="arial" panose="020B0604020202020204" pitchFamily="34" charset="0"/>
            </a:endParaRPr>
          </a:p>
          <a:p>
            <a:r>
              <a:rPr lang="pt-BR" sz="2400" dirty="0" smtClean="0">
                <a:latin typeface="arial" panose="020B0604020202020204" pitchFamily="34" charset="0"/>
              </a:rPr>
              <a:t>do </a:t>
            </a:r>
            <a:r>
              <a:rPr lang="pt-BR" sz="2400" dirty="0">
                <a:latin typeface="arial" panose="020B0604020202020204" pitchFamily="34" charset="0"/>
              </a:rPr>
              <a:t>meu </a:t>
            </a:r>
            <a:r>
              <a:rPr lang="pt-BR" sz="2400" dirty="0" smtClean="0">
                <a:latin typeface="arial" panose="020B0604020202020204" pitchFamily="34" charset="0"/>
              </a:rPr>
              <a:t>país</a:t>
            </a:r>
          </a:p>
          <a:p>
            <a:r>
              <a:rPr lang="pt-BR" sz="2400" dirty="0">
                <a:latin typeface="arial" panose="020B0604020202020204" pitchFamily="34" charset="0"/>
              </a:rPr>
              <a:t/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Eu queria, gostaria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De um discurso </a:t>
            </a:r>
            <a:endParaRPr lang="pt-BR" sz="2400" dirty="0" smtClean="0">
              <a:latin typeface="arial" panose="020B0604020202020204" pitchFamily="34" charset="0"/>
            </a:endParaRPr>
          </a:p>
          <a:p>
            <a:r>
              <a:rPr lang="pt-BR" sz="2400" dirty="0" smtClean="0">
                <a:latin typeface="arial" panose="020B0604020202020204" pitchFamily="34" charset="0"/>
              </a:rPr>
              <a:t>bem </a:t>
            </a:r>
            <a:r>
              <a:rPr lang="pt-BR" sz="2400" dirty="0">
                <a:latin typeface="arial" panose="020B0604020202020204" pitchFamily="34" charset="0"/>
              </a:rPr>
              <a:t>mais </a:t>
            </a:r>
            <a:r>
              <a:rPr lang="pt-BR" sz="2400" dirty="0" smtClean="0">
                <a:latin typeface="arial" panose="020B0604020202020204" pitchFamily="34" charset="0"/>
              </a:rPr>
              <a:t>feliz</a:t>
            </a:r>
          </a:p>
          <a:p>
            <a:r>
              <a:rPr lang="pt-BR" sz="2400" dirty="0">
                <a:latin typeface="arial" panose="020B0604020202020204" pitchFamily="34" charset="0"/>
              </a:rPr>
              <a:t/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Porque tudo é educação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É matéria de todo o </a:t>
            </a:r>
            <a:r>
              <a:rPr lang="pt-BR" sz="2400" dirty="0" smtClean="0">
                <a:latin typeface="arial" panose="020B0604020202020204" pitchFamily="34" charset="0"/>
              </a:rPr>
              <a:t>tempo</a:t>
            </a:r>
          </a:p>
          <a:p>
            <a:endParaRPr lang="pt-BR" sz="2400" dirty="0">
              <a:latin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</a:rPr>
              <a:t>Ensinem a quem </a:t>
            </a:r>
            <a:r>
              <a:rPr lang="pt-BR" sz="2400" dirty="0" smtClean="0">
                <a:latin typeface="arial" panose="020B0604020202020204" pitchFamily="34" charset="0"/>
              </a:rPr>
              <a:t>pensa que </a:t>
            </a:r>
          </a:p>
          <a:p>
            <a:r>
              <a:rPr lang="pt-BR" sz="2400" dirty="0" smtClean="0">
                <a:latin typeface="arial" panose="020B0604020202020204" pitchFamily="34" charset="0"/>
              </a:rPr>
              <a:t>sabe </a:t>
            </a:r>
            <a:r>
              <a:rPr lang="pt-BR" sz="2400" dirty="0">
                <a:latin typeface="arial" panose="020B0604020202020204" pitchFamily="34" charset="0"/>
              </a:rPr>
              <a:t>de </a:t>
            </a:r>
            <a:r>
              <a:rPr lang="pt-BR" sz="2400" dirty="0" smtClean="0">
                <a:latin typeface="arial" panose="020B0604020202020204" pitchFamily="34" charset="0"/>
              </a:rPr>
              <a:t>tudo, a </a:t>
            </a:r>
            <a:r>
              <a:rPr lang="pt-BR" sz="2400" dirty="0">
                <a:latin typeface="arial" panose="020B0604020202020204" pitchFamily="34" charset="0"/>
              </a:rPr>
              <a:t>entregar </a:t>
            </a:r>
            <a:endParaRPr lang="pt-BR" sz="2400" dirty="0" smtClean="0">
              <a:latin typeface="arial" panose="020B0604020202020204" pitchFamily="34" charset="0"/>
            </a:endParaRPr>
          </a:p>
          <a:p>
            <a:r>
              <a:rPr lang="pt-BR" sz="2400" dirty="0" smtClean="0">
                <a:latin typeface="arial" panose="020B0604020202020204" pitchFamily="34" charset="0"/>
              </a:rPr>
              <a:t>o conhecimento</a:t>
            </a:r>
            <a:endParaRPr lang="pt-BR" sz="2400" dirty="0">
              <a:latin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138086" y="372055"/>
            <a:ext cx="3983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</a:rPr>
              <a:t>Na sala de aula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É que se forma um cidadão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Na sala de aula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É que se muda uma nação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Na sala de aula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Não há idade, nem cor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Por isso aceite e respeite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O meu </a:t>
            </a:r>
            <a:r>
              <a:rPr lang="pt-BR" sz="2400" dirty="0" smtClean="0">
                <a:latin typeface="arial" panose="020B0604020202020204" pitchFamily="34" charset="0"/>
              </a:rPr>
              <a:t>professor (bis)</a:t>
            </a:r>
          </a:p>
          <a:p>
            <a:r>
              <a:rPr lang="pt-BR" sz="2400" dirty="0">
                <a:latin typeface="arial" panose="020B0604020202020204" pitchFamily="34" charset="0"/>
              </a:rPr>
              <a:t/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 smtClean="0">
                <a:latin typeface="arial" panose="020B0604020202020204" pitchFamily="34" charset="0"/>
              </a:rPr>
              <a:t>Batam </a:t>
            </a:r>
            <a:r>
              <a:rPr lang="pt-BR" sz="2400" dirty="0">
                <a:latin typeface="arial" panose="020B0604020202020204" pitchFamily="34" charset="0"/>
              </a:rPr>
              <a:t>palmas pra eles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Batam palmas pra </a:t>
            </a:r>
            <a:r>
              <a:rPr lang="pt-BR" sz="2400" dirty="0" smtClean="0">
                <a:latin typeface="arial" panose="020B0604020202020204" pitchFamily="34" charset="0"/>
              </a:rPr>
              <a:t>elas</a:t>
            </a:r>
            <a:r>
              <a:rPr lang="pt-BR" sz="2400" dirty="0">
                <a:latin typeface="arial" panose="020B0604020202020204" pitchFamily="34" charset="0"/>
              </a:rPr>
              <a:t/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Batam palmas pra eles</a:t>
            </a:r>
            <a:br>
              <a:rPr lang="pt-BR" sz="2400" dirty="0">
                <a:latin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</a:rPr>
              <a:t>Porque eles </a:t>
            </a:r>
            <a:r>
              <a:rPr lang="pt-BR" sz="2400" dirty="0" smtClean="0">
                <a:latin typeface="arial" panose="020B0604020202020204" pitchFamily="34" charset="0"/>
              </a:rPr>
              <a:t>merecem (bis)</a:t>
            </a:r>
            <a:r>
              <a:rPr lang="pt-BR" sz="2400" dirty="0">
                <a:latin typeface="arial" panose="020B0604020202020204" pitchFamily="34" charset="0"/>
              </a:rPr>
              <a:t/>
            </a:r>
            <a:br>
              <a:rPr lang="pt-BR" sz="2400" dirty="0">
                <a:latin typeface="arial" panose="020B0604020202020204" pitchFamily="34" charset="0"/>
              </a:rPr>
            </a:br>
            <a:endParaRPr lang="pt-BR" sz="2400" dirty="0">
              <a:latin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2" t="5822" r="23538"/>
          <a:stretch/>
        </p:blipFill>
        <p:spPr>
          <a:xfrm>
            <a:off x="4546243" y="4654619"/>
            <a:ext cx="3521794" cy="220338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0"/>
          <a:stretch/>
        </p:blipFill>
        <p:spPr>
          <a:xfrm>
            <a:off x="4636185" y="2722130"/>
            <a:ext cx="2844570" cy="1917607"/>
          </a:xfrm>
          <a:prstGeom prst="rect">
            <a:avLst/>
          </a:prstGeom>
        </p:spPr>
      </p:pic>
      <p:pic>
        <p:nvPicPr>
          <p:cNvPr id="6" name="Gráfico 20">
            <a:extLst>
              <a:ext uri="{FF2B5EF4-FFF2-40B4-BE49-F238E27FC236}">
                <a16:creationId xmlns:a16="http://schemas.microsoft.com/office/drawing/2014/main" xmlns="" id="{0A4349A5-4864-41D0-9E88-295561287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85668" y="5233591"/>
            <a:ext cx="1405297" cy="145338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10355" y="235640"/>
            <a:ext cx="369844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Anjos da Guarda - </a:t>
            </a:r>
            <a:r>
              <a:rPr lang="pt-BR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Leci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Brandão</a:t>
            </a:r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074" name="Picture 2" descr="Professor recebe corredor de aplausos e carinho dos alunos ao voltar para  sala de aula em Cuiabá; veja vídeo :: Olhar Conceit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5" t="15147" r="-1017" b="48202"/>
          <a:stretch/>
        </p:blipFill>
        <p:spPr bwMode="auto">
          <a:xfrm>
            <a:off x="3978853" y="141992"/>
            <a:ext cx="4159233" cy="256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2828C51-3405-44AE-87DB-7BFF31ADED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4" r="18871"/>
          <a:stretch/>
        </p:blipFill>
        <p:spPr>
          <a:xfrm>
            <a:off x="5652641" y="685481"/>
            <a:ext cx="6539360" cy="611490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45939" y="475705"/>
            <a:ext cx="330987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Muda Tudo – Dani Black</a:t>
            </a:r>
            <a:endParaRPr lang="pt-BR" sz="2400" b="1" dirty="0"/>
          </a:p>
        </p:txBody>
      </p:sp>
      <p:sp>
        <p:nvSpPr>
          <p:cNvPr id="4" name="Retângulo 3"/>
          <p:cNvSpPr/>
          <p:nvPr/>
        </p:nvSpPr>
        <p:spPr>
          <a:xfrm>
            <a:off x="349284" y="1011743"/>
            <a:ext cx="485533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0" i="0" dirty="0" smtClean="0">
                <a:effectLst/>
                <a:latin typeface="Arial" panose="020B0604020202020204" pitchFamily="34" charset="0"/>
              </a:rPr>
              <a:t>O seu sorriso muda tudo, tudo</a:t>
            </a:r>
            <a:br>
              <a:rPr lang="pt-BR" sz="2000" b="0" i="0" dirty="0" smtClean="0">
                <a:effectLst/>
                <a:latin typeface="Arial" panose="020B0604020202020204" pitchFamily="34" charset="0"/>
              </a:rPr>
            </a:br>
            <a:r>
              <a:rPr lang="pt-BR" sz="2000" b="0" i="0" dirty="0" smtClean="0">
                <a:effectLst/>
                <a:latin typeface="Arial" panose="020B0604020202020204" pitchFamily="34" charset="0"/>
              </a:rPr>
              <a:t>E quando você chega, muda o mundo</a:t>
            </a:r>
            <a:br>
              <a:rPr lang="pt-BR" sz="2000" b="0" i="0" dirty="0" smtClean="0">
                <a:effectLst/>
                <a:latin typeface="Arial" panose="020B0604020202020204" pitchFamily="34" charset="0"/>
              </a:rPr>
            </a:br>
            <a:r>
              <a:rPr lang="pt-BR" sz="2000" b="0" i="0" dirty="0" smtClean="0">
                <a:effectLst/>
                <a:latin typeface="Arial" panose="020B0604020202020204" pitchFamily="34" charset="0"/>
              </a:rPr>
              <a:t>No seu abraço encontro a saída</a:t>
            </a:r>
            <a:br>
              <a:rPr lang="pt-BR" sz="2000" b="0" i="0" dirty="0" smtClean="0">
                <a:effectLst/>
                <a:latin typeface="Arial" panose="020B0604020202020204" pitchFamily="34" charset="0"/>
              </a:rPr>
            </a:br>
            <a:r>
              <a:rPr lang="pt-BR" sz="2000" b="0" i="0" dirty="0" smtClean="0">
                <a:effectLst/>
                <a:latin typeface="Arial" panose="020B0604020202020204" pitchFamily="34" charset="0"/>
              </a:rPr>
              <a:t>E do seu lado, eu </a:t>
            </a:r>
            <a:r>
              <a:rPr lang="pt-BR" sz="2000" b="0" i="0" dirty="0" err="1" smtClean="0">
                <a:effectLst/>
                <a:latin typeface="Arial" panose="020B0604020202020204" pitchFamily="34" charset="0"/>
              </a:rPr>
              <a:t>tô</a:t>
            </a:r>
            <a:r>
              <a:rPr lang="pt-BR" sz="2000" b="0" i="0" dirty="0" smtClean="0">
                <a:effectLst/>
                <a:latin typeface="Arial" panose="020B0604020202020204" pitchFamily="34" charset="0"/>
              </a:rPr>
              <a:t> de bem com a vida</a:t>
            </a:r>
          </a:p>
          <a:p>
            <a:endParaRPr lang="pt-BR" sz="2000" b="0" i="0" dirty="0" smtClean="0">
              <a:effectLst/>
              <a:latin typeface="Arial" panose="020B0604020202020204" pitchFamily="34" charset="0"/>
            </a:endParaRPr>
          </a:p>
          <a:p>
            <a:r>
              <a:rPr lang="pt-BR" sz="2000" b="0" i="0" dirty="0" smtClean="0">
                <a:effectLst/>
                <a:latin typeface="Arial" panose="020B0604020202020204" pitchFamily="34" charset="0"/>
              </a:rPr>
              <a:t>O seu sorriso muda tudo, tudo</a:t>
            </a:r>
            <a:br>
              <a:rPr lang="pt-BR" sz="2000" b="0" i="0" dirty="0" smtClean="0">
                <a:effectLst/>
                <a:latin typeface="Arial" panose="020B0604020202020204" pitchFamily="34" charset="0"/>
              </a:rPr>
            </a:br>
            <a:r>
              <a:rPr lang="pt-BR" sz="2000" b="0" i="0" dirty="0" smtClean="0">
                <a:effectLst/>
                <a:latin typeface="Arial" panose="020B0604020202020204" pitchFamily="34" charset="0"/>
              </a:rPr>
              <a:t>E quando você chega, muda o mundo</a:t>
            </a:r>
            <a:br>
              <a:rPr lang="pt-BR" sz="2000" b="0" i="0" dirty="0" smtClean="0">
                <a:effectLst/>
                <a:latin typeface="Arial" panose="020B0604020202020204" pitchFamily="34" charset="0"/>
              </a:rPr>
            </a:br>
            <a:r>
              <a:rPr lang="pt-BR" sz="2000" b="0" i="0" dirty="0" smtClean="0">
                <a:effectLst/>
                <a:latin typeface="Arial" panose="020B0604020202020204" pitchFamily="34" charset="0"/>
              </a:rPr>
              <a:t>No seu abraço encontro a saída</a:t>
            </a:r>
            <a:br>
              <a:rPr lang="pt-BR" sz="2000" b="0" i="0" dirty="0" smtClean="0">
                <a:effectLst/>
                <a:latin typeface="Arial" panose="020B0604020202020204" pitchFamily="34" charset="0"/>
              </a:rPr>
            </a:br>
            <a:r>
              <a:rPr lang="pt-BR" sz="2000" b="0" i="0" dirty="0" smtClean="0">
                <a:effectLst/>
                <a:latin typeface="Arial" panose="020B0604020202020204" pitchFamily="34" charset="0"/>
              </a:rPr>
              <a:t>E do seu lado, eu </a:t>
            </a:r>
            <a:r>
              <a:rPr lang="pt-BR" sz="2000" b="0" i="0" dirty="0" err="1" smtClean="0">
                <a:effectLst/>
                <a:latin typeface="Arial" panose="020B0604020202020204" pitchFamily="34" charset="0"/>
              </a:rPr>
              <a:t>tô</a:t>
            </a:r>
            <a:r>
              <a:rPr lang="pt-BR" sz="2000" b="0" i="0" dirty="0" smtClean="0">
                <a:effectLst/>
                <a:latin typeface="Arial" panose="020B0604020202020204" pitchFamily="34" charset="0"/>
              </a:rPr>
              <a:t> de bem com a vida</a:t>
            </a:r>
          </a:p>
          <a:p>
            <a:endParaRPr lang="pt-BR" sz="2000" b="0" i="0" dirty="0" smtClean="0">
              <a:effectLst/>
              <a:latin typeface="Arial" panose="020B0604020202020204" pitchFamily="34" charset="0"/>
            </a:endParaRPr>
          </a:p>
          <a:p>
            <a:r>
              <a:rPr lang="pt-BR" sz="2000" b="1" i="0" dirty="0" smtClean="0">
                <a:effectLst/>
                <a:latin typeface="Arial" panose="020B0604020202020204" pitchFamily="34" charset="0"/>
              </a:rPr>
              <a:t>Quem sou eu, </a:t>
            </a:r>
            <a:r>
              <a:rPr lang="pt-BR" sz="2000" b="1" dirty="0" smtClean="0">
                <a:latin typeface="Arial" panose="020B0604020202020204" pitchFamily="34" charset="0"/>
              </a:rPr>
              <a:t>quem sou eu?</a:t>
            </a:r>
          </a:p>
          <a:p>
            <a:r>
              <a:rPr lang="pt-BR" sz="2000" b="1" i="0" dirty="0" smtClean="0">
                <a:effectLst/>
                <a:latin typeface="Arial" panose="020B0604020202020204" pitchFamily="34" charset="0"/>
              </a:rPr>
              <a:t>Quem sou eu, sem você aqui?</a:t>
            </a:r>
          </a:p>
          <a:p>
            <a:endParaRPr lang="pt-BR" b="0" i="0" dirty="0" smtClean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Paulo Freire disse: &quot;O educador se eterniza em cada ser que educa&quot;. Hoje  celebramos o papel que cada educador já desempenhou em nossas vidas. É uma  alegria e uma honra trabalhar 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4" r="31541" b="22836"/>
          <a:stretch/>
        </p:blipFill>
        <p:spPr bwMode="auto">
          <a:xfrm>
            <a:off x="1234145" y="4928027"/>
            <a:ext cx="2468716" cy="17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16104" t="14227" r="64400" b="79028"/>
          <a:stretch/>
        </p:blipFill>
        <p:spPr>
          <a:xfrm>
            <a:off x="10642883" y="6390177"/>
            <a:ext cx="1549117" cy="33682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652640" y="0"/>
            <a:ext cx="6539360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“Humanizar a escola é lembrar, todos os dias, que antes do conteúdo existe o ENCONTRO.”</a:t>
            </a:r>
            <a:endParaRPr lang="pt-BR" sz="3600" dirty="0"/>
          </a:p>
        </p:txBody>
      </p:sp>
      <p:pic>
        <p:nvPicPr>
          <p:cNvPr id="9" name="Gráfico 20">
            <a:extLst>
              <a:ext uri="{FF2B5EF4-FFF2-40B4-BE49-F238E27FC236}">
                <a16:creationId xmlns:a16="http://schemas.microsoft.com/office/drawing/2014/main" xmlns="" id="{0A4349A5-4864-41D0-9E88-295561287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168" y="36548"/>
            <a:ext cx="812800" cy="8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85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051" y="345763"/>
            <a:ext cx="4125534" cy="59708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pt-BR" sz="4000" b="0" i="0" dirty="0" smtClean="0">
                <a:effectLst/>
                <a:latin typeface="Roboto"/>
              </a:rPr>
              <a:t>Escola é…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O lugar onde se faz amigos.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Não se trata só de prédios,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salas, quadros,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programas, horários, conceitos.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Escola é, sobretudo, gente.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Gente que trabalha, que estuda,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que alegra, se conhece, se estima.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O diretor é gente,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o coordenador é gente,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o professor é gente,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o aluno é gente,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cada funcionário é gente.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E a escola será cada vez melhor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na medida em que cada um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se comporte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como colega, amigo, irmão.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4086898" y="343698"/>
            <a:ext cx="4305834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 smtClean="0">
                <a:effectLst/>
                <a:latin typeface="Roboto"/>
              </a:rPr>
              <a:t>Nada de ilha cercada de gente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por todos os lados.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Nada de conviver com as pessoas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e descobrir que não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tem amizade a ninguém.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Nada de ser como tijolo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que forma parede,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indiferente, frio, só…</a:t>
            </a:r>
          </a:p>
          <a:p>
            <a:endParaRPr lang="pt-BR" b="0" i="0" dirty="0" smtClean="0">
              <a:effectLst/>
              <a:latin typeface="Roboto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324045" y="345763"/>
            <a:ext cx="3867955" cy="31393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 smtClean="0">
                <a:effectLst/>
                <a:latin typeface="Roboto"/>
              </a:rPr>
              <a:t>Importante na Escola,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não é só estudar,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não é só trabalhar.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É também criar laços de amizade.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É criar ambiente de camaradagem.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É conviver, é ser “amarrado nela”.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Ora é lógico...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Numa Escola assim vai ser fácil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estudar, trabalhar, crescer,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fazer amigos, educar-se,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0" i="0" dirty="0" smtClean="0">
                <a:effectLst/>
                <a:latin typeface="Roboto"/>
              </a:rPr>
              <a:t>SER FELIZ!</a:t>
            </a:r>
            <a:endParaRPr lang="pt-BR" dirty="0"/>
          </a:p>
        </p:txBody>
      </p:sp>
      <p:pic>
        <p:nvPicPr>
          <p:cNvPr id="5" name="Picture 4" descr="Como trabalhar a amizade em sala de aula? Confira 5 ações!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25555" r="8629" b="18343"/>
          <a:stretch/>
        </p:blipFill>
        <p:spPr bwMode="auto">
          <a:xfrm>
            <a:off x="3906598" y="2768957"/>
            <a:ext cx="4417447" cy="217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935" y="4900412"/>
            <a:ext cx="4383110" cy="19575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24010" t="11812" r="28216"/>
          <a:stretch/>
        </p:blipFill>
        <p:spPr>
          <a:xfrm>
            <a:off x="8324045" y="3485082"/>
            <a:ext cx="3867955" cy="337291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129234" y="3254251"/>
            <a:ext cx="1805188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2060"/>
                </a:solidFill>
              </a:rPr>
              <a:t>Paulo Freire!</a:t>
            </a: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9" name="Gráfico 20">
            <a:extLst>
              <a:ext uri="{FF2B5EF4-FFF2-40B4-BE49-F238E27FC236}">
                <a16:creationId xmlns:a16="http://schemas.microsoft.com/office/drawing/2014/main" xmlns="" id="{0A4349A5-4864-41D0-9E88-295561287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18291" y="410108"/>
            <a:ext cx="812800" cy="8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3414" t="12632" r="6482" b="30327"/>
          <a:stretch/>
        </p:blipFill>
        <p:spPr>
          <a:xfrm>
            <a:off x="103031" y="1531729"/>
            <a:ext cx="6156101" cy="471366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466366" y="544345"/>
            <a:ext cx="5675290" cy="2123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pt-BR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Escola</a:t>
            </a:r>
            <a:r>
              <a:rPr lang="pt-BR" sz="2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não são paredes, </a:t>
            </a:r>
          </a:p>
          <a:p>
            <a:r>
              <a:rPr lang="pt-BR" sz="2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Escola não é alvenaria, </a:t>
            </a:r>
            <a:r>
              <a:rPr lang="pt-BR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 GENTE que SENTE</a:t>
            </a:r>
            <a:r>
              <a:rPr lang="pt-BR" sz="2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t-BR" sz="2200" b="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Escola</a:t>
            </a:r>
            <a:r>
              <a:rPr lang="pt-BR" sz="2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não são paredes, </a:t>
            </a:r>
          </a:p>
          <a:p>
            <a:r>
              <a:rPr lang="pt-BR" sz="2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Escola não é alvenaria, </a:t>
            </a:r>
            <a:r>
              <a:rPr lang="pt-BR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lugar de ENCONTRAR</a:t>
            </a:r>
            <a:r>
              <a:rPr lang="pt-BR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Lugar de HUMANIZAR...</a:t>
            </a:r>
            <a:endParaRPr lang="pt-BR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40958" y="82680"/>
            <a:ext cx="3335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/>
              <a:t>Lariar</a:t>
            </a:r>
            <a:r>
              <a:rPr lang="pt-BR" sz="2400" b="1" dirty="0" smtClean="0"/>
              <a:t> – Jeferson Pillar</a:t>
            </a:r>
            <a:endParaRPr lang="pt-BR" sz="24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4533363" y="6245396"/>
            <a:ext cx="172576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Maciel Teixeira</a:t>
            </a:r>
            <a:endParaRPr lang="pt-BR" b="1" dirty="0"/>
          </a:p>
        </p:txBody>
      </p:sp>
      <p:pic>
        <p:nvPicPr>
          <p:cNvPr id="4098" name="Picture 2" descr="Dia Nacional de Combate ao Bullying e à Violência na Escola - CFP | CF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18" b="16851"/>
          <a:stretch/>
        </p:blipFill>
        <p:spPr bwMode="auto">
          <a:xfrm>
            <a:off x="7418231" y="2768448"/>
            <a:ext cx="3771560" cy="38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áfico 20">
            <a:extLst>
              <a:ext uri="{FF2B5EF4-FFF2-40B4-BE49-F238E27FC236}">
                <a16:creationId xmlns:a16="http://schemas.microsoft.com/office/drawing/2014/main" xmlns="" id="{0A4349A5-4864-41D0-9E88-295561287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30387" y="121551"/>
            <a:ext cx="817607" cy="84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7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: Nasa divulga primeira imagem da Terra vista da missão Artemis II | G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2352" r="25512" b="16010"/>
          <a:stretch/>
        </p:blipFill>
        <p:spPr bwMode="auto">
          <a:xfrm>
            <a:off x="4656759" y="9469"/>
            <a:ext cx="3225289" cy="38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BAB09730-83F6-4C34-8C53-03D73E7A4A6C}"/>
              </a:ext>
            </a:extLst>
          </p:cNvPr>
          <p:cNvSpPr/>
          <p:nvPr/>
        </p:nvSpPr>
        <p:spPr>
          <a:xfrm>
            <a:off x="0" y="36878"/>
            <a:ext cx="4869362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EDE70504-86ED-4D5E-93C8-407C96F17C77}"/>
              </a:ext>
            </a:extLst>
          </p:cNvPr>
          <p:cNvSpPr/>
          <p:nvPr/>
        </p:nvSpPr>
        <p:spPr>
          <a:xfrm>
            <a:off x="7813384" y="0"/>
            <a:ext cx="4366426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>
                <a:solidFill>
                  <a:schemeClr val="tx1"/>
                </a:solidFill>
              </a:rPr>
              <a:t>“Você </a:t>
            </a:r>
            <a:r>
              <a:rPr lang="pt-BR" dirty="0">
                <a:solidFill>
                  <a:schemeClr val="tx1"/>
                </a:solidFill>
              </a:rPr>
              <a:t>pode até dizer que eu </a:t>
            </a:r>
            <a:r>
              <a:rPr lang="pt-BR" dirty="0" err="1">
                <a:solidFill>
                  <a:schemeClr val="tx1"/>
                </a:solidFill>
              </a:rPr>
              <a:t>tô</a:t>
            </a:r>
            <a:r>
              <a:rPr lang="pt-BR" dirty="0">
                <a:solidFill>
                  <a:schemeClr val="tx1"/>
                </a:solidFill>
              </a:rPr>
              <a:t> por fora</a:t>
            </a:r>
          </a:p>
          <a:p>
            <a:r>
              <a:rPr lang="pt-BR" dirty="0">
                <a:solidFill>
                  <a:schemeClr val="tx1"/>
                </a:solidFill>
              </a:rPr>
              <a:t>Ou então que eu </a:t>
            </a:r>
            <a:r>
              <a:rPr lang="pt-BR" dirty="0" err="1">
                <a:solidFill>
                  <a:schemeClr val="tx1"/>
                </a:solidFill>
              </a:rPr>
              <a:t>tô</a:t>
            </a:r>
            <a:r>
              <a:rPr lang="pt-BR" dirty="0">
                <a:solidFill>
                  <a:schemeClr val="tx1"/>
                </a:solidFill>
              </a:rPr>
              <a:t> inventando</a:t>
            </a:r>
          </a:p>
          <a:p>
            <a:r>
              <a:rPr lang="pt-BR" dirty="0">
                <a:solidFill>
                  <a:schemeClr val="tx1"/>
                </a:solidFill>
              </a:rPr>
              <a:t>Mas é você que ama o passado e que não vê</a:t>
            </a:r>
          </a:p>
          <a:p>
            <a:r>
              <a:rPr lang="pt-BR" dirty="0">
                <a:solidFill>
                  <a:schemeClr val="tx1"/>
                </a:solidFill>
              </a:rPr>
              <a:t>É você que ama o passado e que não vê</a:t>
            </a:r>
          </a:p>
          <a:p>
            <a:r>
              <a:rPr lang="pt-BR" dirty="0">
                <a:solidFill>
                  <a:schemeClr val="tx1"/>
                </a:solidFill>
              </a:rPr>
              <a:t>Que o novo sempre vem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Hoje eu sei que quem me deu a ideia</a:t>
            </a:r>
          </a:p>
          <a:p>
            <a:r>
              <a:rPr lang="pt-BR" dirty="0">
                <a:solidFill>
                  <a:schemeClr val="tx1"/>
                </a:solidFill>
              </a:rPr>
              <a:t>De uma nova consciência e juventude</a:t>
            </a:r>
          </a:p>
          <a:p>
            <a:r>
              <a:rPr lang="pt-BR" dirty="0">
                <a:solidFill>
                  <a:schemeClr val="tx1"/>
                </a:solidFill>
              </a:rPr>
              <a:t>Tá em casa guardado por Deus</a:t>
            </a:r>
          </a:p>
          <a:p>
            <a:r>
              <a:rPr lang="pt-BR" dirty="0">
                <a:solidFill>
                  <a:schemeClr val="tx1"/>
                </a:solidFill>
              </a:rPr>
              <a:t>Contando o vil metal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Minha dor é perceber</a:t>
            </a:r>
          </a:p>
          <a:p>
            <a:r>
              <a:rPr lang="pt-BR" dirty="0">
                <a:solidFill>
                  <a:schemeClr val="tx1"/>
                </a:solidFill>
              </a:rPr>
              <a:t>Que apesar de termos feito tudo, tudo, tudo o que fizemos</a:t>
            </a:r>
          </a:p>
          <a:p>
            <a:r>
              <a:rPr lang="pt-BR" dirty="0">
                <a:solidFill>
                  <a:schemeClr val="tx1"/>
                </a:solidFill>
              </a:rPr>
              <a:t>Nós ainda somos os mesmos e vivemos</a:t>
            </a:r>
          </a:p>
          <a:p>
            <a:r>
              <a:rPr lang="pt-BR" dirty="0">
                <a:solidFill>
                  <a:schemeClr val="tx1"/>
                </a:solidFill>
              </a:rPr>
              <a:t>Ainda somos os mesmos e </a:t>
            </a:r>
            <a:r>
              <a:rPr lang="pt-BR" dirty="0" smtClean="0">
                <a:solidFill>
                  <a:schemeClr val="tx1"/>
                </a:solidFill>
              </a:rPr>
              <a:t>vivemos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Como nossos pais...”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0C56EA01-1BB1-4E9E-BCF9-58EDD841E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76000" y="280391"/>
            <a:ext cx="812800" cy="840615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F2CE48BD-AD06-4966-A492-EDA20F544C61}"/>
              </a:ext>
            </a:extLst>
          </p:cNvPr>
          <p:cNvGrpSpPr/>
          <p:nvPr/>
        </p:nvGrpSpPr>
        <p:grpSpPr>
          <a:xfrm>
            <a:off x="0" y="0"/>
            <a:ext cx="480059" cy="5712772"/>
            <a:chOff x="867707" y="-495300"/>
            <a:chExt cx="720089" cy="8569158"/>
          </a:xfrm>
        </p:grpSpPr>
        <p:sp>
          <p:nvSpPr>
            <p:cNvPr id="21" name="TextBox 6">
              <a:extLst>
                <a:ext uri="{FF2B5EF4-FFF2-40B4-BE49-F238E27FC236}">
                  <a16:creationId xmlns:a16="http://schemas.microsoft.com/office/drawing/2014/main" xmlns="" id="{066B39F0-FED2-45D4-8937-5B1E79F70217}"/>
                </a:ext>
              </a:extLst>
            </p:cNvPr>
            <p:cNvSpPr txBox="1"/>
            <p:nvPr/>
          </p:nvSpPr>
          <p:spPr>
            <a:xfrm rot="16200000">
              <a:off x="-1844153" y="4798862"/>
              <a:ext cx="5986856" cy="563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5"/>
                </a:lnSpc>
              </a:pPr>
              <a:r>
                <a:rPr lang="en-US" sz="2317" dirty="0">
                  <a:solidFill>
                    <a:schemeClr val="bg2"/>
                  </a:solidFill>
                  <a:latin typeface="Bree Serif"/>
                  <a:ea typeface="Bree Serif"/>
                  <a:cs typeface="Bree Serif"/>
                  <a:sym typeface="Bree Serif"/>
                </a:rPr>
                <a:t>@</a:t>
              </a:r>
              <a:r>
                <a:rPr lang="en-US" sz="2317" dirty="0" err="1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valneyjosepsi</a:t>
              </a:r>
              <a:endParaRPr lang="en-US" sz="2317" dirty="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3" name="AutoShape 8">
              <a:extLst>
                <a:ext uri="{FF2B5EF4-FFF2-40B4-BE49-F238E27FC236}">
                  <a16:creationId xmlns:a16="http://schemas.microsoft.com/office/drawing/2014/main" xmlns="" id="{5270B871-E0DC-4734-B923-32E801F4663E}"/>
                </a:ext>
              </a:extLst>
            </p:cNvPr>
            <p:cNvSpPr/>
            <p:nvPr/>
          </p:nvSpPr>
          <p:spPr>
            <a:xfrm flipH="1" flipV="1">
              <a:off x="1218778" y="-495300"/>
              <a:ext cx="0" cy="3656210"/>
            </a:xfrm>
            <a:prstGeom prst="line">
              <a:avLst/>
            </a:prstGeom>
            <a:ln w="38100" cap="flat">
              <a:solidFill>
                <a:srgbClr val="CD74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4" name="Google Shape;88;p1">
              <a:extLst>
                <a:ext uri="{FF2B5EF4-FFF2-40B4-BE49-F238E27FC236}">
                  <a16:creationId xmlns:a16="http://schemas.microsoft.com/office/drawing/2014/main" xmlns="" id="{38AE9A18-C339-4083-A3DB-9CCF5258998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29698"/>
            <a:stretch/>
          </p:blipFill>
          <p:spPr>
            <a:xfrm rot="16200000">
              <a:off x="830109" y="6274458"/>
              <a:ext cx="901212" cy="614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tângulo 2"/>
          <p:cNvSpPr/>
          <p:nvPr/>
        </p:nvSpPr>
        <p:spPr>
          <a:xfrm>
            <a:off x="502936" y="280391"/>
            <a:ext cx="42672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/>
              <a:t>“É </a:t>
            </a:r>
            <a:r>
              <a:rPr lang="pt-BR" sz="2400" dirty="0"/>
              <a:t>preciso amar</a:t>
            </a:r>
          </a:p>
          <a:p>
            <a:r>
              <a:rPr lang="pt-BR" sz="2400" dirty="0"/>
              <a:t>As pessoas como se não houvesse amanhã</a:t>
            </a:r>
          </a:p>
          <a:p>
            <a:r>
              <a:rPr lang="pt-BR" sz="2400" dirty="0"/>
              <a:t>Porque se você parar pra pensar</a:t>
            </a:r>
          </a:p>
          <a:p>
            <a:r>
              <a:rPr lang="pt-BR" sz="2400" dirty="0"/>
              <a:t>Na verdade, não há</a:t>
            </a:r>
          </a:p>
          <a:p>
            <a:endParaRPr lang="pt-BR" sz="2400" dirty="0"/>
          </a:p>
          <a:p>
            <a:r>
              <a:rPr lang="pt-BR" sz="2400" dirty="0"/>
              <a:t>Sou uma gota d'água</a:t>
            </a:r>
          </a:p>
          <a:p>
            <a:r>
              <a:rPr lang="pt-BR" sz="2400" dirty="0"/>
              <a:t>Sou um grão de areia</a:t>
            </a:r>
          </a:p>
          <a:p>
            <a:r>
              <a:rPr lang="pt-BR" sz="2400" dirty="0"/>
              <a:t>Você me diz que seus pais não o entendem</a:t>
            </a:r>
          </a:p>
          <a:p>
            <a:r>
              <a:rPr lang="pt-BR" sz="2400" dirty="0"/>
              <a:t>Mas você não entende seus pais</a:t>
            </a:r>
          </a:p>
          <a:p>
            <a:endParaRPr lang="pt-BR" sz="2400" dirty="0"/>
          </a:p>
          <a:p>
            <a:r>
              <a:rPr lang="pt-BR" sz="2400" dirty="0"/>
              <a:t>Você culpa seus pais por tudo</a:t>
            </a:r>
          </a:p>
          <a:p>
            <a:r>
              <a:rPr lang="pt-BR" sz="2400" dirty="0"/>
              <a:t>Isso é um absurdo</a:t>
            </a:r>
          </a:p>
          <a:p>
            <a:r>
              <a:rPr lang="pt-BR" sz="2400" dirty="0"/>
              <a:t>São crianças como você</a:t>
            </a:r>
          </a:p>
          <a:p>
            <a:r>
              <a:rPr lang="pt-BR" sz="2400" dirty="0"/>
              <a:t>O que você vai ser</a:t>
            </a:r>
          </a:p>
          <a:p>
            <a:r>
              <a:rPr lang="pt-BR" sz="2400" dirty="0"/>
              <a:t>Quando você crescer</a:t>
            </a:r>
            <a:r>
              <a:rPr lang="pt-BR" sz="2400" dirty="0" smtClean="0"/>
              <a:t>?”</a:t>
            </a:r>
            <a:endParaRPr lang="pt-BR" sz="2400" dirty="0"/>
          </a:p>
        </p:txBody>
      </p:sp>
      <p:pic>
        <p:nvPicPr>
          <p:cNvPr id="6146" name="Picture 2" descr="A Lua é COLORIDA, minha gente ✨ Essa informação, trazida pela missão Artemis  II, muda completamente a forma como a gente sempre a enxergou, um astro  cinza, meio sisudo, quase sem graça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143" r="-1522" b="7008"/>
          <a:stretch/>
        </p:blipFill>
        <p:spPr bwMode="auto">
          <a:xfrm rot="16200000">
            <a:off x="5015369" y="3660532"/>
            <a:ext cx="2652666" cy="294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35146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15CB2C92-A8C5-4451-A1B2-448533AB366D}"/>
              </a:ext>
            </a:extLst>
          </p:cNvPr>
          <p:cNvSpPr/>
          <p:nvPr/>
        </p:nvSpPr>
        <p:spPr>
          <a:xfrm>
            <a:off x="-585776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  <a:alpha val="58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9" name="TextBox 9"/>
          <p:cNvSpPr txBox="1"/>
          <p:nvPr/>
        </p:nvSpPr>
        <p:spPr>
          <a:xfrm>
            <a:off x="-17227" y="1182912"/>
            <a:ext cx="5994399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29" indent="-571529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Família</a:t>
            </a:r>
          </a:p>
          <a:p>
            <a:pPr marL="571529" indent="-571529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Escola</a:t>
            </a:r>
          </a:p>
          <a:p>
            <a:pPr marL="571529" indent="-571529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Comunidade</a:t>
            </a:r>
          </a:p>
          <a:p>
            <a:pPr marL="571529" indent="-571529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Instituições religiosas</a:t>
            </a:r>
          </a:p>
          <a:p>
            <a:pPr marL="571529" indent="-571529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Leis/Estatutos</a:t>
            </a:r>
          </a:p>
          <a:p>
            <a:pPr marL="571529" indent="-571529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Assistência Social</a:t>
            </a:r>
          </a:p>
          <a:p>
            <a:pPr marL="571529" indent="-571529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pt-BR" sz="3600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Saúde...</a:t>
            </a:r>
            <a:endParaRPr lang="pt-BR" sz="36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152;p7">
            <a:extLst>
              <a:ext uri="{FF2B5EF4-FFF2-40B4-BE49-F238E27FC236}">
                <a16:creationId xmlns:a16="http://schemas.microsoft.com/office/drawing/2014/main" xmlns="" id="{AFA08CA1-60A4-4FA2-B635-BE4BCAAAF4DB}"/>
              </a:ext>
            </a:extLst>
          </p:cNvPr>
          <p:cNvSpPr/>
          <p:nvPr/>
        </p:nvSpPr>
        <p:spPr>
          <a:xfrm>
            <a:off x="606839" y="4964189"/>
            <a:ext cx="5411340" cy="1703261"/>
          </a:xfrm>
          <a:prstGeom prst="rect">
            <a:avLst/>
          </a:prstGeom>
          <a:solidFill>
            <a:srgbClr val="FEE599">
              <a:alpha val="80000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pt-BR" sz="2667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Depende de nós</a:t>
            </a:r>
            <a:endParaRPr sz="2133" dirty="0"/>
          </a:p>
          <a:p>
            <a:r>
              <a:rPr lang="pt-BR" sz="2667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Quem já foi ou ainda é criança</a:t>
            </a:r>
            <a:endParaRPr sz="2133" dirty="0"/>
          </a:p>
          <a:p>
            <a:r>
              <a:rPr lang="pt-BR" sz="2667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Que acredita ou tem esperança</a:t>
            </a:r>
            <a:endParaRPr sz="2133" dirty="0"/>
          </a:p>
          <a:p>
            <a:r>
              <a:rPr lang="pt-BR" sz="2667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Quem faz tudo pra um mundo melhor</a:t>
            </a:r>
            <a:endParaRPr sz="2133" dirty="0"/>
          </a:p>
        </p:txBody>
      </p:sp>
      <p:sp>
        <p:nvSpPr>
          <p:cNvPr id="15" name="Google Shape;153;p7">
            <a:extLst>
              <a:ext uri="{FF2B5EF4-FFF2-40B4-BE49-F238E27FC236}">
                <a16:creationId xmlns:a16="http://schemas.microsoft.com/office/drawing/2014/main" xmlns="" id="{86B26573-30F4-4901-B3D4-3F4CAFAE95E4}"/>
              </a:ext>
            </a:extLst>
          </p:cNvPr>
          <p:cNvSpPr/>
          <p:nvPr/>
        </p:nvSpPr>
        <p:spPr>
          <a:xfrm>
            <a:off x="6186931" y="4964189"/>
            <a:ext cx="5106540" cy="1703261"/>
          </a:xfrm>
          <a:prstGeom prst="rect">
            <a:avLst/>
          </a:prstGeom>
          <a:solidFill>
            <a:srgbClr val="D8E2F3">
              <a:alpha val="80000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pt-BR" sz="2667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Depende de nós</a:t>
            </a:r>
            <a:endParaRPr sz="2133" dirty="0"/>
          </a:p>
          <a:p>
            <a:r>
              <a:rPr lang="pt-BR" sz="2667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Se esse mundo ainda tem jeito</a:t>
            </a:r>
            <a:endParaRPr sz="2133" dirty="0"/>
          </a:p>
          <a:p>
            <a:r>
              <a:rPr lang="pt-BR" sz="2667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Apesar do que o homem tem feito</a:t>
            </a:r>
            <a:endParaRPr sz="2133" dirty="0"/>
          </a:p>
          <a:p>
            <a:r>
              <a:rPr lang="pt-BR" sz="2667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Se a vida sobreviverá</a:t>
            </a:r>
            <a:endParaRPr sz="2133" dirty="0"/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xmlns="" id="{ABC006E3-7C4A-495B-BB14-AC278D8D0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406400" y="151747"/>
            <a:ext cx="812800" cy="840615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xmlns="" id="{79E604A0-40CF-462D-ACE0-3C2D938A4221}"/>
              </a:ext>
            </a:extLst>
          </p:cNvPr>
          <p:cNvSpPr txBox="1"/>
          <p:nvPr/>
        </p:nvSpPr>
        <p:spPr>
          <a:xfrm rot="16200000">
            <a:off x="9543207" y="3181769"/>
            <a:ext cx="399123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317" dirty="0">
                <a:solidFill>
                  <a:srgbClr val="9D3DF8"/>
                </a:solidFill>
                <a:latin typeface="Bree Serif"/>
                <a:ea typeface="Bree Serif"/>
                <a:cs typeface="Bree Serif"/>
                <a:sym typeface="Bree Serif"/>
              </a:rPr>
              <a:t>@</a:t>
            </a:r>
            <a:r>
              <a:rPr lang="en-US" sz="2317" dirty="0" err="1">
                <a:solidFill>
                  <a:srgbClr val="9D3DF8"/>
                </a:solidFill>
                <a:latin typeface="Bree Serif"/>
                <a:ea typeface="Bree Serif"/>
                <a:cs typeface="Bree Serif"/>
                <a:sym typeface="Bree Serif"/>
              </a:rPr>
              <a:t>valneyjosepsi</a:t>
            </a:r>
            <a:endParaRPr lang="en-US" sz="2317" dirty="0">
              <a:solidFill>
                <a:srgbClr val="9D3DF8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xmlns="" id="{DDFA6F58-1C11-4A5D-AFF9-8E5203B22D46}"/>
              </a:ext>
            </a:extLst>
          </p:cNvPr>
          <p:cNvSpPr/>
          <p:nvPr/>
        </p:nvSpPr>
        <p:spPr>
          <a:xfrm flipV="1">
            <a:off x="11585161" y="5036875"/>
            <a:ext cx="0" cy="2716795"/>
          </a:xfrm>
          <a:prstGeom prst="line">
            <a:avLst/>
          </a:prstGeom>
          <a:ln w="38100" cap="flat">
            <a:solidFill>
              <a:srgbClr val="CD74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xmlns="" id="{331B1E49-A3FA-48F7-B4F4-FE791787968D}"/>
              </a:ext>
            </a:extLst>
          </p:cNvPr>
          <p:cNvSpPr/>
          <p:nvPr/>
        </p:nvSpPr>
        <p:spPr>
          <a:xfrm flipH="1" flipV="1">
            <a:off x="11585161" y="-330200"/>
            <a:ext cx="0" cy="2437473"/>
          </a:xfrm>
          <a:prstGeom prst="line">
            <a:avLst/>
          </a:prstGeom>
          <a:ln w="38100" cap="flat">
            <a:solidFill>
              <a:srgbClr val="CD746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Google Shape;88;p1">
            <a:extLst>
              <a:ext uri="{FF2B5EF4-FFF2-40B4-BE49-F238E27FC236}">
                <a16:creationId xmlns:a16="http://schemas.microsoft.com/office/drawing/2014/main" xmlns="" id="{E8DD7894-BDFE-46D2-808A-E972A257CB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9698"/>
          <a:stretch/>
        </p:blipFill>
        <p:spPr>
          <a:xfrm rot="16200000">
            <a:off x="11334317" y="4482184"/>
            <a:ext cx="600808" cy="40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5F135AA2-DEBB-41D5-BA24-569E52E677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r="15674" b="5597"/>
          <a:stretch/>
        </p:blipFill>
        <p:spPr>
          <a:xfrm>
            <a:off x="5061397" y="45647"/>
            <a:ext cx="5924281" cy="43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943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4B319879-5B28-4183-AFFF-C42B89B3E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 b="7681"/>
          <a:stretch/>
        </p:blipFill>
        <p:spPr>
          <a:xfrm>
            <a:off x="5571067" y="-1"/>
            <a:ext cx="5401733" cy="6858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6DBE1EC6-57D6-4FFB-8D41-7A07E6383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 b="10700"/>
          <a:stretch/>
        </p:blipFill>
        <p:spPr>
          <a:xfrm>
            <a:off x="0" y="-1"/>
            <a:ext cx="5558264" cy="68580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6200" y="6153999"/>
            <a:ext cx="5410200" cy="435133"/>
            <a:chOff x="0" y="0"/>
            <a:chExt cx="2544951" cy="2046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4951" cy="204686"/>
            </a:xfrm>
            <a:custGeom>
              <a:avLst/>
              <a:gdLst/>
              <a:ahLst/>
              <a:cxnLst/>
              <a:rect l="l" t="t" r="r" b="b"/>
              <a:pathLst>
                <a:path w="2544951" h="204686">
                  <a:moveTo>
                    <a:pt x="24804" y="0"/>
                  </a:moveTo>
                  <a:lnTo>
                    <a:pt x="2520147" y="0"/>
                  </a:lnTo>
                  <a:cubicBezTo>
                    <a:pt x="2533846" y="0"/>
                    <a:pt x="2544951" y="11105"/>
                    <a:pt x="2544951" y="24804"/>
                  </a:cubicBezTo>
                  <a:lnTo>
                    <a:pt x="2544951" y="179882"/>
                  </a:lnTo>
                  <a:cubicBezTo>
                    <a:pt x="2544951" y="186461"/>
                    <a:pt x="2542337" y="192770"/>
                    <a:pt x="2537686" y="197421"/>
                  </a:cubicBezTo>
                  <a:cubicBezTo>
                    <a:pt x="2533034" y="202073"/>
                    <a:pt x="2526725" y="204686"/>
                    <a:pt x="2520147" y="204686"/>
                  </a:cubicBezTo>
                  <a:lnTo>
                    <a:pt x="24804" y="204686"/>
                  </a:lnTo>
                  <a:cubicBezTo>
                    <a:pt x="18225" y="204686"/>
                    <a:pt x="11916" y="202073"/>
                    <a:pt x="7265" y="197421"/>
                  </a:cubicBezTo>
                  <a:cubicBezTo>
                    <a:pt x="2613" y="192770"/>
                    <a:pt x="0" y="186461"/>
                    <a:pt x="0" y="179882"/>
                  </a:cubicBezTo>
                  <a:lnTo>
                    <a:pt x="0" y="24804"/>
                  </a:lnTo>
                  <a:cubicBezTo>
                    <a:pt x="0" y="18225"/>
                    <a:pt x="2613" y="11916"/>
                    <a:pt x="7265" y="7265"/>
                  </a:cubicBezTo>
                  <a:cubicBezTo>
                    <a:pt x="11916" y="2613"/>
                    <a:pt x="18225" y="0"/>
                    <a:pt x="24804" y="0"/>
                  </a:cubicBezTo>
                  <a:close/>
                </a:path>
              </a:pathLst>
            </a:custGeom>
            <a:solidFill>
              <a:srgbClr val="00B0F0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44951" cy="2427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800574" y="6153999"/>
            <a:ext cx="5172226" cy="435133"/>
            <a:chOff x="0" y="0"/>
            <a:chExt cx="2544951" cy="2046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44951" cy="204686"/>
            </a:xfrm>
            <a:custGeom>
              <a:avLst/>
              <a:gdLst/>
              <a:ahLst/>
              <a:cxnLst/>
              <a:rect l="l" t="t" r="r" b="b"/>
              <a:pathLst>
                <a:path w="2544951" h="204686">
                  <a:moveTo>
                    <a:pt x="24804" y="0"/>
                  </a:moveTo>
                  <a:lnTo>
                    <a:pt x="2520147" y="0"/>
                  </a:lnTo>
                  <a:cubicBezTo>
                    <a:pt x="2533846" y="0"/>
                    <a:pt x="2544951" y="11105"/>
                    <a:pt x="2544951" y="24804"/>
                  </a:cubicBezTo>
                  <a:lnTo>
                    <a:pt x="2544951" y="179882"/>
                  </a:lnTo>
                  <a:cubicBezTo>
                    <a:pt x="2544951" y="186461"/>
                    <a:pt x="2542337" y="192770"/>
                    <a:pt x="2537686" y="197421"/>
                  </a:cubicBezTo>
                  <a:cubicBezTo>
                    <a:pt x="2533034" y="202073"/>
                    <a:pt x="2526725" y="204686"/>
                    <a:pt x="2520147" y="204686"/>
                  </a:cubicBezTo>
                  <a:lnTo>
                    <a:pt x="24804" y="204686"/>
                  </a:lnTo>
                  <a:cubicBezTo>
                    <a:pt x="18225" y="204686"/>
                    <a:pt x="11916" y="202073"/>
                    <a:pt x="7265" y="197421"/>
                  </a:cubicBezTo>
                  <a:cubicBezTo>
                    <a:pt x="2613" y="192770"/>
                    <a:pt x="0" y="186461"/>
                    <a:pt x="0" y="179882"/>
                  </a:cubicBezTo>
                  <a:lnTo>
                    <a:pt x="0" y="24804"/>
                  </a:lnTo>
                  <a:cubicBezTo>
                    <a:pt x="0" y="18225"/>
                    <a:pt x="2613" y="11916"/>
                    <a:pt x="7265" y="7265"/>
                  </a:cubicBezTo>
                  <a:cubicBezTo>
                    <a:pt x="11916" y="2613"/>
                    <a:pt x="18225" y="0"/>
                    <a:pt x="24804" y="0"/>
                  </a:cubicBezTo>
                  <a:close/>
                </a:path>
              </a:pathLst>
            </a:custGeom>
            <a:solidFill>
              <a:srgbClr val="00B0F0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44951" cy="2427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22402" y="97969"/>
            <a:ext cx="388410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4"/>
              </a:lnSpc>
            </a:pPr>
            <a:r>
              <a:rPr lang="pt-BR" sz="3346" dirty="0">
                <a:solidFill>
                  <a:schemeClr val="bg1"/>
                </a:solidFill>
                <a:latin typeface="Bree Serif"/>
                <a:ea typeface="Bree Serif"/>
                <a:cs typeface="Bree Serif"/>
                <a:sym typeface="Bree Serif"/>
              </a:rPr>
              <a:t>Qual o contexto da  </a:t>
            </a:r>
            <a:r>
              <a:rPr lang="pt-BR" sz="3346" dirty="0" smtClean="0">
                <a:solidFill>
                  <a:schemeClr val="bg1"/>
                </a:solidFill>
                <a:latin typeface="Bree Serif"/>
                <a:ea typeface="Bree Serif"/>
                <a:cs typeface="Bree Serif"/>
                <a:sym typeface="Bree Serif"/>
              </a:rPr>
              <a:t>nossa </a:t>
            </a:r>
            <a:r>
              <a:rPr lang="pt-BR" sz="3346" dirty="0">
                <a:solidFill>
                  <a:schemeClr val="bg1"/>
                </a:solidFill>
                <a:latin typeface="Bree Serif"/>
                <a:ea typeface="Bree Serif"/>
                <a:cs typeface="Bree Serif"/>
                <a:sym typeface="Bree Serif"/>
              </a:rPr>
              <a:t>aldeia global?</a:t>
            </a:r>
            <a:endParaRPr lang="en-US" sz="3346" dirty="0">
              <a:solidFill>
                <a:schemeClr val="bg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6200" y="6214454"/>
            <a:ext cx="5386225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6"/>
              </a:lnSpc>
            </a:pPr>
            <a:r>
              <a:rPr lang="pt-BR" sz="1867" dirty="0">
                <a:solidFill>
                  <a:srgbClr val="FFFBF1"/>
                </a:solidFill>
                <a:latin typeface="Bree Serif"/>
                <a:ea typeface="Bree Serif"/>
                <a:cs typeface="Bree Serif"/>
                <a:sym typeface="Bree Serif"/>
              </a:rPr>
              <a:t>“Tenho andado distraído, impaciente e indeciso...”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29836" y="6214454"/>
            <a:ext cx="4893861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6"/>
              </a:lnSpc>
            </a:pPr>
            <a:r>
              <a:rPr lang="pt-BR" sz="1867" dirty="0">
                <a:solidFill>
                  <a:srgbClr val="FFFBF1"/>
                </a:solidFill>
                <a:latin typeface="Bree Serif"/>
                <a:ea typeface="Bree Serif"/>
                <a:cs typeface="Bree Serif"/>
                <a:sym typeface="Bree Serif"/>
              </a:rPr>
              <a:t>“Eu tenho andado tão sozinho ultimamente”</a:t>
            </a: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xmlns="" id="{AB60F3AE-A4D5-42C6-8090-961223D07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4801" y="280391"/>
            <a:ext cx="812800" cy="840615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90715F89-E564-4955-B36F-94EBE33C2C34}"/>
              </a:ext>
            </a:extLst>
          </p:cNvPr>
          <p:cNvSpPr txBox="1"/>
          <p:nvPr/>
        </p:nvSpPr>
        <p:spPr>
          <a:xfrm rot="16200000">
            <a:off x="9543207" y="3181769"/>
            <a:ext cx="399123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317" dirty="0">
                <a:solidFill>
                  <a:srgbClr val="9D3DF8"/>
                </a:solidFill>
                <a:latin typeface="Bree Serif"/>
                <a:ea typeface="Bree Serif"/>
                <a:cs typeface="Bree Serif"/>
                <a:sym typeface="Bree Serif"/>
              </a:rPr>
              <a:t>@</a:t>
            </a:r>
            <a:r>
              <a:rPr lang="en-US" sz="2317" dirty="0" err="1">
                <a:solidFill>
                  <a:srgbClr val="9D3DF8"/>
                </a:solidFill>
                <a:latin typeface="Bree Serif"/>
                <a:ea typeface="Bree Serif"/>
                <a:cs typeface="Bree Serif"/>
                <a:sym typeface="Bree Serif"/>
              </a:rPr>
              <a:t>valneyjosepsi</a:t>
            </a:r>
            <a:endParaRPr lang="en-US" sz="2317" dirty="0">
              <a:solidFill>
                <a:srgbClr val="9D3DF8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" name="AutoShape 7">
            <a:extLst>
              <a:ext uri="{FF2B5EF4-FFF2-40B4-BE49-F238E27FC236}">
                <a16:creationId xmlns:a16="http://schemas.microsoft.com/office/drawing/2014/main" xmlns="" id="{CC33A0C8-72C5-4E8F-974F-6BEFE5BA7325}"/>
              </a:ext>
            </a:extLst>
          </p:cNvPr>
          <p:cNvSpPr/>
          <p:nvPr/>
        </p:nvSpPr>
        <p:spPr>
          <a:xfrm flipV="1">
            <a:off x="11585161" y="5036875"/>
            <a:ext cx="0" cy="2716795"/>
          </a:xfrm>
          <a:prstGeom prst="line">
            <a:avLst/>
          </a:prstGeom>
          <a:ln w="38100" cap="flat">
            <a:solidFill>
              <a:srgbClr val="CD74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8">
            <a:extLst>
              <a:ext uri="{FF2B5EF4-FFF2-40B4-BE49-F238E27FC236}">
                <a16:creationId xmlns:a16="http://schemas.microsoft.com/office/drawing/2014/main" xmlns="" id="{29B1E645-25B9-4B0C-8D23-A642066D8729}"/>
              </a:ext>
            </a:extLst>
          </p:cNvPr>
          <p:cNvSpPr/>
          <p:nvPr/>
        </p:nvSpPr>
        <p:spPr>
          <a:xfrm flipH="1" flipV="1">
            <a:off x="11585161" y="-330200"/>
            <a:ext cx="0" cy="2437473"/>
          </a:xfrm>
          <a:prstGeom prst="line">
            <a:avLst/>
          </a:prstGeom>
          <a:ln w="38100" cap="flat">
            <a:solidFill>
              <a:srgbClr val="CD746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6" name="Google Shape;88;p1">
            <a:extLst>
              <a:ext uri="{FF2B5EF4-FFF2-40B4-BE49-F238E27FC236}">
                <a16:creationId xmlns:a16="http://schemas.microsoft.com/office/drawing/2014/main" xmlns="" id="{056791A7-A94F-421A-9442-246802586FC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9698"/>
          <a:stretch/>
        </p:blipFill>
        <p:spPr>
          <a:xfrm rot="16200000">
            <a:off x="11334317" y="4482184"/>
            <a:ext cx="600808" cy="4094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6016845" y="1121006"/>
            <a:ext cx="5109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  <a:latin typeface="Google Sans"/>
              </a:rPr>
              <a:t>A</a:t>
            </a:r>
            <a:r>
              <a:rPr lang="pt-BR" dirty="0" smtClean="0">
                <a:solidFill>
                  <a:srgbClr val="FFFF00"/>
                </a:solidFill>
                <a:latin typeface="Google Sans"/>
              </a:rPr>
              <a:t> </a:t>
            </a:r>
            <a:r>
              <a:rPr lang="pt-BR" dirty="0">
                <a:solidFill>
                  <a:srgbClr val="FFFF00"/>
                </a:solidFill>
                <a:latin typeface="Google Sans"/>
              </a:rPr>
              <a:t>Organização Mundial da Saúde (OMS) reconhece a solidão como uma </a:t>
            </a:r>
            <a:r>
              <a:rPr lang="pt-BR" b="1" dirty="0">
                <a:solidFill>
                  <a:srgbClr val="FFFF00"/>
                </a:solidFill>
                <a:latin typeface="Google Sans"/>
              </a:rPr>
              <a:t>epidemia global</a:t>
            </a:r>
            <a:r>
              <a:rPr lang="pt-BR" dirty="0">
                <a:solidFill>
                  <a:srgbClr val="FFFF00"/>
                </a:solidFill>
              </a:rPr>
              <a:t> e uma ameaça crescente à saúde </a:t>
            </a:r>
            <a:r>
              <a:rPr lang="pt-BR" dirty="0" smtClean="0">
                <a:solidFill>
                  <a:srgbClr val="FFFF00"/>
                </a:solidFill>
              </a:rPr>
              <a:t>pública.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4328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1487</Words>
  <Application>Microsoft Office PowerPoint</Application>
  <PresentationFormat>Widescreen</PresentationFormat>
  <Paragraphs>328</Paragraphs>
  <Slides>28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40" baseType="lpstr">
      <vt:lpstr>Arial</vt:lpstr>
      <vt:lpstr>Arial</vt:lpstr>
      <vt:lpstr>Bree Serif</vt:lpstr>
      <vt:lpstr>Calibri</vt:lpstr>
      <vt:lpstr>Calibri Light</vt:lpstr>
      <vt:lpstr>glbOpenSans</vt:lpstr>
      <vt:lpstr>Google Sans</vt:lpstr>
      <vt:lpstr>Inter</vt:lpstr>
      <vt:lpstr>Open Sans</vt:lpstr>
      <vt:lpstr>Roboto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Valney</dc:creator>
  <cp:lastModifiedBy>Valney</cp:lastModifiedBy>
  <cp:revision>1</cp:revision>
  <dcterms:created xsi:type="dcterms:W3CDTF">2026-04-08T22:57:31Z</dcterms:created>
  <dcterms:modified xsi:type="dcterms:W3CDTF">2026-04-08T22:58:02Z</dcterms:modified>
</cp:coreProperties>
</file>