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8" r:id="rId3"/>
    <p:sldId id="270" r:id="rId4"/>
    <p:sldId id="269" r:id="rId5"/>
    <p:sldId id="265" r:id="rId6"/>
    <p:sldId id="260" r:id="rId7"/>
    <p:sldId id="264" r:id="rId8"/>
    <p:sldId id="266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660066"/>
    <a:srgbClr val="008000"/>
    <a:srgbClr val="000099"/>
    <a:srgbClr val="AC00AC"/>
    <a:srgbClr val="006600"/>
    <a:srgbClr val="B400B4"/>
    <a:srgbClr val="CC00CC"/>
    <a:srgbClr val="FF0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0082-AAED-41F3-8C35-700F7D5295D8}" type="datetimeFigureOut">
              <a:rPr lang="pt-BR" smtClean="0"/>
              <a:t>06/04/2026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DC5A-53F1-4963-B9B7-3445A8DDE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24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0082-AAED-41F3-8C35-700F7D5295D8}" type="datetimeFigureOut">
              <a:rPr lang="pt-BR" smtClean="0"/>
              <a:t>06/04/2026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DC5A-53F1-4963-B9B7-3445A8DDE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86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0082-AAED-41F3-8C35-700F7D5295D8}" type="datetimeFigureOut">
              <a:rPr lang="pt-BR" smtClean="0"/>
              <a:t>06/04/2026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DC5A-53F1-4963-B9B7-3445A8DDE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95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0082-AAED-41F3-8C35-700F7D5295D8}" type="datetimeFigureOut">
              <a:rPr lang="pt-BR" smtClean="0"/>
              <a:t>06/04/2026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DC5A-53F1-4963-B9B7-3445A8DDE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5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0082-AAED-41F3-8C35-700F7D5295D8}" type="datetimeFigureOut">
              <a:rPr lang="pt-BR" smtClean="0"/>
              <a:t>06/04/2026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DC5A-53F1-4963-B9B7-3445A8DDE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78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0082-AAED-41F3-8C35-700F7D5295D8}" type="datetimeFigureOut">
              <a:rPr lang="pt-BR" smtClean="0"/>
              <a:t>06/04/2026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DC5A-53F1-4963-B9B7-3445A8DDE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56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0082-AAED-41F3-8C35-700F7D5295D8}" type="datetimeFigureOut">
              <a:rPr lang="pt-BR" smtClean="0"/>
              <a:t>06/04/2026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DC5A-53F1-4963-B9B7-3445A8DDE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9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0082-AAED-41F3-8C35-700F7D5295D8}" type="datetimeFigureOut">
              <a:rPr lang="pt-BR" smtClean="0"/>
              <a:t>06/04/2026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DC5A-53F1-4963-B9B7-3445A8DDE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01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0082-AAED-41F3-8C35-700F7D5295D8}" type="datetimeFigureOut">
              <a:rPr lang="pt-BR" smtClean="0"/>
              <a:t>06/04/2026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DC5A-53F1-4963-B9B7-3445A8DDE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47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0082-AAED-41F3-8C35-700F7D5295D8}" type="datetimeFigureOut">
              <a:rPr lang="pt-BR" smtClean="0"/>
              <a:t>06/04/2026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DC5A-53F1-4963-B9B7-3445A8DDE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25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0082-AAED-41F3-8C35-700F7D5295D8}" type="datetimeFigureOut">
              <a:rPr lang="pt-BR" smtClean="0"/>
              <a:t>06/04/2026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DC5A-53F1-4963-B9B7-3445A8DDE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89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C0082-AAED-41F3-8C35-700F7D5295D8}" type="datetimeFigureOut">
              <a:rPr lang="pt-BR" smtClean="0"/>
              <a:t>06/04/2026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FDC5A-53F1-4963-B9B7-3445A8DDE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25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8" b="29777"/>
          <a:stretch/>
        </p:blipFill>
        <p:spPr>
          <a:xfrm>
            <a:off x="5820456" y="1440962"/>
            <a:ext cx="5910100" cy="247661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5" b="-1"/>
          <a:stretch/>
        </p:blipFill>
        <p:spPr>
          <a:xfrm>
            <a:off x="0" y="347455"/>
            <a:ext cx="5432612" cy="5602604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Bahnschrift Light" panose="020B0502040204020203" pitchFamily="34" charset="0"/>
                <a:ea typeface="Times New Roman" panose="02020603050405020304" pitchFamily="18" charset="0"/>
              </a:rPr>
              <a:t>WAGNER/BA                                                                                                                          </a:t>
            </a:r>
            <a:r>
              <a:rPr lang="pt-BR" sz="2000" dirty="0" smtClean="0">
                <a:solidFill>
                  <a:schemeClr val="bg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RICARDO BERBEL</a:t>
            </a:r>
            <a:endParaRPr lang="pt-BR" sz="20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5042118"/>
            <a:ext cx="12192000" cy="181588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Socialização de experiências municipais que evidenciam o PME em ação, apresentando práticas, estratégias e desafios enfrentados na implementação das metas, estratégias e monitoramento dos Planos Municipais de Educação.</a:t>
            </a:r>
            <a:endParaRPr lang="pt-BR" sz="28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8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9"/>
          <a:stretch/>
        </p:blipFill>
        <p:spPr>
          <a:xfrm>
            <a:off x="0" y="86146"/>
            <a:ext cx="12192000" cy="685663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8" b="29777"/>
          <a:stretch/>
        </p:blipFill>
        <p:spPr>
          <a:xfrm>
            <a:off x="10136800" y="110085"/>
            <a:ext cx="1866901" cy="782321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9615476" y="1059807"/>
            <a:ext cx="2427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  <a:latin typeface="Bahnschrift SemiLight" panose="020B0502040204020203" pitchFamily="34" charset="0"/>
              </a:rPr>
              <a:t>Educação atrelada aos demais direitos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111218" y="4353845"/>
            <a:ext cx="2434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  <a:latin typeface="Bahnschrift SemiLight" panose="020B0502040204020203" pitchFamily="34" charset="0"/>
              </a:rPr>
              <a:t>Educação como política de E</a:t>
            </a:r>
            <a:r>
              <a:rPr lang="pt-BR" sz="2400" b="1" dirty="0" smtClean="0">
                <a:solidFill>
                  <a:prstClr val="black"/>
                </a:solidFill>
                <a:latin typeface="Bahnschrift SemiLight" panose="020B0502040204020203" pitchFamily="34" charset="0"/>
              </a:rPr>
              <a:t>stado</a:t>
            </a:r>
            <a:endParaRPr lang="pt-BR" sz="2400" b="1" dirty="0">
              <a:solidFill>
                <a:prstClr val="black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84936" y="1059807"/>
            <a:ext cx="2306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  <a:latin typeface="Bahnschrift SemiLight" panose="020B0502040204020203" pitchFamily="34" charset="0"/>
                <a:ea typeface="+mn-lt"/>
                <a:cs typeface="Calibri" panose="020F0502020204030204"/>
              </a:rPr>
              <a:t>Convergência de interesses e propósitos </a:t>
            </a:r>
            <a:endParaRPr lang="pt-BR" sz="2400" b="1" dirty="0">
              <a:solidFill>
                <a:prstClr val="black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9097689" y="4247588"/>
            <a:ext cx="343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  <a:latin typeface="Bahnschrift SemiLight" panose="020B0502040204020203" pitchFamily="34" charset="0"/>
              </a:rPr>
              <a:t>Processos </a:t>
            </a:r>
            <a:r>
              <a:rPr lang="pt-BR" sz="2400" b="1" dirty="0" smtClean="0">
                <a:solidFill>
                  <a:prstClr val="black"/>
                </a:solidFill>
                <a:latin typeface="Bahnschrift SemiLight" panose="020B0502040204020203" pitchFamily="34" charset="0"/>
              </a:rPr>
              <a:t>participativos e </a:t>
            </a:r>
            <a:r>
              <a:rPr lang="pt-BR" sz="2400" b="1" dirty="0">
                <a:solidFill>
                  <a:prstClr val="black"/>
                </a:solidFill>
                <a:latin typeface="Bahnschrift SemiLight" panose="020B0502040204020203" pitchFamily="34" charset="0"/>
              </a:rPr>
              <a:t>contínuos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6261270"/>
            <a:ext cx="12191999" cy="584775"/>
          </a:xfrm>
          <a:prstGeom prst="rect">
            <a:avLst/>
          </a:prstGeom>
          <a:solidFill>
            <a:srgbClr val="005E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Bahnschrift SemiLight" panose="020B0502040204020203" pitchFamily="34" charset="0"/>
              </a:rPr>
              <a:t>PME</a:t>
            </a:r>
            <a:endParaRPr lang="pt-BR" sz="32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530375" y="280861"/>
            <a:ext cx="3009900" cy="2499360"/>
            <a:chOff x="2921155" y="554378"/>
            <a:chExt cx="3009900" cy="2499360"/>
          </a:xfrm>
          <a:solidFill>
            <a:srgbClr val="0070C0"/>
          </a:solidFill>
        </p:grpSpPr>
        <p:sp>
          <p:nvSpPr>
            <p:cNvPr id="4" name="Retângulo de cantos arredondados 3"/>
            <p:cNvSpPr/>
            <p:nvPr/>
          </p:nvSpPr>
          <p:spPr>
            <a:xfrm>
              <a:off x="2921155" y="554378"/>
              <a:ext cx="3009900" cy="2499360"/>
            </a:xfrm>
            <a:prstGeom prst="round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  <a:latin typeface="Bahnschrift SemiLight" panose="020B0502040204020203" pitchFamily="34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3266192" y="1517611"/>
              <a:ext cx="2334293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/>
              <a:r>
                <a:rPr lang="pt-BR" sz="2400" b="1" dirty="0">
                  <a:solidFill>
                    <a:schemeClr val="bg1"/>
                  </a:solidFill>
                  <a:latin typeface="Bahnschrift SemiLight" panose="020B0502040204020203" pitchFamily="34" charset="0"/>
                </a:rPr>
                <a:t>COLABORAÇÃO</a:t>
              </a:r>
              <a:endParaRPr lang="pt-BR" sz="2400" dirty="0">
                <a:solidFill>
                  <a:schemeClr val="bg1"/>
                </a:solidFill>
                <a:latin typeface="Bahnschrift SemiLight" panose="020B0502040204020203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537608" y="3626691"/>
            <a:ext cx="3009900" cy="2499360"/>
            <a:chOff x="3035420" y="3215824"/>
            <a:chExt cx="3009900" cy="2499360"/>
          </a:xfrm>
        </p:grpSpPr>
        <p:sp>
          <p:nvSpPr>
            <p:cNvPr id="12" name="Retângulo de cantos arredondados 11"/>
            <p:cNvSpPr/>
            <p:nvPr/>
          </p:nvSpPr>
          <p:spPr>
            <a:xfrm>
              <a:off x="3035420" y="3215824"/>
              <a:ext cx="3009900" cy="2499360"/>
            </a:xfrm>
            <a:prstGeom prst="roundRect">
              <a:avLst/>
            </a:prstGeom>
            <a:solidFill>
              <a:srgbClr val="AC00AC"/>
            </a:solidFill>
            <a:ln>
              <a:solidFill>
                <a:srgbClr val="B400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Bahnschrift SemiLight" panose="020B0502040204020203" pitchFamily="34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3382841" y="4286798"/>
              <a:ext cx="23150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pt-BR" sz="2400" b="1" dirty="0">
                  <a:solidFill>
                    <a:schemeClr val="bg1"/>
                  </a:solidFill>
                  <a:latin typeface="Bahnschrift SemiLight" panose="020B0502040204020203" pitchFamily="34" charset="0"/>
                </a:rPr>
                <a:t>CONTINUIDADE</a:t>
              </a:r>
              <a:endParaRPr lang="pt-BR" sz="2400" dirty="0">
                <a:solidFill>
                  <a:schemeClr val="bg1"/>
                </a:solidFill>
                <a:latin typeface="Bahnschrift SemiLight" panose="020B0502040204020203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6535972" y="261776"/>
            <a:ext cx="3009900" cy="2499360"/>
            <a:chOff x="6256962" y="563880"/>
            <a:chExt cx="3009900" cy="2499360"/>
          </a:xfrm>
          <a:solidFill>
            <a:srgbClr val="00B050"/>
          </a:solidFill>
        </p:grpSpPr>
        <p:sp>
          <p:nvSpPr>
            <p:cNvPr id="15" name="Retângulo de cantos arredondados 14"/>
            <p:cNvSpPr/>
            <p:nvPr/>
          </p:nvSpPr>
          <p:spPr>
            <a:xfrm>
              <a:off x="6256962" y="563880"/>
              <a:ext cx="3009900" cy="2499360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  <a:latin typeface="Bahnschrift SemiLight" panose="020B0502040204020203" pitchFamily="34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6623241" y="1298767"/>
              <a:ext cx="2401619" cy="830997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pt-BR" sz="2400" b="1" dirty="0" smtClean="0">
                  <a:solidFill>
                    <a:schemeClr val="bg1"/>
                  </a:solidFill>
                  <a:latin typeface="Bahnschrift SemiLight" panose="020B0502040204020203" pitchFamily="34" charset="0"/>
                </a:rPr>
                <a:t>ARTICULAÇÃO </a:t>
              </a:r>
            </a:p>
            <a:p>
              <a:pPr lvl="0" algn="ctr"/>
              <a:r>
                <a:rPr lang="pt-BR" sz="2400" b="1" dirty="0" smtClean="0">
                  <a:solidFill>
                    <a:schemeClr val="bg1"/>
                  </a:solidFill>
                  <a:latin typeface="Bahnschrift SemiLight" panose="020B0502040204020203" pitchFamily="34" charset="0"/>
                </a:rPr>
                <a:t>INTERSETORIAL</a:t>
              </a:r>
              <a:endParaRPr lang="pt-BR" sz="2400" dirty="0">
                <a:solidFill>
                  <a:schemeClr val="bg1"/>
                </a:solidFill>
                <a:latin typeface="Bahnschrift SemiLight" panose="020B0502040204020203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6535972" y="3600603"/>
            <a:ext cx="3009900" cy="2499360"/>
            <a:chOff x="6210689" y="3267951"/>
            <a:chExt cx="3009900" cy="2499360"/>
          </a:xfrm>
        </p:grpSpPr>
        <p:sp>
          <p:nvSpPr>
            <p:cNvPr id="17" name="Retângulo de cantos arredondados 16"/>
            <p:cNvSpPr/>
            <p:nvPr/>
          </p:nvSpPr>
          <p:spPr>
            <a:xfrm>
              <a:off x="6210689" y="3267951"/>
              <a:ext cx="3009900" cy="249936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6663881" y="4114244"/>
              <a:ext cx="230704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pt-BR" sz="2400" b="1" dirty="0" smtClean="0">
                  <a:solidFill>
                    <a:schemeClr val="bg1"/>
                  </a:solidFill>
                  <a:latin typeface="Bahnschrift SemiLight" panose="020B0502040204020203" pitchFamily="34" charset="0"/>
                </a:rPr>
                <a:t>PARTICIPAÇÃO</a:t>
              </a:r>
            </a:p>
            <a:p>
              <a:pPr lvl="0" algn="ctr"/>
              <a:r>
                <a:rPr lang="pt-BR" sz="2400" b="1" dirty="0" smtClean="0">
                  <a:solidFill>
                    <a:schemeClr val="bg1"/>
                  </a:solidFill>
                  <a:latin typeface="Bahnschrift SemiLight" panose="020B0502040204020203" pitchFamily="34" charset="0"/>
                </a:rPr>
                <a:t> DEMOCRÁTICA</a:t>
              </a:r>
              <a:endParaRPr lang="pt-BR" sz="2400" dirty="0">
                <a:solidFill>
                  <a:schemeClr val="bg1"/>
                </a:solidFill>
                <a:latin typeface="Bahnschrift SemiLight" panose="020B0502040204020203" pitchFamily="34" charset="0"/>
              </a:endParaRPr>
            </a:p>
          </p:txBody>
        </p:sp>
      </p:grpSp>
      <p:sp>
        <p:nvSpPr>
          <p:cNvPr id="11" name="Seta para a direita 10"/>
          <p:cNvSpPr/>
          <p:nvPr/>
        </p:nvSpPr>
        <p:spPr>
          <a:xfrm>
            <a:off x="5689600" y="1574721"/>
            <a:ext cx="629919" cy="29359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a direita 27"/>
          <p:cNvSpPr/>
          <p:nvPr/>
        </p:nvSpPr>
        <p:spPr>
          <a:xfrm rot="10800000">
            <a:off x="5755025" y="4599941"/>
            <a:ext cx="629919" cy="29359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a direita 28"/>
          <p:cNvSpPr/>
          <p:nvPr/>
        </p:nvSpPr>
        <p:spPr>
          <a:xfrm rot="5400000">
            <a:off x="7756442" y="3067292"/>
            <a:ext cx="629919" cy="29359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a direita 30"/>
          <p:cNvSpPr/>
          <p:nvPr/>
        </p:nvSpPr>
        <p:spPr>
          <a:xfrm rot="16200000">
            <a:off x="3612302" y="3088045"/>
            <a:ext cx="629919" cy="29359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79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7" grpId="0" animBg="1"/>
      <p:bldP spid="11" grpId="0" animBg="1"/>
      <p:bldP spid="28" grpId="0" animBg="1"/>
      <p:bldP spid="29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9"/>
          <a:stretch/>
        </p:blipFill>
        <p:spPr>
          <a:xfrm>
            <a:off x="0" y="0"/>
            <a:ext cx="12192000" cy="6856638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8580003" y="6488668"/>
            <a:ext cx="3359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Bahnschrift Light" panose="020B0502040204020203" pitchFamily="34" charset="0"/>
              </a:rPr>
              <a:t>Coleção de Olho nos Planos, 2013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8" b="29777"/>
          <a:stretch/>
        </p:blipFill>
        <p:spPr>
          <a:xfrm>
            <a:off x="10136800" y="110085"/>
            <a:ext cx="1866901" cy="78232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181225"/>
            <a:ext cx="9948501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MONITORAMENTO DOS PLANOS MUNICIPAIS DE EDUCAÇÃO</a:t>
            </a:r>
            <a:endParaRPr lang="pt-BR" sz="28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Pentágono 2"/>
          <p:cNvSpPr/>
          <p:nvPr/>
        </p:nvSpPr>
        <p:spPr>
          <a:xfrm>
            <a:off x="490162" y="1271699"/>
            <a:ext cx="10950179" cy="1170271"/>
          </a:xfrm>
          <a:prstGeom prst="homePlate">
            <a:avLst/>
          </a:prstGeom>
          <a:solidFill>
            <a:srgbClr val="0070C0"/>
          </a:solidFill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853440" y="1562034"/>
            <a:ext cx="9361714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lvl="0"/>
            <a:r>
              <a:rPr lang="pt-BR" sz="28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Tornar </a:t>
            </a:r>
            <a:r>
              <a:rPr lang="pt-BR" sz="28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o Plano Municipal de Educação conhecido</a:t>
            </a:r>
            <a:endParaRPr lang="pt-BR" sz="28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1" name="Pentágono 10"/>
          <p:cNvSpPr/>
          <p:nvPr/>
        </p:nvSpPr>
        <p:spPr>
          <a:xfrm>
            <a:off x="490160" y="2596303"/>
            <a:ext cx="10950179" cy="1159029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894080" y="2910764"/>
            <a:ext cx="7889123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pt-BR" sz="28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Estimular que </a:t>
            </a:r>
            <a:r>
              <a:rPr lang="pt-BR" sz="28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o PME seja</a:t>
            </a:r>
            <a:r>
              <a:rPr lang="pt-BR" sz="28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debatido</a:t>
            </a:r>
            <a:endParaRPr lang="pt-BR" sz="28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490161" y="3908931"/>
            <a:ext cx="10950179" cy="1188380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894080" y="4235368"/>
            <a:ext cx="9763760" cy="5232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pt-BR" sz="2800" dirty="0">
                <a:solidFill>
                  <a:schemeClr val="bg1"/>
                </a:solidFill>
                <a:latin typeface="Bahnschrift Light" panose="020B0502040204020203" pitchFamily="34" charset="0"/>
              </a:rPr>
              <a:t>Fortalecer instância de participação e controle social</a:t>
            </a:r>
          </a:p>
        </p:txBody>
      </p:sp>
      <p:sp>
        <p:nvSpPr>
          <p:cNvPr id="18" name="Pentágono 17"/>
          <p:cNvSpPr/>
          <p:nvPr/>
        </p:nvSpPr>
        <p:spPr>
          <a:xfrm>
            <a:off x="490160" y="5273958"/>
            <a:ext cx="10950179" cy="1175490"/>
          </a:xfrm>
          <a:prstGeom prst="homePlat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806168" y="5603145"/>
            <a:ext cx="10319032" cy="52322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pt-BR" sz="2800" dirty="0">
                <a:solidFill>
                  <a:schemeClr val="bg1"/>
                </a:solidFill>
                <a:latin typeface="Bahnschrift Light" panose="020B0502040204020203" pitchFamily="34" charset="0"/>
              </a:rPr>
              <a:t>Construir formas de </a:t>
            </a:r>
            <a:r>
              <a:rPr lang="pt-BR" sz="28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Colaboração</a:t>
            </a:r>
            <a:r>
              <a:rPr lang="pt-BR" sz="28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: União-Estados-Municípios</a:t>
            </a:r>
            <a:endParaRPr lang="pt-BR" sz="28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9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9"/>
          <a:stretch/>
        </p:blipFill>
        <p:spPr>
          <a:xfrm>
            <a:off x="0" y="0"/>
            <a:ext cx="12192000" cy="6856638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8580003" y="6488668"/>
            <a:ext cx="3359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Bahnschrift Light" panose="020B0502040204020203" pitchFamily="34" charset="0"/>
              </a:rPr>
              <a:t>Coleção de Olho nos Planos, 2013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8" b="29777"/>
          <a:stretch/>
        </p:blipFill>
        <p:spPr>
          <a:xfrm>
            <a:off x="10136800" y="110085"/>
            <a:ext cx="1866901" cy="78232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181225"/>
            <a:ext cx="9948501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MONITORAMENTO DOS PLANOS MUNICIPAIS DE EDUCAÇÃO</a:t>
            </a:r>
            <a:endParaRPr lang="pt-BR" sz="28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Pentágono 2"/>
          <p:cNvSpPr/>
          <p:nvPr/>
        </p:nvSpPr>
        <p:spPr>
          <a:xfrm>
            <a:off x="490162" y="1810179"/>
            <a:ext cx="10950179" cy="1170271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53440" y="2100514"/>
            <a:ext cx="9652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lvl="0"/>
            <a:r>
              <a:rPr lang="pt-BR" sz="2800" dirty="0">
                <a:solidFill>
                  <a:schemeClr val="bg1"/>
                </a:solidFill>
                <a:latin typeface="Bahnschrift Light" panose="020B0502040204020203" pitchFamily="34" charset="0"/>
              </a:rPr>
              <a:t>Divulgar informações sobre o atendimento educacional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490160" y="3134783"/>
            <a:ext cx="10950179" cy="1159029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94079" y="3449244"/>
            <a:ext cx="10109201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pt-BR" sz="2800" dirty="0">
                <a:solidFill>
                  <a:schemeClr val="bg1"/>
                </a:solidFill>
                <a:latin typeface="Bahnschrift Light" panose="020B0502040204020203" pitchFamily="34" charset="0"/>
              </a:rPr>
              <a:t>Promover </a:t>
            </a:r>
            <a:r>
              <a:rPr lang="pt-BR" sz="2800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autoavaliação</a:t>
            </a:r>
            <a:r>
              <a:rPr lang="pt-BR" sz="2800" dirty="0">
                <a:solidFill>
                  <a:schemeClr val="bg1"/>
                </a:solidFill>
                <a:latin typeface="Bahnschrift Light" panose="020B0502040204020203" pitchFamily="34" charset="0"/>
              </a:rPr>
              <a:t> participativa na Comunidade Escolar</a:t>
            </a:r>
          </a:p>
        </p:txBody>
      </p:sp>
      <p:sp>
        <p:nvSpPr>
          <p:cNvPr id="14" name="Pentágono 13"/>
          <p:cNvSpPr/>
          <p:nvPr/>
        </p:nvSpPr>
        <p:spPr>
          <a:xfrm>
            <a:off x="490161" y="4447411"/>
            <a:ext cx="10950179" cy="1188380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94080" y="4773848"/>
            <a:ext cx="10170160" cy="5232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pt-BR" sz="2800" dirty="0">
                <a:solidFill>
                  <a:schemeClr val="bg1"/>
                </a:solidFill>
                <a:latin typeface="Bahnschrift Light" panose="020B0502040204020203" pitchFamily="34" charset="0"/>
              </a:rPr>
              <a:t>Dar consequências as propostas decorrentes da participação</a:t>
            </a:r>
          </a:p>
        </p:txBody>
      </p:sp>
    </p:spTree>
    <p:extLst>
      <p:ext uri="{BB962C8B-B14F-4D97-AF65-F5344CB8AC3E}">
        <p14:creationId xmlns:p14="http://schemas.microsoft.com/office/powerpoint/2010/main" val="170594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9"/>
          <a:stretch/>
        </p:blipFill>
        <p:spPr>
          <a:xfrm>
            <a:off x="0" y="0"/>
            <a:ext cx="12192000" cy="6856638"/>
          </a:xfrm>
          <a:prstGeom prst="rect">
            <a:avLst/>
          </a:prstGeom>
        </p:spPr>
      </p:pic>
      <p:sp>
        <p:nvSpPr>
          <p:cNvPr id="2" name="Texto explicativo em elipse 1"/>
          <p:cNvSpPr/>
          <p:nvPr/>
        </p:nvSpPr>
        <p:spPr>
          <a:xfrm>
            <a:off x="6429741" y="1399232"/>
            <a:ext cx="5573960" cy="2978653"/>
          </a:xfrm>
          <a:prstGeom prst="wedgeEllipseCallout">
            <a:avLst>
              <a:gd name="adj1" fmla="val 39476"/>
              <a:gd name="adj2" fmla="val 8488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xmlns="" id="{DD8731E2-28BF-7986-3CF7-7BF5CEA3A74F}"/>
              </a:ext>
            </a:extLst>
          </p:cNvPr>
          <p:cNvSpPr txBox="1">
            <a:spLocks/>
          </p:cNvSpPr>
          <p:nvPr/>
        </p:nvSpPr>
        <p:spPr>
          <a:xfrm>
            <a:off x="8910483" y="5323399"/>
            <a:ext cx="3476197" cy="531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Bahnschrift Light" panose="020B0502040204020203" pitchFamily="34" charset="0"/>
              </a:rPr>
              <a:t>Mãe</a:t>
            </a:r>
            <a:r>
              <a:rPr lang="en-US" sz="3200" b="1" dirty="0" smtClean="0">
                <a:latin typeface="Bahnschrift Light" panose="020B0502040204020203" pitchFamily="34" charset="0"/>
              </a:rPr>
              <a:t> de </a:t>
            </a:r>
            <a:r>
              <a:rPr lang="en-US" sz="3200" b="1" dirty="0" err="1" smtClean="0">
                <a:latin typeface="Bahnschrift Light" panose="020B0502040204020203" pitchFamily="34" charset="0"/>
              </a:rPr>
              <a:t>aluno</a:t>
            </a:r>
            <a:endParaRPr lang="en-US" sz="3200" b="1" dirty="0">
              <a:latin typeface="Bahnschrift Light" panose="020B0502040204020203" pitchFamily="34" charset="0"/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DD8731E2-28BF-7986-3CF7-7BF5CEA3A74F}"/>
              </a:ext>
            </a:extLst>
          </p:cNvPr>
          <p:cNvSpPr txBox="1">
            <a:spLocks/>
          </p:cNvSpPr>
          <p:nvPr/>
        </p:nvSpPr>
        <p:spPr>
          <a:xfrm>
            <a:off x="6971607" y="2046974"/>
            <a:ext cx="4344786" cy="1887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"</a:t>
            </a:r>
            <a:r>
              <a:rPr lang="en-US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Não</a:t>
            </a:r>
            <a:r>
              <a:rPr lang="en-US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sabia</a:t>
            </a:r>
            <a:r>
              <a:rPr lang="en-US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que </a:t>
            </a:r>
            <a:r>
              <a:rPr lang="en-US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poderia</a:t>
            </a:r>
            <a:r>
              <a:rPr lang="en-US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falar</a:t>
            </a:r>
            <a:r>
              <a:rPr lang="en-US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"...</a:t>
            </a:r>
            <a:endParaRPr lang="en-US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8" b="29777"/>
          <a:stretch/>
        </p:blipFill>
        <p:spPr>
          <a:xfrm>
            <a:off x="10136800" y="110085"/>
            <a:ext cx="1866901" cy="782321"/>
          </a:xfrm>
          <a:prstGeom prst="rect">
            <a:avLst/>
          </a:prstGeom>
        </p:spPr>
      </p:pic>
      <p:sp>
        <p:nvSpPr>
          <p:cNvPr id="3" name="AutoShape 2" descr="Rosana Paulino. Detalhe de Bastidores, 1997, imagem sobre tecido, bastidor e linha de costura, 30 cm diâmetro Fonte: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t="2063"/>
          <a:stretch/>
        </p:blipFill>
        <p:spPr>
          <a:xfrm>
            <a:off x="50800" y="0"/>
            <a:ext cx="6045200" cy="6856637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A33B8BCE-FA57-5E2B-FF2E-BA456978CF03}"/>
              </a:ext>
            </a:extLst>
          </p:cNvPr>
          <p:cNvSpPr txBox="1"/>
          <p:nvPr/>
        </p:nvSpPr>
        <p:spPr>
          <a:xfrm>
            <a:off x="3031188" y="-70495"/>
            <a:ext cx="31589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>
                <a:latin typeface="Bahnschrift Light" panose="020B0502040204020203" pitchFamily="34" charset="0"/>
              </a:rPr>
              <a:t>Rosana </a:t>
            </a:r>
            <a:r>
              <a:rPr lang="pt-BR" sz="2400" b="1" dirty="0" smtClean="0">
                <a:latin typeface="Bahnschrift Light" panose="020B0502040204020203" pitchFamily="34" charset="0"/>
              </a:rPr>
              <a:t>Paulino, 1997 </a:t>
            </a:r>
            <a:endParaRPr lang="pt-BR" sz="2400" b="1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0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9"/>
          <a:stretch/>
        </p:blipFill>
        <p:spPr>
          <a:xfrm>
            <a:off x="0" y="0"/>
            <a:ext cx="12192000" cy="68566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8" b="29777"/>
          <a:stretch/>
        </p:blipFill>
        <p:spPr>
          <a:xfrm>
            <a:off x="10136800" y="110085"/>
            <a:ext cx="1866901" cy="782321"/>
          </a:xfrm>
          <a:prstGeom prst="rect">
            <a:avLst/>
          </a:prstGeom>
        </p:spPr>
      </p:pic>
      <p:sp>
        <p:nvSpPr>
          <p:cNvPr id="12" name="Seta: para a Direita Listrada 3">
            <a:extLst>
              <a:ext uri="{FF2B5EF4-FFF2-40B4-BE49-F238E27FC236}">
                <a16:creationId xmlns:a16="http://schemas.microsoft.com/office/drawing/2014/main" xmlns="" id="{209EE208-0574-8934-0257-5229604890F2}"/>
              </a:ext>
            </a:extLst>
          </p:cNvPr>
          <p:cNvSpPr/>
          <p:nvPr/>
        </p:nvSpPr>
        <p:spPr>
          <a:xfrm>
            <a:off x="3929326" y="1742228"/>
            <a:ext cx="3477314" cy="1701047"/>
          </a:xfrm>
          <a:prstGeom prst="stripedRightArrow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7D435FEB-6286-C2EF-94AE-091C25BB2643}"/>
              </a:ext>
            </a:extLst>
          </p:cNvPr>
          <p:cNvSpPr txBox="1"/>
          <p:nvPr/>
        </p:nvSpPr>
        <p:spPr>
          <a:xfrm>
            <a:off x="-17672" y="5144393"/>
            <a:ext cx="12209672" cy="1384995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Bahnschrift SemiLight" panose="020B0502040204020203" pitchFamily="34" charset="0"/>
              </a:rPr>
              <a:t>TODAS AS AÇÕES </a:t>
            </a:r>
            <a:r>
              <a:rPr lang="pt-BR" sz="2800" b="1" dirty="0" smtClean="0">
                <a:solidFill>
                  <a:schemeClr val="bg1"/>
                </a:solidFill>
                <a:latin typeface="Bahnschrift SemiLight" panose="020B0502040204020203" pitchFamily="34" charset="0"/>
              </a:rPr>
              <a:t>DAS ESCOLAS </a:t>
            </a:r>
            <a:r>
              <a:rPr lang="pt-BR" sz="2800" b="1" dirty="0" smtClean="0">
                <a:solidFill>
                  <a:schemeClr val="bg1"/>
                </a:solidFill>
                <a:latin typeface="Bahnschrift SemiLight" panose="020B0502040204020203" pitchFamily="34" charset="0"/>
              </a:rPr>
              <a:t>E DA SECRETARIA </a:t>
            </a:r>
            <a:r>
              <a:rPr lang="pt-BR" sz="2800" b="1" dirty="0" smtClean="0">
                <a:solidFill>
                  <a:schemeClr val="bg1"/>
                </a:solidFill>
                <a:latin typeface="Bahnschrift SemiLight" panose="020B0502040204020203" pitchFamily="34" charset="0"/>
              </a:rPr>
              <a:t>DE EDUCAÇÃO</a:t>
            </a:r>
            <a:endParaRPr lang="pt-BR" sz="2800" b="1" dirty="0" smtClean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Bahnschrift SemiLight" panose="020B0502040204020203" pitchFamily="34" charset="0"/>
              </a:rPr>
              <a:t>DEVEM </a:t>
            </a:r>
            <a:r>
              <a:rPr lang="pt-BR" sz="2800" b="1" dirty="0" smtClean="0">
                <a:solidFill>
                  <a:schemeClr val="bg1"/>
                </a:solidFill>
                <a:latin typeface="Bahnschrift SemiLight" panose="020B0502040204020203" pitchFamily="34" charset="0"/>
              </a:rPr>
              <a:t>SER AÇÕES PARA ALCANCE </a:t>
            </a:r>
            <a:r>
              <a:rPr lang="pt-BR" sz="2800" b="1" dirty="0" smtClean="0">
                <a:solidFill>
                  <a:schemeClr val="bg1"/>
                </a:solidFill>
                <a:latin typeface="Bahnschrift SemiLight" panose="020B0502040204020203" pitchFamily="34" charset="0"/>
              </a:rPr>
              <a:t>DAS ESTRATÉGIAS E METAS DO PME</a:t>
            </a:r>
            <a:endParaRPr lang="pt-BR" sz="28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4" name="AutoShape 2" descr="blob:https://web.whatsapp.com/ffa2b636-6006-4b8d-b10f-5f8c88bcdbe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/>
          <a:srcRect t="10666" b="25926"/>
          <a:stretch/>
        </p:blipFill>
        <p:spPr>
          <a:xfrm>
            <a:off x="553693" y="360960"/>
            <a:ext cx="3086100" cy="4348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6" r="9361"/>
          <a:stretch/>
        </p:blipFill>
        <p:spPr>
          <a:xfrm>
            <a:off x="7078324" y="1622900"/>
            <a:ext cx="4925377" cy="253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9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9"/>
          <a:stretch/>
        </p:blipFill>
        <p:spPr>
          <a:xfrm>
            <a:off x="0" y="0"/>
            <a:ext cx="12192000" cy="6856638"/>
          </a:xfrm>
          <a:prstGeom prst="rect">
            <a:avLst/>
          </a:prstGeom>
        </p:spPr>
      </p:pic>
      <p:sp>
        <p:nvSpPr>
          <p:cNvPr id="8" name="Google Shape;123;p3"/>
          <p:cNvSpPr txBox="1">
            <a:spLocks/>
          </p:cNvSpPr>
          <p:nvPr/>
        </p:nvSpPr>
        <p:spPr>
          <a:xfrm>
            <a:off x="0" y="98245"/>
            <a:ext cx="9997941" cy="7633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vert="horz" wrap="square" lIns="101925" tIns="101925" rIns="101925" bIns="1019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buSzPts val="3100"/>
            </a:pPr>
            <a:r>
              <a:rPr lang="pt-BR" sz="2600" dirty="0" smtClean="0">
                <a:solidFill>
                  <a:schemeClr val="bg1"/>
                </a:solidFill>
                <a:latin typeface="Bahnschrift Light" panose="020B0502040204020203" pitchFamily="34" charset="0"/>
                <a:sym typeface="Arial Black"/>
              </a:rPr>
              <a:t>CONSTRUÇÃO, IMPLANTAÇÃO E ACOMPANHAMENTO DO PME</a:t>
            </a:r>
            <a:endParaRPr lang="pt-BR" sz="26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20" name="Google Shape;135;p3" descr="Você sabe o que significa viver em sociedade? | Blog de Histór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649" y="1100397"/>
            <a:ext cx="2613391" cy="1683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36;p3"/>
          <p:cNvPicPr preferRelativeResize="0"/>
          <p:nvPr/>
        </p:nvPicPr>
        <p:blipFill rotWithShape="1">
          <a:blip r:embed="rId4">
            <a:alphaModFix/>
          </a:blip>
          <a:srcRect l="45747" t="28276" r="23908" b="17471"/>
          <a:stretch/>
        </p:blipFill>
        <p:spPr>
          <a:xfrm>
            <a:off x="475962" y="2988110"/>
            <a:ext cx="2408764" cy="186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8" b="29777"/>
          <a:stretch/>
        </p:blipFill>
        <p:spPr>
          <a:xfrm>
            <a:off x="10136800" y="110085"/>
            <a:ext cx="1866901" cy="78232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360689" y="1394047"/>
            <a:ext cx="8352609" cy="86793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2100"/>
            </a:pPr>
            <a:r>
              <a:rPr lang="pt-BR" sz="2800" dirty="0">
                <a:solidFill>
                  <a:schemeClr val="bg1"/>
                </a:solidFill>
                <a:latin typeface="Bahnschrift Light" panose="020B0502040204020203" pitchFamily="34" charset="0"/>
                <a:ea typeface="Arial Black"/>
                <a:cs typeface="Arial Black"/>
                <a:sym typeface="Arial Black"/>
              </a:rPr>
              <a:t>Mobilizar a sociedade para acompanhar o Processo de Educação Municipal;</a:t>
            </a:r>
            <a:endParaRPr lang="pt-BR" sz="2800" dirty="0">
              <a:solidFill>
                <a:schemeClr val="bg1"/>
              </a:solidFill>
              <a:latin typeface="Bahnschrift Light" panose="020B050204020402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3434080" y="3425136"/>
            <a:ext cx="8352609" cy="86793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2100"/>
            </a:pPr>
            <a:r>
              <a:rPr lang="pt-BR" sz="2800" dirty="0" smtClean="0">
                <a:solidFill>
                  <a:schemeClr val="bg1"/>
                </a:solidFill>
                <a:latin typeface="Bahnschrift Light" panose="020B0502040204020203" pitchFamily="34" charset="0"/>
                <a:ea typeface="Arial Black"/>
                <a:cs typeface="Arial Black"/>
                <a:sym typeface="Arial Black"/>
              </a:rPr>
              <a:t>Ouvir a Comunidade Escolar para construção de Propostas/Plano </a:t>
            </a:r>
            <a:r>
              <a:rPr lang="pt-BR" sz="2800" dirty="0">
                <a:solidFill>
                  <a:schemeClr val="bg1"/>
                </a:solidFill>
                <a:latin typeface="Bahnschrift Light" panose="020B0502040204020203" pitchFamily="34" charset="0"/>
                <a:ea typeface="Arial Black"/>
                <a:cs typeface="Arial Black"/>
                <a:sym typeface="Arial Black"/>
              </a:rPr>
              <a:t>de Ação das Escolas;</a:t>
            </a:r>
            <a:endParaRPr lang="pt-BR" sz="2800" dirty="0">
              <a:solidFill>
                <a:schemeClr val="bg1"/>
              </a:solidFill>
              <a:latin typeface="Bahnschrift Light" panose="020B0502040204020203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6" r="9361"/>
          <a:stretch/>
        </p:blipFill>
        <p:spPr>
          <a:xfrm>
            <a:off x="138859" y="5228672"/>
            <a:ext cx="3020901" cy="1553417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3434079" y="5292914"/>
            <a:ext cx="8352609" cy="86793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2100"/>
            </a:pPr>
            <a:r>
              <a:rPr lang="pt-BR" sz="2800" dirty="0">
                <a:solidFill>
                  <a:schemeClr val="bg1"/>
                </a:solidFill>
                <a:latin typeface="Bahnschrift Light" panose="020B0502040204020203" pitchFamily="34" charset="0"/>
                <a:ea typeface="Arial Black"/>
                <a:cs typeface="Arial Black"/>
                <a:sym typeface="Arial Black"/>
              </a:rPr>
              <a:t>I</a:t>
            </a:r>
            <a:r>
              <a:rPr lang="pt-BR" sz="2800" dirty="0" smtClean="0">
                <a:solidFill>
                  <a:schemeClr val="bg1"/>
                </a:solidFill>
                <a:latin typeface="Bahnschrift Light" panose="020B0502040204020203" pitchFamily="34" charset="0"/>
                <a:ea typeface="Arial Black"/>
                <a:cs typeface="Arial Black"/>
                <a:sym typeface="Arial Black"/>
              </a:rPr>
              <a:t>mplementação </a:t>
            </a:r>
            <a:r>
              <a:rPr lang="pt-BR" sz="2800" dirty="0">
                <a:solidFill>
                  <a:schemeClr val="bg1"/>
                </a:solidFill>
                <a:latin typeface="Bahnschrift Light" panose="020B0502040204020203" pitchFamily="34" charset="0"/>
                <a:ea typeface="Arial Black"/>
                <a:cs typeface="Arial Black"/>
                <a:sym typeface="Arial Black"/>
              </a:rPr>
              <a:t>de Políticas Públicas Educacionais de Estado, a partir das Metas do PME</a:t>
            </a:r>
            <a:endParaRPr lang="pt-BR" sz="2800" dirty="0">
              <a:solidFill>
                <a:schemeClr val="bg1"/>
              </a:solidFill>
              <a:latin typeface="Bahnschrift Light" panose="020B0502040204020203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038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9"/>
          <a:stretch/>
        </p:blipFill>
        <p:spPr>
          <a:xfrm>
            <a:off x="0" y="1362"/>
            <a:ext cx="12192000" cy="6856638"/>
          </a:xfrm>
          <a:prstGeom prst="rect">
            <a:avLst/>
          </a:prstGeom>
        </p:spPr>
      </p:pic>
      <p:sp>
        <p:nvSpPr>
          <p:cNvPr id="6" name="Google Shape;80;p17"/>
          <p:cNvSpPr txBox="1">
            <a:spLocks/>
          </p:cNvSpPr>
          <p:nvPr/>
        </p:nvSpPr>
        <p:spPr>
          <a:xfrm>
            <a:off x="714102" y="1567542"/>
            <a:ext cx="10842172" cy="3603897"/>
          </a:xfrm>
          <a:prstGeom prst="rect">
            <a:avLst/>
          </a:prstGeom>
          <a:solidFill>
            <a:srgbClr val="000099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</a:pPr>
            <a:r>
              <a:rPr lang="pt-BR" sz="3200" dirty="0" smtClean="0">
                <a:solidFill>
                  <a:schemeClr val="bg1"/>
                </a:solidFill>
                <a:latin typeface="Bahnschrift Light" panose="020B0502040204020203" pitchFamily="34" charset="0"/>
                <a:ea typeface="Poppins Medium"/>
                <a:cs typeface="Poppins Medium"/>
                <a:sym typeface="Poppins Medium"/>
              </a:rPr>
              <a:t>Para a efetiva elaboração e monitoramento dos Planos Municipais de Educação é necessário mobilizar a sociedade; e mobilizar, segundo Bernardo Toro “</a:t>
            </a:r>
            <a:r>
              <a:rPr lang="pt-BR" sz="3200" i="1" dirty="0" smtClean="0">
                <a:solidFill>
                  <a:schemeClr val="bg1"/>
                </a:solidFill>
                <a:latin typeface="Bahnschrift Light" panose="020B0502040204020203" pitchFamily="34" charset="0"/>
                <a:ea typeface="Poppins Medium"/>
                <a:cs typeface="Poppins Medium"/>
                <a:sym typeface="Poppins Medium"/>
              </a:rPr>
              <a:t>é </a:t>
            </a:r>
            <a:r>
              <a:rPr lang="pt-BR" sz="3200" i="1" dirty="0">
                <a:solidFill>
                  <a:schemeClr val="bg1"/>
                </a:solidFill>
                <a:latin typeface="Bahnschrift Light" panose="020B0502040204020203" pitchFamily="34" charset="0"/>
              </a:rPr>
              <a:t>convocar vontades para atuar na busca de um propósito comum, sob uma interpretação e um sentido também compartilhados </a:t>
            </a:r>
            <a:r>
              <a:rPr lang="pt-BR" sz="3200" i="1" dirty="0" smtClean="0">
                <a:solidFill>
                  <a:schemeClr val="bg1"/>
                </a:solidFill>
                <a:latin typeface="Bahnschrift Light" panose="020B0502040204020203" pitchFamily="34" charset="0"/>
                <a:sym typeface="Poppins Medium"/>
              </a:rPr>
              <a:t>na</a:t>
            </a:r>
            <a:r>
              <a:rPr lang="pt-BR" sz="3200" i="1" dirty="0" smtClean="0">
                <a:solidFill>
                  <a:schemeClr val="bg1"/>
                </a:solidFill>
                <a:latin typeface="Bahnschrift Light" panose="020B0502040204020203" pitchFamily="34" charset="0"/>
                <a:ea typeface="Poppins Medium"/>
                <a:cs typeface="Poppins Medium"/>
                <a:sym typeface="Poppins Medium"/>
              </a:rPr>
              <a:t> busca de um objetivo comum</a:t>
            </a:r>
            <a:r>
              <a:rPr lang="pt-BR" sz="3200" dirty="0" smtClean="0">
                <a:solidFill>
                  <a:schemeClr val="bg1"/>
                </a:solidFill>
                <a:latin typeface="Bahnschrift Light" panose="020B0502040204020203" pitchFamily="34" charset="0"/>
                <a:ea typeface="Poppins Medium"/>
                <a:cs typeface="Poppins Medium"/>
                <a:sym typeface="Poppins Medium"/>
              </a:rPr>
              <a:t>”.</a:t>
            </a:r>
            <a:r>
              <a:rPr lang="pt-BR" dirty="0" smtClean="0">
                <a:solidFill>
                  <a:schemeClr val="bg1"/>
                </a:solidFill>
                <a:latin typeface="Bahnschrift" panose="020B0502040204020203" pitchFamily="34" charset="0"/>
                <a:ea typeface="Poppins Medium"/>
                <a:cs typeface="Poppins Medium"/>
                <a:sym typeface="Poppins Medium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Bahnschrift" panose="020B0502040204020203" pitchFamily="34" charset="0"/>
                <a:ea typeface="Poppins Medium"/>
                <a:cs typeface="Poppins Medium"/>
                <a:sym typeface="Poppins Medium"/>
              </a:rPr>
            </a:br>
            <a:endParaRPr lang="pt-BR" sz="1600" dirty="0">
              <a:solidFill>
                <a:schemeClr val="bg1"/>
              </a:solidFill>
              <a:latin typeface="Bahnschrift" panose="020B0502040204020203" pitchFamily="34" charset="0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8" b="29777"/>
          <a:stretch/>
        </p:blipFill>
        <p:spPr>
          <a:xfrm>
            <a:off x="10136800" y="110085"/>
            <a:ext cx="1866901" cy="78232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62" y="5388837"/>
            <a:ext cx="3082834" cy="14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264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Bahnschrift</vt:lpstr>
      <vt:lpstr>Bahnschrift Light</vt:lpstr>
      <vt:lpstr>Bahnschrift SemiLight</vt:lpstr>
      <vt:lpstr>Calibri</vt:lpstr>
      <vt:lpstr>Calibri Light</vt:lpstr>
      <vt:lpstr>Poppins Medium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Conta da Microsoft</cp:lastModifiedBy>
  <cp:revision>32</cp:revision>
  <dcterms:created xsi:type="dcterms:W3CDTF">2026-04-04T15:24:00Z</dcterms:created>
  <dcterms:modified xsi:type="dcterms:W3CDTF">2026-04-07T02:03:00Z</dcterms:modified>
</cp:coreProperties>
</file>