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5"/>
  </p:notesMasterIdLst>
  <p:sldIdLst>
    <p:sldId id="316" r:id="rId2"/>
    <p:sldId id="283" r:id="rId3"/>
    <p:sldId id="285" r:id="rId4"/>
    <p:sldId id="286" r:id="rId5"/>
    <p:sldId id="288" r:id="rId6"/>
    <p:sldId id="301" r:id="rId7"/>
    <p:sldId id="273" r:id="rId8"/>
    <p:sldId id="289" r:id="rId9"/>
    <p:sldId id="317" r:id="rId10"/>
    <p:sldId id="290" r:id="rId11"/>
    <p:sldId id="257" r:id="rId12"/>
    <p:sldId id="291" r:id="rId13"/>
    <p:sldId id="312" r:id="rId14"/>
    <p:sldId id="260" r:id="rId15"/>
    <p:sldId id="261" r:id="rId16"/>
    <p:sldId id="262" r:id="rId17"/>
    <p:sldId id="292" r:id="rId18"/>
    <p:sldId id="264" r:id="rId19"/>
    <p:sldId id="296" r:id="rId20"/>
    <p:sldId id="268" r:id="rId21"/>
    <p:sldId id="297" r:id="rId22"/>
    <p:sldId id="271" r:id="rId23"/>
    <p:sldId id="318" r:id="rId24"/>
    <p:sldId id="302" r:id="rId25"/>
    <p:sldId id="303" r:id="rId26"/>
    <p:sldId id="314" r:id="rId27"/>
    <p:sldId id="310" r:id="rId28"/>
    <p:sldId id="305" r:id="rId29"/>
    <p:sldId id="306" r:id="rId30"/>
    <p:sldId id="307" r:id="rId31"/>
    <p:sldId id="308" r:id="rId32"/>
    <p:sldId id="309" r:id="rId33"/>
    <p:sldId id="299" r:id="rId34"/>
  </p:sldIdLst>
  <p:sldSz cx="16256000" cy="9144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5" roundtripDataSignature="AMtx7mhHecaFBYrdAdczxdE45OK/0aMx1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1" d="100"/>
          <a:sy n="51" d="100"/>
        </p:scale>
        <p:origin x="83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45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05:51:25.334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5879 24575,'453'0'0,"-427"-1"0,-1-2 0,0 0 0,1-2 0,-2 0 0,1-2 0,-1-1 0,0-1 0,32-17 0,20-15 0,79-57 0,-111 68 0,181-121 0,-197 132 0,255-173 0,-265 179 0,66-56 0,-70 57 0,-2-2 0,0 1 0,-2 0 0,13-19 0,33-54 0,25-43 0,-34 44 0,125-256 0,-153 291 0,15-66 0,-19 64 0,28-72 0,-10 52 0,55-143 0,-69 139 0,-14 48 0,18-44 0,61-136 0,-34 104 0,-34 73 0,-1 0 0,16-47 0,-22 47 0,0 2 0,3-1 0,15-27 0,-4 12 0,-3-1 0,25-88 0,16-42 0,19-15 0,-66 155 0,-4-2 0,0 1 0,6-52 0,-10 50 0,2 0 0,26-67 0,-22 68 0,0 1 0,10-68 0,12-119 0,-24 152 0,-4 32 0,15-61 0,2 31 0,-6 14 0,-1 0 0,11-76 0,-21 85 0,4-36 0,-8 57 0,2-1 0,8-26 0,4-33 0,-8 45 0,0 0 0,23-62 0,-12 44 0,-11 26 0,5-45 0,-10 54 0,1 0 0,1 2 0,0-1 0,17-40 0,32-39 0,9-21 0,-60 115 0,1 0 0,0 0 0,0 0 0,0 1 0,1 1 0,0-1 0,1 0 0,7-7 0,-9 10 0,1 1 0,-1-1 0,2 1 0,-1 1 0,-1-1 0,1 2 0,1-2 0,-1 2 0,0-2 0,1 2 0,0 1 0,0-2 0,8 1 0,93 4 0,-50-1 0,-42 0 0,0-1 0,-1 2 0,1-1 0,0 2 0,-1 0 0,0 2 0,16 7 0,-22-9 0,-1 0 0,-2 0 0,2 1 0,0-1 0,-2 2 0,0-1 0,1 0 0,-1 2 0,0-2 0,1 2 0,-2 0 0,0-1 0,0 1 0,-2 0 0,6 11 0,2 10 0,-4 0 0,10 54 0,-10-53 0,0 2 0,4-1 0,23 57 0,4 17 0,-25-61 0,6 57 0,14 61 0,-28-145 0,1 2 0,0-2 0,10 18 0,-8-16 0,-1-1 0,9 30 0,0 34 0,17 71 0,-20-111 0,-2-11 0,-2-1 0,0 0 0,4 51 0,-8-46 0,3-1 0,0 1 0,19 55 0,-10-38 0,-5-10 0,6 60 0,5 15 0,-10-58 0,-6-28 0,17 50 0,-11-42 0,0-1 0,-3 2 0,-1-1 0,4 69 0,-9-79 0,13 49 0,1 11 0,3 18 0,0-15 0,-14-65 0,-1 0 0,12 26 0,-6-23 0,5 34 0,-1 35 0,-7-35 0,-3-40 0,7 23 0,5 22 0,5 95 0,-20-140 0,1-2 0,2 0 0,1 1 0,10 27 0,1 6 0,-5-14 0,-3-11 0,-1-1 0,7 39 0,5 124 0,-1-101 0,-5-19 0,-7-44 0,17 46 0,0 2 0,-3 43 0,-1-7 0,-1 6 0,-15-85 0,0 0 0,15 49 0,-11-61 0,1 0 0,2-1 0,21 34 0,-7-13 0,-10-18 0,-7-9 0,16 32 0,-7-9 0,3 0 0,36 51 0,-24-38 0,125 190 0,-126-196 0,69 77 0,51 27 0,-102-106 0,56 35 0,-38-30 0,-22-15 0,2-2 0,86 41 0,-109-62 0,-1-2 0,45 10 0,-27-9 0,-5 0 0,0-2 0,59 2 0,73-8 0,-60-3 0,1209 3 0,-1293 3-266,2-1 1,-2 2-1,1 2 0,36 11 0,-61-16 230,30 7-6790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05:51:26.601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1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62b2da583a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g362b2da583a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545438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362b2da583a_0_1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g362b2da583a_0_1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508275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62b2da583a_0_4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g362b2da583a_0_4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775971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62b2da583a_0_8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g362b2da583a_0_8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486451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62b2da583a_0_9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g362b2da583a_0_9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5564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7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8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8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D2E2DA84-6BBD-A853-F833-E59B6AD741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19"/>
          <a:stretch/>
        </p:blipFill>
        <p:spPr>
          <a:xfrm>
            <a:off x="-14729" y="11069"/>
            <a:ext cx="16249516" cy="9132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5581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1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1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22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3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3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23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3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5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5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5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2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6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6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6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2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7" Type="http://schemas.openxmlformats.org/officeDocument/2006/relationships/image" Target="../media/image33.jpe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png"/><Relationship Id="rId5" Type="http://schemas.openxmlformats.org/officeDocument/2006/relationships/customXml" Target="../ink/ink2.xml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g362b2da583a_0_306"/>
          <p:cNvGrpSpPr/>
          <p:nvPr/>
        </p:nvGrpSpPr>
        <p:grpSpPr>
          <a:xfrm>
            <a:off x="12751382" y="0"/>
            <a:ext cx="3504689" cy="9144000"/>
            <a:chOff x="0" y="-38100"/>
            <a:chExt cx="1038406" cy="2747433"/>
          </a:xfrm>
          <a:solidFill>
            <a:srgbClr val="7030A0"/>
          </a:solidFill>
        </p:grpSpPr>
        <p:sp>
          <p:nvSpPr>
            <p:cNvPr id="75" name="Google Shape;75;g362b2da583a_0_306"/>
            <p:cNvSpPr/>
            <p:nvPr/>
          </p:nvSpPr>
          <p:spPr>
            <a:xfrm>
              <a:off x="0" y="0"/>
              <a:ext cx="1038406" cy="2709333"/>
            </a:xfrm>
            <a:custGeom>
              <a:avLst/>
              <a:gdLst/>
              <a:ahLst/>
              <a:cxnLst/>
              <a:rect l="l" t="t" r="r" b="b"/>
              <a:pathLst>
                <a:path w="1038406" h="2709333" extrusionOk="0">
                  <a:moveTo>
                    <a:pt x="0" y="0"/>
                  </a:moveTo>
                  <a:lnTo>
                    <a:pt x="1038406" y="0"/>
                  </a:lnTo>
                  <a:lnTo>
                    <a:pt x="1038406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pt-BR" sz="1867"/>
            </a:p>
          </p:txBody>
        </p:sp>
        <p:sp>
          <p:nvSpPr>
            <p:cNvPr id="76" name="Google Shape;76;g362b2da583a_0_306"/>
            <p:cNvSpPr txBox="1"/>
            <p:nvPr/>
          </p:nvSpPr>
          <p:spPr>
            <a:xfrm>
              <a:off x="0" y="-38100"/>
              <a:ext cx="1038300" cy="27474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45167" tIns="45167" rIns="45167" bIns="45167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78" name="Google Shape;78;g362b2da583a_0_306"/>
          <p:cNvPicPr preferRelativeResize="0"/>
          <p:nvPr/>
        </p:nvPicPr>
        <p:blipFill rotWithShape="1">
          <a:blip r:embed="rId3">
            <a:alphaModFix/>
          </a:blip>
          <a:srcRect r="42709"/>
          <a:stretch/>
        </p:blipFill>
        <p:spPr>
          <a:xfrm>
            <a:off x="9495667" y="584897"/>
            <a:ext cx="6043332" cy="7911633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g362b2da583a_0_306"/>
          <p:cNvSpPr/>
          <p:nvPr/>
        </p:nvSpPr>
        <p:spPr>
          <a:xfrm>
            <a:off x="887000" y="3862602"/>
            <a:ext cx="7667600" cy="15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lnSpc>
                <a:spcPct val="166666"/>
              </a:lnSpc>
            </a:pPr>
            <a:r>
              <a:rPr lang="pt-BR" sz="3200" b="1" dirty="0">
                <a:solidFill>
                  <a:schemeClr val="dk1"/>
                </a:solidFill>
                <a:latin typeface="Berlin Sans FB Demi" panose="020E0802020502020306" pitchFamily="34" charset="0"/>
              </a:rPr>
              <a:t>Mozart Neves Ramos</a:t>
            </a:r>
            <a:endParaRPr sz="3200" b="1" dirty="0">
              <a:solidFill>
                <a:schemeClr val="dk1"/>
              </a:solidFill>
              <a:latin typeface="Berlin Sans FB Demi" panose="020E0802020502020306" pitchFamily="34" charset="0"/>
            </a:endParaRPr>
          </a:p>
          <a:p>
            <a:r>
              <a:rPr lang="pt-BR" sz="2000" b="1" dirty="0">
                <a:solidFill>
                  <a:schemeClr val="dk1"/>
                </a:solidFill>
                <a:latin typeface="Berlin Sans FB Demi" panose="020E0802020502020306" pitchFamily="34" charset="0"/>
              </a:rPr>
              <a:t>Cátedra Sérgio Henrique Ferreira</a:t>
            </a:r>
            <a:endParaRPr sz="1467" dirty="0">
              <a:solidFill>
                <a:schemeClr val="dk1"/>
              </a:solidFill>
              <a:latin typeface="Berlin Sans FB Demi" panose="020E0802020502020306" pitchFamily="34" charset="0"/>
            </a:endParaRPr>
          </a:p>
          <a:p>
            <a:r>
              <a:rPr lang="pt-BR" sz="2000" b="1" dirty="0">
                <a:solidFill>
                  <a:schemeClr val="dk1"/>
                </a:solidFill>
                <a:latin typeface="Berlin Sans FB Demi" panose="020E0802020502020306" pitchFamily="34" charset="0"/>
              </a:rPr>
              <a:t>Instituto de Estudos Avançados da USP – Ribeirão Preto</a:t>
            </a:r>
            <a:endParaRPr sz="2000" b="1" dirty="0">
              <a:solidFill>
                <a:schemeClr val="dk1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80" name="Google Shape;80;g362b2da583a_0_30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7345" y="7053945"/>
            <a:ext cx="2863936" cy="108762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tângulo 1"/>
          <p:cNvSpPr/>
          <p:nvPr/>
        </p:nvSpPr>
        <p:spPr>
          <a:xfrm>
            <a:off x="887000" y="1423096"/>
            <a:ext cx="8128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4800" dirty="0" smtClean="0">
                <a:latin typeface="Bahnschrift SemiBold" panose="020B0502040204020203" pitchFamily="34" charset="0"/>
              </a:rPr>
              <a:t>A educação do futuro, mas o futuro chegou!</a:t>
            </a:r>
            <a:endParaRPr lang="pt-BR" sz="4800" dirty="0">
              <a:latin typeface="Bahnschrift SemiBold" panose="020B0502040204020203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A444DAC-A579-1E38-BF6B-72B80F031B8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4644" t="20000" r="13571" b="21429"/>
          <a:stretch>
            <a:fillRect/>
          </a:stretch>
        </p:blipFill>
        <p:spPr>
          <a:xfrm>
            <a:off x="4297653" y="6813303"/>
            <a:ext cx="3667519" cy="1683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673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61950" y="941388"/>
            <a:ext cx="7200900" cy="1916112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pt-BR" dirty="0" smtClean="0">
                <a:latin typeface="Bahnschrift SemiBold" panose="020B0502040204020203" pitchFamily="34" charset="0"/>
              </a:rPr>
              <a:t>Eixo 1: A reconfiguração da identidade docente </a:t>
            </a:r>
            <a:endParaRPr lang="pt-BR" dirty="0">
              <a:latin typeface="Bahnschrift SemiBold" panose="020B0502040204020203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2750" y="941388"/>
            <a:ext cx="71628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692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8100"/>
            <a:ext cx="16256000" cy="90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2"/>
          <p:cNvSpPr/>
          <p:nvPr/>
        </p:nvSpPr>
        <p:spPr>
          <a:xfrm>
            <a:off x="14845950" y="8755725"/>
            <a:ext cx="1325100" cy="289800"/>
          </a:xfrm>
          <a:prstGeom prst="rect">
            <a:avLst/>
          </a:prstGeom>
          <a:solidFill>
            <a:srgbClr val="F9F8F3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61950" y="952500"/>
            <a:ext cx="6457950" cy="2286000"/>
          </a:xfrm>
          <a:solidFill>
            <a:schemeClr val="tx2">
              <a:lumMod val="9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pt-BR" dirty="0" smtClean="0">
                <a:latin typeface="Bahnschrift SemiBold" panose="020B0502040204020203" pitchFamily="34" charset="0"/>
              </a:rPr>
              <a:t>Eixo 2: A IA como mediadora tecnológica </a:t>
            </a:r>
            <a:endParaRPr lang="pt-BR" dirty="0">
              <a:latin typeface="Bahnschrift SemiBold" panose="020B0502040204020203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3950" y="762000"/>
            <a:ext cx="608964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3541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/>
          <a:lstStyle/>
          <a:p>
            <a:r>
              <a:rPr lang="pt-BR" b="1" dirty="0">
                <a:solidFill>
                  <a:schemeClr val="bg1"/>
                </a:solidFill>
                <a:latin typeface="Bahnschrift SemiBold" panose="020B0502040204020203" pitchFamily="34" charset="0"/>
              </a:rPr>
              <a:t>Paradoxo de </a:t>
            </a:r>
            <a:r>
              <a:rPr lang="pt-BR" b="1" dirty="0" err="1" smtClean="0">
                <a:solidFill>
                  <a:schemeClr val="bg1"/>
                </a:solidFill>
                <a:latin typeface="Bahnschrift SemiBold" panose="020B0502040204020203" pitchFamily="34" charset="0"/>
              </a:rPr>
              <a:t>Moravec</a:t>
            </a:r>
            <a:endParaRPr lang="pt-BR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466926" y="2160671"/>
            <a:ext cx="128905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600" b="1" dirty="0" smtClean="0">
                <a:solidFill>
                  <a:srgbClr val="0A0A0A"/>
                </a:solidFill>
                <a:latin typeface="Google Sans"/>
              </a:rPr>
              <a:t>O que  </a:t>
            </a:r>
            <a:r>
              <a:rPr lang="pt-BR" sz="3600" b="1" dirty="0">
                <a:solidFill>
                  <a:srgbClr val="0A0A0A"/>
                </a:solidFill>
                <a:latin typeface="Google Sans"/>
              </a:rPr>
              <a:t>é instintivo e "fácil" para um humano é extremamente difícil para uma máquina, e tarefas que exigem alto esforço mental de um humano (como cálculos avançados) são "fáceis" e instantâneas para a IA</a:t>
            </a:r>
            <a:endParaRPr lang="pt-BR" sz="36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4926" y="4838700"/>
            <a:ext cx="7010199" cy="4005828"/>
          </a:xfrm>
          <a:prstGeom prst="rect">
            <a:avLst/>
          </a:prstGeom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66926" y="1638389"/>
            <a:ext cx="1625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Hans Moravec</a:t>
            </a:r>
            <a:r>
              <a:rPr kumimoji="0" lang="pt-BR" altLang="pt-B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um renomado cientista austríaco-canadense e professor de robótica na Universidade Carnegie Mellon</a:t>
            </a:r>
            <a:r>
              <a:rPr kumimoji="0" lang="pt-BR" altLang="pt-BR" sz="1200" b="0" i="0" u="none" strike="noStrike" cap="none" normalizeH="0" baseline="0" smtClean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. </a:t>
            </a:r>
            <a:r>
              <a:rPr kumimoji="0" lang="pt-BR" altLang="pt-BR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kumimoji="0" lang="pt-BR" altLang="pt-BR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pt-BR" alt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44539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7150"/>
            <a:ext cx="16256000" cy="90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5"/>
          <p:cNvSpPr/>
          <p:nvPr/>
        </p:nvSpPr>
        <p:spPr>
          <a:xfrm>
            <a:off x="14845950" y="8755725"/>
            <a:ext cx="1325100" cy="289800"/>
          </a:xfrm>
          <a:prstGeom prst="rect">
            <a:avLst/>
          </a:prstGeom>
          <a:solidFill>
            <a:srgbClr val="F2F2EA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8100"/>
            <a:ext cx="16256000" cy="90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6"/>
          <p:cNvSpPr/>
          <p:nvPr/>
        </p:nvSpPr>
        <p:spPr>
          <a:xfrm>
            <a:off x="14845950" y="8755725"/>
            <a:ext cx="1325100" cy="289800"/>
          </a:xfrm>
          <a:prstGeom prst="rect">
            <a:avLst/>
          </a:prstGeom>
          <a:solidFill>
            <a:srgbClr val="F5F5EC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8100"/>
            <a:ext cx="16256000" cy="90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7"/>
          <p:cNvSpPr/>
          <p:nvPr/>
        </p:nvSpPr>
        <p:spPr>
          <a:xfrm>
            <a:off x="14845950" y="8755725"/>
            <a:ext cx="1325100" cy="289800"/>
          </a:xfrm>
          <a:prstGeom prst="rect">
            <a:avLst/>
          </a:prstGeom>
          <a:solidFill>
            <a:srgbClr val="F7F6F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61950" y="941388"/>
            <a:ext cx="6915150" cy="2430462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pt-BR" dirty="0" smtClean="0">
                <a:latin typeface="Bahnschrift SemiBold" panose="020B0502040204020203" pitchFamily="34" charset="0"/>
              </a:rPr>
              <a:t>Eixo 3: Reconfiguração curricular e protagonismo </a:t>
            </a:r>
            <a:endParaRPr lang="pt-BR" dirty="0">
              <a:latin typeface="Bahnschrift SemiBold" panose="020B0502040204020203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599" y="800100"/>
            <a:ext cx="6724651" cy="549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2668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8100"/>
            <a:ext cx="16256000" cy="90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9"/>
          <p:cNvSpPr/>
          <p:nvPr/>
        </p:nvSpPr>
        <p:spPr>
          <a:xfrm>
            <a:off x="14845950" y="8755725"/>
            <a:ext cx="1325100" cy="289800"/>
          </a:xfrm>
          <a:prstGeom prst="rect">
            <a:avLst/>
          </a:prstGeom>
          <a:solidFill>
            <a:srgbClr val="F5F3E7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61950" y="941388"/>
            <a:ext cx="8020050" cy="2278062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l"/>
            <a:r>
              <a:rPr lang="pt-BR" dirty="0" smtClean="0">
                <a:latin typeface="Bahnschrift SemiBold" panose="020B0502040204020203" pitchFamily="34" charset="0"/>
              </a:rPr>
              <a:t>Eixo 4: Inovação espacial e o futuro da escola </a:t>
            </a:r>
            <a:endParaRPr lang="pt-BR" dirty="0">
              <a:latin typeface="Bahnschrift SemiBold" panose="020B0502040204020203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361950" y="3605540"/>
            <a:ext cx="8128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dirty="0"/>
              <a:t>O termo "inovação espacial" refere-se ao conjunto de avanços tecnológicos, científicos e modelos de negócios que impulsionam a exploração do universo e a economia orbital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8075" y="941388"/>
            <a:ext cx="714375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3139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g362b2da583a_0_496"/>
          <p:cNvPicPr preferRelativeResize="0"/>
          <p:nvPr/>
        </p:nvPicPr>
        <p:blipFill rotWithShape="1">
          <a:blip r:embed="rId3">
            <a:alphaModFix/>
          </a:blip>
          <a:srcRect l="19374"/>
          <a:stretch/>
        </p:blipFill>
        <p:spPr>
          <a:xfrm>
            <a:off x="7248401" y="2617534"/>
            <a:ext cx="9531732" cy="666953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6" name="Google Shape;96;g362b2da583a_0_496"/>
          <p:cNvCxnSpPr/>
          <p:nvPr/>
        </p:nvCxnSpPr>
        <p:spPr>
          <a:xfrm>
            <a:off x="2645415" y="3475455"/>
            <a:ext cx="6026800" cy="0"/>
          </a:xfrm>
          <a:prstGeom prst="straightConnector1">
            <a:avLst/>
          </a:prstGeom>
          <a:noFill/>
          <a:ln w="2540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7" name="Google Shape;97;g362b2da583a_0_496"/>
          <p:cNvSpPr txBox="1"/>
          <p:nvPr/>
        </p:nvSpPr>
        <p:spPr>
          <a:xfrm>
            <a:off x="621600" y="1343267"/>
            <a:ext cx="6442800" cy="1764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pt-BR" sz="5733" b="1"/>
              <a:t>De qual cenário estamos falando?</a:t>
            </a:r>
            <a:endParaRPr sz="1200"/>
          </a:p>
        </p:txBody>
      </p:sp>
    </p:spTree>
    <p:extLst>
      <p:ext uri="{BB962C8B-B14F-4D97-AF65-F5344CB8AC3E}">
        <p14:creationId xmlns:p14="http://schemas.microsoft.com/office/powerpoint/2010/main" val="2044524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8100"/>
            <a:ext cx="16256000" cy="90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13"/>
          <p:cNvSpPr/>
          <p:nvPr/>
        </p:nvSpPr>
        <p:spPr>
          <a:xfrm>
            <a:off x="14845950" y="8755725"/>
            <a:ext cx="1325100" cy="289800"/>
          </a:xfrm>
          <a:prstGeom prst="rect">
            <a:avLst/>
          </a:prstGeom>
          <a:solidFill>
            <a:srgbClr val="F8F9F3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4071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8100"/>
            <a:ext cx="16256000" cy="9067800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16"/>
          <p:cNvSpPr/>
          <p:nvPr/>
        </p:nvSpPr>
        <p:spPr>
          <a:xfrm>
            <a:off x="14845950" y="8755725"/>
            <a:ext cx="1325100" cy="289800"/>
          </a:xfrm>
          <a:prstGeom prst="rect">
            <a:avLst/>
          </a:prstGeom>
          <a:solidFill>
            <a:srgbClr val="F4F1E8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54125" y="293688"/>
            <a:ext cx="13785850" cy="1458912"/>
          </a:xfrm>
          <a:solidFill>
            <a:schemeClr val="tx2"/>
          </a:solidFill>
        </p:spPr>
        <p:txBody>
          <a:bodyPr>
            <a:normAutofit/>
          </a:bodyPr>
          <a:lstStyle/>
          <a:p>
            <a:r>
              <a:rPr lang="pt-BR" dirty="0" smtClean="0">
                <a:latin typeface="Bahnschrift SemiBold" panose="020B0502040204020203" pitchFamily="34" charset="0"/>
              </a:rPr>
              <a:t>CINGAPURA “SOMOS DO TAMANHO DO MUNDO”!</a:t>
            </a:r>
            <a:endParaRPr lang="pt-BR" dirty="0">
              <a:latin typeface="Bahnschrift SemiBold" panose="020B0502040204020203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050" y="19431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0045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4284" y="482697"/>
            <a:ext cx="8075835" cy="3395848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pt-BR" dirty="0" smtClean="0">
                <a:latin typeface="Berlin Sans FB Demi" panose="020E0802020502020306" pitchFamily="34" charset="0"/>
              </a:rPr>
              <a:t>Esse novo cenário vai exigir um novo professor! </a:t>
            </a:r>
            <a:endParaRPr lang="pt-BR" dirty="0">
              <a:latin typeface="Berlin Sans FB Demi" panose="020E0802020502020306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3156" y="482698"/>
            <a:ext cx="6985000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002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amming's Code – Math ∩ Programming">
            <a:extLst>
              <a:ext uri="{FF2B5EF4-FFF2-40B4-BE49-F238E27FC236}">
                <a16:creationId xmlns:a16="http://schemas.microsoft.com/office/drawing/2014/main" id="{610D4AA7-9451-E751-C88C-0F127ADBBA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05" b="2315"/>
          <a:stretch/>
        </p:blipFill>
        <p:spPr bwMode="auto">
          <a:xfrm>
            <a:off x="8608055" y="0"/>
            <a:ext cx="7486676" cy="9159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1E62E5C-4C86-6D98-D827-B56189B498CE}"/>
              </a:ext>
            </a:extLst>
          </p:cNvPr>
          <p:cNvSpPr txBox="1">
            <a:spLocks/>
          </p:cNvSpPr>
          <p:nvPr/>
        </p:nvSpPr>
        <p:spPr>
          <a:xfrm>
            <a:off x="1781945" y="1337719"/>
            <a:ext cx="5158176" cy="1673988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267" b="1" dirty="0">
                <a:solidFill>
                  <a:schemeClr val="tx1">
                    <a:lumMod val="65000"/>
                    <a:lumOff val="35000"/>
                  </a:schemeClr>
                </a:solidFill>
                <a:latin typeface="Berlin Sans FB Demi" panose="020E0802020502020306" pitchFamily="34" charset="0"/>
                <a:cs typeface="Times New Roman" pitchFamily="18" charset="0"/>
              </a:rPr>
              <a:t>Professores deveriam preparar o aluno para o FUTURO DO ALUNO,</a:t>
            </a:r>
            <a:br>
              <a:rPr lang="pt-BR" sz="4267" b="1" dirty="0">
                <a:solidFill>
                  <a:schemeClr val="tx1">
                    <a:lumMod val="65000"/>
                    <a:lumOff val="35000"/>
                  </a:schemeClr>
                </a:solidFill>
                <a:latin typeface="Berlin Sans FB Demi" panose="020E0802020502020306" pitchFamily="34" charset="0"/>
                <a:cs typeface="Times New Roman" pitchFamily="18" charset="0"/>
              </a:rPr>
            </a:br>
            <a:r>
              <a:rPr lang="pt-BR" sz="4267" b="1" dirty="0">
                <a:solidFill>
                  <a:schemeClr val="tx1">
                    <a:lumMod val="65000"/>
                    <a:lumOff val="35000"/>
                  </a:schemeClr>
                </a:solidFill>
                <a:latin typeface="Berlin Sans FB Demi" panose="020E0802020502020306" pitchFamily="34" charset="0"/>
                <a:cs typeface="Times New Roman" pitchFamily="18" charset="0"/>
              </a:rPr>
              <a:t>não para o passado do professor.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CF4B9518-0C1D-4794-A624-232A276F768E}"/>
              </a:ext>
            </a:extLst>
          </p:cNvPr>
          <p:cNvSpPr txBox="1">
            <a:spLocks/>
          </p:cNvSpPr>
          <p:nvPr/>
        </p:nvSpPr>
        <p:spPr>
          <a:xfrm>
            <a:off x="5352655" y="6528576"/>
            <a:ext cx="2860797" cy="913960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BR" sz="4267" b="1" dirty="0">
                <a:latin typeface="Calibri" panose="020F0502020204030204" pitchFamily="34" charset="0"/>
                <a:cs typeface="Times New Roman" pitchFamily="18" charset="0"/>
              </a:rPr>
              <a:t>Richard </a:t>
            </a:r>
            <a:r>
              <a:rPr lang="pt-BR" sz="4267" b="1" dirty="0" err="1">
                <a:latin typeface="Calibri" panose="020F0502020204030204" pitchFamily="34" charset="0"/>
                <a:cs typeface="Times New Roman" pitchFamily="18" charset="0"/>
              </a:rPr>
              <a:t>Hamming</a:t>
            </a:r>
            <a:endParaRPr lang="pt-BR" sz="4267" b="1" dirty="0">
              <a:latin typeface="Calibri" panose="020F0502020204030204" pitchFamily="34" charset="0"/>
              <a:cs typeface="Times New Roman" pitchFamily="18" charset="0"/>
            </a:endParaRPr>
          </a:p>
          <a:p>
            <a:pPr algn="r"/>
            <a:r>
              <a:rPr lang="pt-BR" sz="2667" dirty="0">
                <a:latin typeface="Calibri" panose="020F0502020204030204" pitchFamily="34" charset="0"/>
                <a:cs typeface="Times New Roman" pitchFamily="18" charset="0"/>
              </a:rPr>
              <a:t>Matemático americano</a:t>
            </a:r>
          </a:p>
        </p:txBody>
      </p:sp>
      <p:sp>
        <p:nvSpPr>
          <p:cNvPr id="32" name="Título 1">
            <a:extLst>
              <a:ext uri="{FF2B5EF4-FFF2-40B4-BE49-F238E27FC236}">
                <a16:creationId xmlns:a16="http://schemas.microsoft.com/office/drawing/2014/main" id="{15E9EDE9-6B3B-92F8-8884-44D63782050F}"/>
              </a:ext>
            </a:extLst>
          </p:cNvPr>
          <p:cNvSpPr txBox="1">
            <a:spLocks/>
          </p:cNvSpPr>
          <p:nvPr/>
        </p:nvSpPr>
        <p:spPr>
          <a:xfrm>
            <a:off x="947900" y="861125"/>
            <a:ext cx="945547" cy="1313588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1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sp>
        <p:nvSpPr>
          <p:cNvPr id="33" name="Título 1">
            <a:extLst>
              <a:ext uri="{FF2B5EF4-FFF2-40B4-BE49-F238E27FC236}">
                <a16:creationId xmlns:a16="http://schemas.microsoft.com/office/drawing/2014/main" id="{2AA4F18F-4DE3-F965-7353-FC20689BA224}"/>
              </a:ext>
            </a:extLst>
          </p:cNvPr>
          <p:cNvSpPr txBox="1">
            <a:spLocks/>
          </p:cNvSpPr>
          <p:nvPr/>
        </p:nvSpPr>
        <p:spPr>
          <a:xfrm>
            <a:off x="4879881" y="4113347"/>
            <a:ext cx="945547" cy="1313588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1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57146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600450" y="2217738"/>
            <a:ext cx="8191500" cy="3059112"/>
          </a:xfrm>
          <a:solidFill>
            <a:srgbClr val="FF7C80"/>
          </a:solidFill>
        </p:spPr>
        <p:txBody>
          <a:bodyPr>
            <a:normAutofit/>
          </a:bodyPr>
          <a:lstStyle/>
          <a:p>
            <a:r>
              <a:rPr lang="pt-BR" sz="7200" b="1" dirty="0" smtClean="0">
                <a:latin typeface="Bahnschrift SemiBold" panose="020B0502040204020203" pitchFamily="34" charset="0"/>
              </a:rPr>
              <a:t>ESTAMOS PREPARADOS</a:t>
            </a:r>
            <a:r>
              <a:rPr lang="pt-BR" sz="7200" b="1" dirty="0" smtClean="0">
                <a:latin typeface="Bahnschrift SemiBold" panose="020B0502040204020203" pitchFamily="34" charset="0"/>
                <a:sym typeface="Symbol" panose="05050102010706020507" pitchFamily="18" charset="2"/>
              </a:rPr>
              <a:t></a:t>
            </a:r>
            <a:endParaRPr lang="pt-BR" sz="7200" b="1" dirty="0"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09007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2E5EB0-DF6F-331E-0652-B5C38FFAD4AA}"/>
              </a:ext>
            </a:extLst>
          </p:cNvPr>
          <p:cNvSpPr txBox="1">
            <a:spLocks/>
          </p:cNvSpPr>
          <p:nvPr/>
        </p:nvSpPr>
        <p:spPr>
          <a:xfrm>
            <a:off x="1020209" y="1928788"/>
            <a:ext cx="7078853" cy="3785251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800"/>
              </a:spcAft>
            </a:pPr>
            <a:r>
              <a:rPr lang="pt-BR" sz="7466" dirty="0" smtClean="0">
                <a:latin typeface="Berlin Sans FB Demi" panose="020E0802020502020306" pitchFamily="34" charset="0"/>
              </a:rPr>
              <a:t>Vai ser preciso exercer a</a:t>
            </a:r>
          </a:p>
          <a:p>
            <a:pPr>
              <a:spcAft>
                <a:spcPts val="800"/>
              </a:spcAft>
            </a:pPr>
            <a:r>
              <a:rPr lang="pt-BR" sz="7466" dirty="0" smtClean="0">
                <a:solidFill>
                  <a:srgbClr val="FFC000"/>
                </a:solidFill>
                <a:latin typeface="Berlin Sans FB Demi" panose="020E0802020502020306" pitchFamily="34" charset="0"/>
              </a:rPr>
              <a:t>HUMILDADE!</a:t>
            </a:r>
            <a:endParaRPr lang="pt-BR" sz="7466" dirty="0">
              <a:solidFill>
                <a:srgbClr val="FFC000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8E70A12-8FC4-A58A-BD0B-F9F00D8FB5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2118" y="1928788"/>
            <a:ext cx="7812479" cy="3730459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C99B38C5-6DA7-C9B1-0503-29B73AE8B0BB}"/>
              </a:ext>
            </a:extLst>
          </p:cNvPr>
          <p:cNvSpPr txBox="1"/>
          <p:nvPr/>
        </p:nvSpPr>
        <p:spPr>
          <a:xfrm>
            <a:off x="3295349" y="717516"/>
            <a:ext cx="1816737" cy="64775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lnSpc>
                <a:spcPts val="3200"/>
              </a:lnSpc>
            </a:pPr>
            <a:endParaRPr lang="pt-BR" sz="2667" b="1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cs typeface="Fabrikat Black" panose="020B090404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564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1">
            <a:extLst>
              <a:ext uri="{FF2B5EF4-FFF2-40B4-BE49-F238E27FC236}">
                <a16:creationId xmlns:a16="http://schemas.microsoft.com/office/drawing/2014/main" id="{B5871058-35B9-0A71-9B08-165503C90C67}"/>
              </a:ext>
            </a:extLst>
          </p:cNvPr>
          <p:cNvSpPr txBox="1">
            <a:spLocks/>
          </p:cNvSpPr>
          <p:nvPr/>
        </p:nvSpPr>
        <p:spPr>
          <a:xfrm>
            <a:off x="851841" y="556768"/>
            <a:ext cx="14546187" cy="1665859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800"/>
              </a:spcAft>
            </a:pPr>
            <a:r>
              <a:rPr lang="en-US" sz="8800" b="1" dirty="0"/>
              <a:t>Uma </a:t>
            </a:r>
            <a:r>
              <a:rPr lang="pt-BR" sz="8800" b="1" dirty="0" smtClean="0"/>
              <a:t>certa</a:t>
            </a:r>
            <a:r>
              <a:rPr lang="en-US" sz="8800" b="1" dirty="0" smtClean="0"/>
              <a:t> </a:t>
            </a:r>
            <a:r>
              <a:rPr lang="en-US" sz="8800" b="1" dirty="0"/>
              <a:t>aula...</a:t>
            </a:r>
          </a:p>
        </p:txBody>
      </p:sp>
      <p:pic>
        <p:nvPicPr>
          <p:cNvPr id="8194" name="Picture 2" descr="Molécula de vitamina, estrutura química molecular e modelos de moléculas de  cor 3d vector set | Vetor Premium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875475" y="3511297"/>
            <a:ext cx="8500987" cy="47818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50021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51841" y="556768"/>
            <a:ext cx="14546187" cy="1665859"/>
          </a:xfrm>
        </p:spPr>
        <p:txBody>
          <a:bodyPr spcFirstLastPara="1" vert="horz" wrap="square" lIns="121920" tIns="60960" rIns="121920" bIns="60960" rtlCol="0" anchor="ctr" anchorCtr="0">
            <a:normAutofit fontScale="90000"/>
          </a:bodyPr>
          <a:lstStyle/>
          <a:p>
            <a:pPr algn="ctr"/>
            <a:r>
              <a:rPr lang="en-US" sz="8133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Contando para Ariano Suassuna</a:t>
            </a:r>
          </a:p>
        </p:txBody>
      </p:sp>
      <p:pic>
        <p:nvPicPr>
          <p:cNvPr id="45058" name="Picture 2" descr="Conversando com Ariano Suassuna - Vermelho"/>
          <p:cNvPicPr>
            <a:picLocks noChangeAspect="1" noChangeArrowheads="1"/>
          </p:cNvPicPr>
          <p:nvPr/>
        </p:nvPicPr>
        <p:blipFill rotWithShape="1">
          <a:blip r:embed="rId2"/>
          <a:srcRect l="5279" r="2" b="2"/>
          <a:stretch/>
        </p:blipFill>
        <p:spPr bwMode="auto">
          <a:xfrm>
            <a:off x="3057677" y="3006070"/>
            <a:ext cx="10076139" cy="52870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68683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oogle Shape;112;g362b2da583a_0_874"/>
          <p:cNvGrpSpPr/>
          <p:nvPr/>
        </p:nvGrpSpPr>
        <p:grpSpPr>
          <a:xfrm>
            <a:off x="-208102" y="-274436"/>
            <a:ext cx="6797047" cy="9564469"/>
            <a:chOff x="0" y="-38100"/>
            <a:chExt cx="2013900" cy="2833861"/>
          </a:xfrm>
        </p:grpSpPr>
        <p:sp>
          <p:nvSpPr>
            <p:cNvPr id="113" name="Google Shape;113;g362b2da583a_0_874"/>
            <p:cNvSpPr/>
            <p:nvPr/>
          </p:nvSpPr>
          <p:spPr>
            <a:xfrm>
              <a:off x="0" y="0"/>
              <a:ext cx="2013801" cy="2795761"/>
            </a:xfrm>
            <a:custGeom>
              <a:avLst/>
              <a:gdLst/>
              <a:ahLst/>
              <a:cxnLst/>
              <a:rect l="l" t="t" r="r" b="b"/>
              <a:pathLst>
                <a:path w="2013801" h="2795761" extrusionOk="0">
                  <a:moveTo>
                    <a:pt x="0" y="0"/>
                  </a:moveTo>
                  <a:lnTo>
                    <a:pt x="2013801" y="0"/>
                  </a:lnTo>
                  <a:lnTo>
                    <a:pt x="2013801" y="2795761"/>
                  </a:lnTo>
                  <a:lnTo>
                    <a:pt x="0" y="279576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</p:sp>
        <p:sp>
          <p:nvSpPr>
            <p:cNvPr id="114" name="Google Shape;114;g362b2da583a_0_874"/>
            <p:cNvSpPr txBox="1"/>
            <p:nvPr/>
          </p:nvSpPr>
          <p:spPr>
            <a:xfrm>
              <a:off x="0" y="-38100"/>
              <a:ext cx="2013900" cy="2833800"/>
            </a:xfrm>
            <a:prstGeom prst="rect">
              <a:avLst/>
            </a:prstGeom>
            <a:solidFill>
              <a:srgbClr val="434343"/>
            </a:solidFill>
            <a:ln>
              <a:noFill/>
            </a:ln>
          </p:spPr>
          <p:txBody>
            <a:bodyPr spcFirstLastPara="1" wrap="square" lIns="45167" tIns="45167" rIns="45167" bIns="45167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5" name="Google Shape;115;g362b2da583a_0_874"/>
          <p:cNvSpPr txBox="1"/>
          <p:nvPr/>
        </p:nvSpPr>
        <p:spPr>
          <a:xfrm>
            <a:off x="743167" y="2276200"/>
            <a:ext cx="5408400" cy="5075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buSzPts val="3200"/>
            </a:pPr>
            <a:r>
              <a:rPr lang="pt-BR" sz="4667" b="1">
                <a:solidFill>
                  <a:srgbClr val="FFFFFF"/>
                </a:solidFill>
              </a:rPr>
              <a:t>O mundo mudou, </a:t>
            </a:r>
            <a:endParaRPr sz="4667" b="1">
              <a:solidFill>
                <a:srgbClr val="FFFFFF"/>
              </a:solidFill>
            </a:endParaRPr>
          </a:p>
          <a:p>
            <a:pPr>
              <a:buSzPts val="3200"/>
            </a:pPr>
            <a:r>
              <a:rPr lang="pt-BR" sz="4667" b="1">
                <a:solidFill>
                  <a:srgbClr val="FFFFFF"/>
                </a:solidFill>
              </a:rPr>
              <a:t>e muito!</a:t>
            </a:r>
            <a:endParaRPr sz="4667" b="1">
              <a:solidFill>
                <a:srgbClr val="FFFFFF"/>
              </a:solidFill>
            </a:endParaRPr>
          </a:p>
          <a:p>
            <a:pPr>
              <a:lnSpc>
                <a:spcPct val="150000"/>
              </a:lnSpc>
              <a:buSzPts val="3200"/>
            </a:pPr>
            <a:endParaRPr sz="3600" b="1">
              <a:solidFill>
                <a:srgbClr val="FFFFFF"/>
              </a:solidFill>
            </a:endParaRPr>
          </a:p>
          <a:p>
            <a:pPr>
              <a:buClr>
                <a:schemeClr val="dk1"/>
              </a:buClr>
              <a:buSzPts val="3200"/>
            </a:pPr>
            <a:r>
              <a:rPr lang="pt-BR" sz="3333" b="1">
                <a:solidFill>
                  <a:srgbClr val="FFFFFF"/>
                </a:solidFill>
              </a:rPr>
              <a:t>E continua mudando, só que numa velocidade </a:t>
            </a:r>
            <a:r>
              <a:rPr lang="pt-BR" sz="3333" b="1" u="sng">
                <a:solidFill>
                  <a:srgbClr val="FFFFFF"/>
                </a:solidFill>
              </a:rPr>
              <a:t>EXPONENCIAL</a:t>
            </a:r>
            <a:r>
              <a:rPr lang="pt-BR" sz="3333" b="1">
                <a:solidFill>
                  <a:srgbClr val="FFFFFF"/>
                </a:solidFill>
              </a:rPr>
              <a:t>, e não mais </a:t>
            </a:r>
            <a:r>
              <a:rPr lang="pt-BR" sz="3333" b="1" u="sng">
                <a:solidFill>
                  <a:srgbClr val="FFFFFF"/>
                </a:solidFill>
              </a:rPr>
              <a:t>LINEAR</a:t>
            </a:r>
            <a:r>
              <a:rPr lang="pt-BR" sz="3333" b="1">
                <a:solidFill>
                  <a:srgbClr val="FFFFFF"/>
                </a:solidFill>
              </a:rPr>
              <a:t>!</a:t>
            </a:r>
            <a:endParaRPr sz="3333" b="1">
              <a:solidFill>
                <a:srgbClr val="FFFFFF"/>
              </a:solidFill>
            </a:endParaRPr>
          </a:p>
          <a:p>
            <a:pPr>
              <a:lnSpc>
                <a:spcPct val="97009"/>
              </a:lnSpc>
            </a:pPr>
            <a:endParaRPr sz="5067" b="1">
              <a:solidFill>
                <a:srgbClr val="FFFFFF"/>
              </a:solidFill>
            </a:endParaRPr>
          </a:p>
        </p:txBody>
      </p:sp>
      <p:pic>
        <p:nvPicPr>
          <p:cNvPr id="116" name="Google Shape;116;g362b2da583a_0_874" descr="Bem-vindo à era das organizações exponenciais!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07600" y="1456400"/>
            <a:ext cx="8213427" cy="6102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g362b2da583a_0_874"/>
          <p:cNvSpPr/>
          <p:nvPr/>
        </p:nvSpPr>
        <p:spPr>
          <a:xfrm>
            <a:off x="7485300" y="1620000"/>
            <a:ext cx="7597600" cy="2571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1867"/>
          </a:p>
        </p:txBody>
      </p:sp>
      <p:sp>
        <p:nvSpPr>
          <p:cNvPr id="118" name="Google Shape;118;g362b2da583a_0_874"/>
          <p:cNvSpPr txBox="1"/>
          <p:nvPr/>
        </p:nvSpPr>
        <p:spPr>
          <a:xfrm>
            <a:off x="7697967" y="1913404"/>
            <a:ext cx="7500400" cy="2051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pt-BR" sz="2933">
                <a:solidFill>
                  <a:schemeClr val="lt1"/>
                </a:solidFill>
              </a:rPr>
              <a:t>Nosso ponto cego vem do fato de termos vivido em um mundo linear.</a:t>
            </a:r>
            <a:endParaRPr sz="2933">
              <a:solidFill>
                <a:schemeClr val="lt1"/>
              </a:solidFill>
            </a:endParaRPr>
          </a:p>
          <a:p>
            <a:r>
              <a:rPr lang="pt-BR" sz="2933" b="1">
                <a:solidFill>
                  <a:schemeClr val="lt1"/>
                </a:solidFill>
              </a:rPr>
              <a:t>Mas as mudanças hoje são exponenciais.</a:t>
            </a:r>
            <a:endParaRPr sz="2933" b="1">
              <a:solidFill>
                <a:schemeClr val="lt1"/>
              </a:solidFill>
            </a:endParaRPr>
          </a:p>
        </p:txBody>
      </p:sp>
      <p:sp>
        <p:nvSpPr>
          <p:cNvPr id="119" name="Google Shape;119;g362b2da583a_0_874"/>
          <p:cNvSpPr txBox="1"/>
          <p:nvPr/>
        </p:nvSpPr>
        <p:spPr>
          <a:xfrm>
            <a:off x="11992433" y="4324801"/>
            <a:ext cx="40000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pt-BR" sz="1600">
                <a:solidFill>
                  <a:schemeClr val="lt1"/>
                </a:solidFill>
                <a:highlight>
                  <a:schemeClr val="dk1"/>
                </a:highlight>
              </a:rPr>
              <a:t>Exponencial</a:t>
            </a:r>
            <a:endParaRPr sz="1600">
              <a:highlight>
                <a:schemeClr val="dk1"/>
              </a:highlight>
            </a:endParaRPr>
          </a:p>
        </p:txBody>
      </p:sp>
      <p:sp>
        <p:nvSpPr>
          <p:cNvPr id="120" name="Google Shape;120;g362b2da583a_0_874"/>
          <p:cNvSpPr txBox="1"/>
          <p:nvPr/>
        </p:nvSpPr>
        <p:spPr>
          <a:xfrm>
            <a:off x="13738965" y="6680933"/>
            <a:ext cx="40000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pt-BR" sz="1600">
                <a:solidFill>
                  <a:schemeClr val="lt1"/>
                </a:solidFill>
                <a:highlight>
                  <a:schemeClr val="dk1"/>
                </a:highlight>
              </a:rPr>
              <a:t>Linear</a:t>
            </a:r>
            <a:endParaRPr sz="1600">
              <a:highlight>
                <a:schemeClr val="dk1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651727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4" descr="Radiotelescópio Banco de Imagens e Fotos de Stock - iStock"/>
          <p:cNvPicPr>
            <a:picLocks noChangeAspect="1" noChangeArrowheads="1"/>
          </p:cNvPicPr>
          <p:nvPr/>
        </p:nvPicPr>
        <p:blipFill rotWithShape="1">
          <a:blip r:embed="rId2"/>
          <a:srcRect t="41176" r="1846" b="2"/>
          <a:stretch/>
        </p:blipFill>
        <p:spPr bwMode="auto">
          <a:xfrm>
            <a:off x="2217958" y="99237"/>
            <a:ext cx="11170020" cy="8846288"/>
          </a:xfrm>
          <a:prstGeom prst="rect">
            <a:avLst/>
          </a:prstGeom>
          <a:noFill/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09981" y="244992"/>
            <a:ext cx="8005619" cy="3935876"/>
          </a:xfrm>
        </p:spPr>
        <p:txBody>
          <a:bodyPr spcFirstLastPara="1" vert="horz" wrap="square" lIns="121920" tIns="60960" rIns="121920" bIns="60960" rtlCol="0" anchor="ctr" anchorCtr="0">
            <a:normAutofit/>
          </a:bodyPr>
          <a:lstStyle/>
          <a:p>
            <a:r>
              <a:rPr lang="pt-BR" sz="4800" b="1" dirty="0">
                <a:solidFill>
                  <a:schemeClr val="bg1"/>
                </a:solidFill>
                <a:latin typeface="+mn-lt"/>
              </a:rPr>
              <a:t>Comecei com uma pergunta: existem moléculas no espaço</a:t>
            </a:r>
            <a:br>
              <a:rPr lang="pt-BR" sz="4800" b="1" dirty="0">
                <a:solidFill>
                  <a:schemeClr val="bg1"/>
                </a:solidFill>
                <a:latin typeface="+mn-lt"/>
              </a:rPr>
            </a:br>
            <a:r>
              <a:rPr lang="pt-BR" sz="4800" b="1" dirty="0">
                <a:solidFill>
                  <a:schemeClr val="bg1"/>
                </a:solidFill>
                <a:latin typeface="+mn-lt"/>
              </a:rPr>
              <a:t>interestelar?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015B729B-4FE9-E30F-83AE-06B16032E2D4}"/>
              </a:ext>
            </a:extLst>
          </p:cNvPr>
          <p:cNvSpPr/>
          <p:nvPr/>
        </p:nvSpPr>
        <p:spPr>
          <a:xfrm flipH="1">
            <a:off x="283534" y="949842"/>
            <a:ext cx="1616847" cy="46783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67"/>
          </a:p>
        </p:txBody>
      </p:sp>
    </p:spTree>
    <p:extLst>
      <p:ext uri="{BB962C8B-B14F-4D97-AF65-F5344CB8AC3E}">
        <p14:creationId xmlns:p14="http://schemas.microsoft.com/office/powerpoint/2010/main" val="444124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22276A-56DE-B38F-1502-2B5F2791362E}"/>
              </a:ext>
            </a:extLst>
          </p:cNvPr>
          <p:cNvSpPr txBox="1">
            <a:spLocks/>
          </p:cNvSpPr>
          <p:nvPr/>
        </p:nvSpPr>
        <p:spPr>
          <a:xfrm>
            <a:off x="3856762" y="3449064"/>
            <a:ext cx="850821" cy="18060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2800" dirty="0">
                <a:latin typeface="+mn-lt"/>
              </a:rPr>
              <a:t>C</a:t>
            </a:r>
          </a:p>
        </p:txBody>
      </p: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134135F1-FB75-1AD1-B36B-A89135D50693}"/>
              </a:ext>
            </a:extLst>
          </p:cNvPr>
          <p:cNvCxnSpPr/>
          <p:nvPr/>
        </p:nvCxnSpPr>
        <p:spPr>
          <a:xfrm>
            <a:off x="4707583" y="4302490"/>
            <a:ext cx="840101" cy="474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tângulo 17">
            <a:extLst>
              <a:ext uri="{FF2B5EF4-FFF2-40B4-BE49-F238E27FC236}">
                <a16:creationId xmlns:a16="http://schemas.microsoft.com/office/drawing/2014/main" id="{F1F4134B-6837-CAFE-9475-6539AD8A33AA}"/>
              </a:ext>
            </a:extLst>
          </p:cNvPr>
          <p:cNvSpPr/>
          <p:nvPr/>
        </p:nvSpPr>
        <p:spPr>
          <a:xfrm>
            <a:off x="5667697" y="3235695"/>
            <a:ext cx="1370888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800" dirty="0"/>
              <a:t>C</a:t>
            </a:r>
          </a:p>
        </p:txBody>
      </p: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20B28318-AEAC-DF5C-D021-49AB3434EE8F}"/>
              </a:ext>
            </a:extLst>
          </p:cNvPr>
          <p:cNvCxnSpPr>
            <a:cxnSpLocks/>
            <a:endCxn id="20" idx="1"/>
          </p:cNvCxnSpPr>
          <p:nvPr/>
        </p:nvCxnSpPr>
        <p:spPr>
          <a:xfrm flipV="1">
            <a:off x="6507797" y="4282137"/>
            <a:ext cx="960115" cy="2035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tângulo 19">
            <a:extLst>
              <a:ext uri="{FF2B5EF4-FFF2-40B4-BE49-F238E27FC236}">
                <a16:creationId xmlns:a16="http://schemas.microsoft.com/office/drawing/2014/main" id="{BF2907DB-1C92-D006-E5A3-394C7AED7A04}"/>
              </a:ext>
            </a:extLst>
          </p:cNvPr>
          <p:cNvSpPr/>
          <p:nvPr/>
        </p:nvSpPr>
        <p:spPr>
          <a:xfrm>
            <a:off x="7467913" y="3235695"/>
            <a:ext cx="1370888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800" dirty="0"/>
              <a:t>C</a:t>
            </a:r>
          </a:p>
        </p:txBody>
      </p: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DD1DB454-B3CE-3DB4-C2C3-2265EB4BCA6C}"/>
              </a:ext>
            </a:extLst>
          </p:cNvPr>
          <p:cNvCxnSpPr/>
          <p:nvPr/>
        </p:nvCxnSpPr>
        <p:spPr>
          <a:xfrm>
            <a:off x="8331075" y="4302490"/>
            <a:ext cx="840101" cy="474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tângulo 21">
            <a:extLst>
              <a:ext uri="{FF2B5EF4-FFF2-40B4-BE49-F238E27FC236}">
                <a16:creationId xmlns:a16="http://schemas.microsoft.com/office/drawing/2014/main" id="{DD546FF5-D379-4A26-CC7B-C69D1A08359F}"/>
              </a:ext>
            </a:extLst>
          </p:cNvPr>
          <p:cNvSpPr/>
          <p:nvPr/>
        </p:nvSpPr>
        <p:spPr>
          <a:xfrm>
            <a:off x="9268124" y="3235695"/>
            <a:ext cx="1370888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800" dirty="0"/>
              <a:t>N</a:t>
            </a:r>
          </a:p>
        </p:txBody>
      </p:sp>
      <p:cxnSp>
        <p:nvCxnSpPr>
          <p:cNvPr id="23" name="Conector reto 22">
            <a:extLst>
              <a:ext uri="{FF2B5EF4-FFF2-40B4-BE49-F238E27FC236}">
                <a16:creationId xmlns:a16="http://schemas.microsoft.com/office/drawing/2014/main" id="{054415FA-BE97-F586-0438-8FFA34F5B882}"/>
              </a:ext>
            </a:extLst>
          </p:cNvPr>
          <p:cNvCxnSpPr/>
          <p:nvPr/>
        </p:nvCxnSpPr>
        <p:spPr>
          <a:xfrm>
            <a:off x="10228238" y="4302490"/>
            <a:ext cx="840101" cy="474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tângulo 23">
            <a:extLst>
              <a:ext uri="{FF2B5EF4-FFF2-40B4-BE49-F238E27FC236}">
                <a16:creationId xmlns:a16="http://schemas.microsoft.com/office/drawing/2014/main" id="{1A0AE399-9D80-4A28-944F-C849183ED99C}"/>
              </a:ext>
            </a:extLst>
          </p:cNvPr>
          <p:cNvSpPr/>
          <p:nvPr/>
        </p:nvSpPr>
        <p:spPr>
          <a:xfrm>
            <a:off x="11188352" y="3235695"/>
            <a:ext cx="1370888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800" dirty="0"/>
              <a:t>H</a:t>
            </a:r>
          </a:p>
        </p:txBody>
      </p:sp>
      <p:sp>
        <p:nvSpPr>
          <p:cNvPr id="26" name="Seta em curva para a direita 12">
            <a:extLst>
              <a:ext uri="{FF2B5EF4-FFF2-40B4-BE49-F238E27FC236}">
                <a16:creationId xmlns:a16="http://schemas.microsoft.com/office/drawing/2014/main" id="{18DC9715-A4D5-8246-887C-D32C537EAD35}"/>
              </a:ext>
            </a:extLst>
          </p:cNvPr>
          <p:cNvSpPr/>
          <p:nvPr/>
        </p:nvSpPr>
        <p:spPr>
          <a:xfrm rot="10800000">
            <a:off x="6486532" y="3106078"/>
            <a:ext cx="735035" cy="2352109"/>
          </a:xfrm>
          <a:prstGeom prst="curved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67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038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ítulo 1">
            <a:extLst>
              <a:ext uri="{FF2B5EF4-FFF2-40B4-BE49-F238E27FC236}">
                <a16:creationId xmlns:a16="http://schemas.microsoft.com/office/drawing/2014/main" id="{7756B819-089E-DB65-3F74-54607B634CD9}"/>
              </a:ext>
            </a:extLst>
          </p:cNvPr>
          <p:cNvSpPr txBox="1">
            <a:spLocks/>
          </p:cNvSpPr>
          <p:nvPr/>
        </p:nvSpPr>
        <p:spPr>
          <a:xfrm>
            <a:off x="2793965" y="1047727"/>
            <a:ext cx="8876967" cy="499055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b="1" dirty="0">
                <a:latin typeface="Berlin Sans FB Demi" pitchFamily="34" charset="0"/>
                <a:cs typeface="Times New Roman" pitchFamily="18" charset="0"/>
              </a:rPr>
              <a:t>A molécula foi descoberta na região interestelar de Taurus</a:t>
            </a:r>
          </a:p>
        </p:txBody>
      </p:sp>
      <p:grpSp>
        <p:nvGrpSpPr>
          <p:cNvPr id="3" name="Agrupar 38">
            <a:extLst>
              <a:ext uri="{FF2B5EF4-FFF2-40B4-BE49-F238E27FC236}">
                <a16:creationId xmlns:a16="http://schemas.microsoft.com/office/drawing/2014/main" id="{44D53232-E9A9-1A49-74F1-6EEC2623A33C}"/>
              </a:ext>
            </a:extLst>
          </p:cNvPr>
          <p:cNvGrpSpPr/>
          <p:nvPr/>
        </p:nvGrpSpPr>
        <p:grpSpPr>
          <a:xfrm>
            <a:off x="2582404" y="3876139"/>
            <a:ext cx="5678027" cy="2517302"/>
            <a:chOff x="946705" y="3012862"/>
            <a:chExt cx="6228873" cy="1912564"/>
          </a:xfrm>
        </p:grpSpPr>
        <p:sp>
          <p:nvSpPr>
            <p:cNvPr id="14" name="Título 1">
              <a:extLst>
                <a:ext uri="{FF2B5EF4-FFF2-40B4-BE49-F238E27FC236}">
                  <a16:creationId xmlns:a16="http://schemas.microsoft.com/office/drawing/2014/main" id="{B838B67C-996D-C4F7-1212-BAFB0D4724CC}"/>
                </a:ext>
              </a:extLst>
            </p:cNvPr>
            <p:cNvSpPr txBox="1">
              <a:spLocks/>
            </p:cNvSpPr>
            <p:nvPr/>
          </p:nvSpPr>
          <p:spPr>
            <a:xfrm>
              <a:off x="946705" y="4135062"/>
              <a:ext cx="498187" cy="661124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pt-BR" sz="7200" dirty="0">
                  <a:latin typeface="+mn-lt"/>
                </a:rPr>
                <a:t>C</a:t>
              </a:r>
              <a:r>
                <a:rPr lang="pt-BR" sz="5867" dirty="0"/>
                <a:t> </a:t>
              </a:r>
            </a:p>
          </p:txBody>
        </p:sp>
        <p:cxnSp>
          <p:nvCxnSpPr>
            <p:cNvPr id="25" name="Conector reto 24">
              <a:extLst>
                <a:ext uri="{FF2B5EF4-FFF2-40B4-BE49-F238E27FC236}">
                  <a16:creationId xmlns:a16="http://schemas.microsoft.com/office/drawing/2014/main" id="{CEFE17D3-14E6-0782-2707-2CBD7747D686}"/>
                </a:ext>
              </a:extLst>
            </p:cNvPr>
            <p:cNvCxnSpPr/>
            <p:nvPr/>
          </p:nvCxnSpPr>
          <p:spPr>
            <a:xfrm flipV="1">
              <a:off x="1760684" y="3868701"/>
              <a:ext cx="658238" cy="43882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tângulo 26">
              <a:extLst>
                <a:ext uri="{FF2B5EF4-FFF2-40B4-BE49-F238E27FC236}">
                  <a16:creationId xmlns:a16="http://schemas.microsoft.com/office/drawing/2014/main" id="{86B69243-08C9-32D9-D931-13C9C5A612F0}"/>
                </a:ext>
              </a:extLst>
            </p:cNvPr>
            <p:cNvSpPr/>
            <p:nvPr/>
          </p:nvSpPr>
          <p:spPr>
            <a:xfrm>
              <a:off x="2379322" y="3012862"/>
              <a:ext cx="934124" cy="91197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sz="7200" dirty="0"/>
                <a:t>C</a:t>
              </a:r>
            </a:p>
          </p:txBody>
        </p:sp>
        <p:cxnSp>
          <p:nvCxnSpPr>
            <p:cNvPr id="28" name="Conector reto 27">
              <a:extLst>
                <a:ext uri="{FF2B5EF4-FFF2-40B4-BE49-F238E27FC236}">
                  <a16:creationId xmlns:a16="http://schemas.microsoft.com/office/drawing/2014/main" id="{B02BCFC4-C05A-2050-B4DD-BDC4D556A1A8}"/>
                </a:ext>
              </a:extLst>
            </p:cNvPr>
            <p:cNvCxnSpPr/>
            <p:nvPr/>
          </p:nvCxnSpPr>
          <p:spPr>
            <a:xfrm>
              <a:off x="3219809" y="3763684"/>
              <a:ext cx="575958" cy="55097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tângulo 28">
              <a:extLst>
                <a:ext uri="{FF2B5EF4-FFF2-40B4-BE49-F238E27FC236}">
                  <a16:creationId xmlns:a16="http://schemas.microsoft.com/office/drawing/2014/main" id="{A744AEE6-08AD-BDBF-4546-27566456CC68}"/>
                </a:ext>
              </a:extLst>
            </p:cNvPr>
            <p:cNvSpPr/>
            <p:nvPr/>
          </p:nvSpPr>
          <p:spPr>
            <a:xfrm>
              <a:off x="3700419" y="3977900"/>
              <a:ext cx="934124" cy="91197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sz="7200" dirty="0"/>
                <a:t>C</a:t>
              </a:r>
            </a:p>
          </p:txBody>
        </p:sp>
        <p:cxnSp>
          <p:nvCxnSpPr>
            <p:cNvPr id="30" name="Conector reto 29">
              <a:extLst>
                <a:ext uri="{FF2B5EF4-FFF2-40B4-BE49-F238E27FC236}">
                  <a16:creationId xmlns:a16="http://schemas.microsoft.com/office/drawing/2014/main" id="{2061C1AB-4DB2-489A-6A7E-E1DEAA568FC9}"/>
                </a:ext>
              </a:extLst>
            </p:cNvPr>
            <p:cNvCxnSpPr/>
            <p:nvPr/>
          </p:nvCxnSpPr>
          <p:spPr>
            <a:xfrm flipV="1">
              <a:off x="4495459" y="3762546"/>
              <a:ext cx="636408" cy="39875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0F21AAD0-61CB-183B-3625-009696B9EF2C}"/>
                </a:ext>
              </a:extLst>
            </p:cNvPr>
            <p:cNvSpPr/>
            <p:nvPr/>
          </p:nvSpPr>
          <p:spPr>
            <a:xfrm>
              <a:off x="5067207" y="3156558"/>
              <a:ext cx="934124" cy="91197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sz="7200" dirty="0"/>
                <a:t>N</a:t>
              </a:r>
            </a:p>
          </p:txBody>
        </p:sp>
        <p:cxnSp>
          <p:nvCxnSpPr>
            <p:cNvPr id="32" name="Conector reto 31">
              <a:extLst>
                <a:ext uri="{FF2B5EF4-FFF2-40B4-BE49-F238E27FC236}">
                  <a16:creationId xmlns:a16="http://schemas.microsoft.com/office/drawing/2014/main" id="{F1514BBC-C986-E7A2-FDE3-CA1A9FC16B58}"/>
                </a:ext>
              </a:extLst>
            </p:cNvPr>
            <p:cNvCxnSpPr/>
            <p:nvPr/>
          </p:nvCxnSpPr>
          <p:spPr>
            <a:xfrm>
              <a:off x="5942961" y="3806656"/>
              <a:ext cx="658237" cy="33155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tângulo 32">
              <a:extLst>
                <a:ext uri="{FF2B5EF4-FFF2-40B4-BE49-F238E27FC236}">
                  <a16:creationId xmlns:a16="http://schemas.microsoft.com/office/drawing/2014/main" id="{D1EADB9F-F46E-8894-DAA3-D69F0E5D505F}"/>
                </a:ext>
              </a:extLst>
            </p:cNvPr>
            <p:cNvSpPr/>
            <p:nvPr/>
          </p:nvSpPr>
          <p:spPr>
            <a:xfrm>
              <a:off x="6241454" y="4013455"/>
              <a:ext cx="934124" cy="91197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sz="7200" dirty="0"/>
                <a:t>H</a:t>
              </a:r>
            </a:p>
          </p:txBody>
        </p:sp>
        <p:sp>
          <p:nvSpPr>
            <p:cNvPr id="34" name="Seta em curva para a direita 17">
              <a:extLst>
                <a:ext uri="{FF2B5EF4-FFF2-40B4-BE49-F238E27FC236}">
                  <a16:creationId xmlns:a16="http://schemas.microsoft.com/office/drawing/2014/main" id="{3C315C75-945E-244C-1061-291D61A44858}"/>
                </a:ext>
              </a:extLst>
            </p:cNvPr>
            <p:cNvSpPr/>
            <p:nvPr/>
          </p:nvSpPr>
          <p:spPr>
            <a:xfrm rot="12119374">
              <a:off x="3300925" y="3583503"/>
              <a:ext cx="318497" cy="894282"/>
            </a:xfrm>
            <a:prstGeom prst="curvedRightArrow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67">
                <a:solidFill>
                  <a:schemeClr val="tx1"/>
                </a:solidFill>
              </a:endParaRPr>
            </a:p>
          </p:txBody>
        </p:sp>
      </p:grpSp>
      <p:grpSp>
        <p:nvGrpSpPr>
          <p:cNvPr id="6" name="Agrupar 5">
            <a:extLst>
              <a:ext uri="{FF2B5EF4-FFF2-40B4-BE49-F238E27FC236}">
                <a16:creationId xmlns:a16="http://schemas.microsoft.com/office/drawing/2014/main" id="{65E7B207-A841-8EA5-5714-213BBB5F0D05}"/>
              </a:ext>
            </a:extLst>
          </p:cNvPr>
          <p:cNvGrpSpPr/>
          <p:nvPr/>
        </p:nvGrpSpPr>
        <p:grpSpPr>
          <a:xfrm>
            <a:off x="9725237" y="3953268"/>
            <a:ext cx="4200000" cy="2246400"/>
            <a:chOff x="5146000" y="2299120"/>
            <a:chExt cx="3150000" cy="1684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4" name="Tinta 3">
                  <a:extLst>
                    <a:ext uri="{FF2B5EF4-FFF2-40B4-BE49-F238E27FC236}">
                      <a16:creationId xmlns:a16="http://schemas.microsoft.com/office/drawing/2014/main" id="{F72A9FE5-AE3F-A1C1-2FCC-EC6E2973DAA9}"/>
                    </a:ext>
                  </a:extLst>
                </p14:cNvPr>
                <p14:cNvContentPartPr/>
                <p14:nvPr/>
              </p14:nvContentPartPr>
              <p14:xfrm>
                <a:off x="5146000" y="2299120"/>
                <a:ext cx="2215080" cy="1684800"/>
              </p14:xfrm>
            </p:contentPart>
          </mc:Choice>
          <mc:Fallback xmlns="">
            <p:pic>
              <p:nvPicPr>
                <p:cNvPr id="4" name="Tinta 3">
                  <a:extLst>
                    <a:ext uri="{FF2B5EF4-FFF2-40B4-BE49-F238E27FC236}">
                      <a16:creationId xmlns:p14="http://schemas.microsoft.com/office/powerpoint/2010/main" xmlns="" xmlns:a16="http://schemas.microsoft.com/office/drawing/2014/main" id="{F72A9FE5-AE3F-A1C1-2FCC-EC6E2973DAA9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128000" y="2281480"/>
                  <a:ext cx="2250720" cy="172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5" name="Tinta 4">
                  <a:extLst>
                    <a:ext uri="{FF2B5EF4-FFF2-40B4-BE49-F238E27FC236}">
                      <a16:creationId xmlns:a16="http://schemas.microsoft.com/office/drawing/2014/main" id="{A3848C1A-FF7B-701E-99DF-9484C1DB4119}"/>
                    </a:ext>
                  </a:extLst>
                </p14:cNvPr>
                <p14:cNvContentPartPr/>
                <p14:nvPr/>
              </p14:nvContentPartPr>
              <p14:xfrm>
                <a:off x="8295640" y="3108760"/>
                <a:ext cx="360" cy="360"/>
              </p14:xfrm>
            </p:contentPart>
          </mc:Choice>
          <mc:Fallback xmlns="">
            <p:pic>
              <p:nvPicPr>
                <p:cNvPr id="5" name="Tinta 4">
                  <a:extLst>
                    <a:ext uri="{FF2B5EF4-FFF2-40B4-BE49-F238E27FC236}">
                      <a16:creationId xmlns:p14="http://schemas.microsoft.com/office/powerpoint/2010/main" xmlns="" xmlns:a16="http://schemas.microsoft.com/office/drawing/2014/main" id="{A3848C1A-FF7B-701E-99DF-9484C1DB411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8278000" y="3091120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1266" name="Picture 2" descr="5.000+ melhores imagens de Constelação De Taurus · Download 100% grátis ·  Fotos profissionais do Pexels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1349555" y="384813"/>
            <a:ext cx="4049365" cy="26806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33948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362b2da583a_0_1441"/>
          <p:cNvSpPr/>
          <p:nvPr/>
        </p:nvSpPr>
        <p:spPr>
          <a:xfrm>
            <a:off x="-73467" y="-88933"/>
            <a:ext cx="16432000" cy="9395200"/>
          </a:xfrm>
          <a:prstGeom prst="rect">
            <a:avLst/>
          </a:prstGeom>
          <a:solidFill>
            <a:srgbClr val="43434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1867"/>
          </a:p>
        </p:txBody>
      </p:sp>
      <p:sp>
        <p:nvSpPr>
          <p:cNvPr id="236" name="Google Shape;236;g362b2da583a_0_1441"/>
          <p:cNvSpPr/>
          <p:nvPr/>
        </p:nvSpPr>
        <p:spPr>
          <a:xfrm>
            <a:off x="9725435" y="3729312"/>
            <a:ext cx="5329600" cy="462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1867"/>
          </a:p>
        </p:txBody>
      </p:sp>
      <p:grpSp>
        <p:nvGrpSpPr>
          <p:cNvPr id="237" name="Google Shape;237;g362b2da583a_0_1441"/>
          <p:cNvGrpSpPr/>
          <p:nvPr/>
        </p:nvGrpSpPr>
        <p:grpSpPr>
          <a:xfrm>
            <a:off x="1294991" y="1155533"/>
            <a:ext cx="254143" cy="382732"/>
            <a:chOff x="0" y="-38100"/>
            <a:chExt cx="75300" cy="113400"/>
          </a:xfrm>
        </p:grpSpPr>
        <p:sp>
          <p:nvSpPr>
            <p:cNvPr id="238" name="Google Shape;238;g362b2da583a_0_1441"/>
            <p:cNvSpPr/>
            <p:nvPr/>
          </p:nvSpPr>
          <p:spPr>
            <a:xfrm>
              <a:off x="0" y="0"/>
              <a:ext cx="75212" cy="75212"/>
            </a:xfrm>
            <a:custGeom>
              <a:avLst/>
              <a:gdLst/>
              <a:ahLst/>
              <a:cxnLst/>
              <a:rect l="l" t="t" r="r" b="b"/>
              <a:pathLst>
                <a:path w="75212" h="75212" extrusionOk="0">
                  <a:moveTo>
                    <a:pt x="0" y="0"/>
                  </a:moveTo>
                  <a:lnTo>
                    <a:pt x="75212" y="0"/>
                  </a:lnTo>
                  <a:lnTo>
                    <a:pt x="75212" y="75212"/>
                  </a:lnTo>
                  <a:lnTo>
                    <a:pt x="0" y="752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239" name="Google Shape;239;g362b2da583a_0_1441"/>
            <p:cNvSpPr txBox="1"/>
            <p:nvPr/>
          </p:nvSpPr>
          <p:spPr>
            <a:xfrm>
              <a:off x="0" y="-38100"/>
              <a:ext cx="75300" cy="11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167" tIns="45167" rIns="45167" bIns="45167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240" name="Google Shape;240;g362b2da583a_0_1441"/>
          <p:cNvCxnSpPr/>
          <p:nvPr/>
        </p:nvCxnSpPr>
        <p:spPr>
          <a:xfrm>
            <a:off x="2098661" y="1394109"/>
            <a:ext cx="12806000" cy="0"/>
          </a:xfrm>
          <a:prstGeom prst="straightConnector1">
            <a:avLst/>
          </a:prstGeom>
          <a:noFill/>
          <a:ln w="254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41" name="Google Shape;241;g362b2da583a_0_1441"/>
          <p:cNvSpPr txBox="1"/>
          <p:nvPr/>
        </p:nvSpPr>
        <p:spPr>
          <a:xfrm>
            <a:off x="2684795" y="2028053"/>
            <a:ext cx="8912000" cy="1313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7000"/>
              </a:lnSpc>
            </a:pPr>
            <a:r>
              <a:rPr lang="pt-BR" sz="8800" b="1">
                <a:solidFill>
                  <a:srgbClr val="FFFFFF"/>
                </a:solidFill>
              </a:rPr>
              <a:t>Obrigado!</a:t>
            </a:r>
            <a:endParaRPr sz="1200"/>
          </a:p>
        </p:txBody>
      </p:sp>
      <p:sp>
        <p:nvSpPr>
          <p:cNvPr id="242" name="Google Shape;242;g362b2da583a_0_1441"/>
          <p:cNvSpPr txBox="1"/>
          <p:nvPr/>
        </p:nvSpPr>
        <p:spPr>
          <a:xfrm>
            <a:off x="10264204" y="5788538"/>
            <a:ext cx="4284000" cy="993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1004"/>
              </a:lnSpc>
            </a:pPr>
            <a:r>
              <a:rPr lang="pt-BR" sz="2667"/>
              <a:t>Mozart Neves Ramos</a:t>
            </a:r>
            <a:endParaRPr sz="2667"/>
          </a:p>
          <a:p>
            <a:pPr>
              <a:lnSpc>
                <a:spcPct val="121004"/>
              </a:lnSpc>
            </a:pPr>
            <a:r>
              <a:rPr lang="pt-BR" sz="2667"/>
              <a:t>mozartnramos@gmail.com</a:t>
            </a:r>
            <a:endParaRPr sz="2667"/>
          </a:p>
        </p:txBody>
      </p:sp>
      <p:pic>
        <p:nvPicPr>
          <p:cNvPr id="243" name="Google Shape;243;g362b2da583a_0_1441" descr="IEA-RP oferece duas vagas para bolsistas PUB - Instituto de Estudos  Avançado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24452" y="3729312"/>
            <a:ext cx="7014820" cy="4620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g362b2da583a_0_1441" descr="usp-logo-png-2-Transparent-Images - Libras Onlin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700000" y="6972035"/>
            <a:ext cx="1714512" cy="1342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g362b2da583a_0_144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79994" y="7364329"/>
            <a:ext cx="2287436" cy="557563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g362b2da583a_0_1441"/>
          <p:cNvSpPr txBox="1"/>
          <p:nvPr/>
        </p:nvSpPr>
        <p:spPr>
          <a:xfrm>
            <a:off x="9236767" y="3949867"/>
            <a:ext cx="6343200" cy="1354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pt-BR" sz="2400" dirty="0">
                <a:latin typeface="Arial Black"/>
                <a:ea typeface="Arial Black"/>
                <a:cs typeface="Arial Black"/>
                <a:sym typeface="Arial Black"/>
              </a:rPr>
              <a:t>INSTITUTO DE ESTUDOS AVANÇADOS POLO RIBEIRÃO PRETO</a:t>
            </a:r>
            <a:endParaRPr sz="2400" dirty="0"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4A444DAC-A579-1E38-BF6B-72B80F031B8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4644" t="20000" r="13571" b="21429"/>
          <a:stretch>
            <a:fillRect/>
          </a:stretch>
        </p:blipFill>
        <p:spPr>
          <a:xfrm>
            <a:off x="11387516" y="1615573"/>
            <a:ext cx="3667519" cy="1683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401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62b2da583a_0_962"/>
          <p:cNvSpPr txBox="1"/>
          <p:nvPr/>
        </p:nvSpPr>
        <p:spPr>
          <a:xfrm>
            <a:off x="926400" y="1343268"/>
            <a:ext cx="6442800" cy="1764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pt-BR" sz="5733" b="1"/>
              <a:t>Cenário Disruptivo!</a:t>
            </a:r>
            <a:endParaRPr sz="1200"/>
          </a:p>
        </p:txBody>
      </p:sp>
      <p:pic>
        <p:nvPicPr>
          <p:cNvPr id="126" name="Google Shape;126;g362b2da583a_0_962" descr="Mão segurando taça de vidro&#10;&#10;Descrição gerada automaticamente"/>
          <p:cNvPicPr preferRelativeResize="0"/>
          <p:nvPr/>
        </p:nvPicPr>
        <p:blipFill rotWithShape="1">
          <a:blip r:embed="rId3">
            <a:alphaModFix/>
          </a:blip>
          <a:srcRect l="17235" r="29371"/>
          <a:stretch/>
        </p:blipFill>
        <p:spPr>
          <a:xfrm>
            <a:off x="7576458" y="2"/>
            <a:ext cx="8679543" cy="9143999"/>
          </a:xfrm>
          <a:custGeom>
            <a:avLst/>
            <a:gdLst/>
            <a:ahLst/>
            <a:cxnLst/>
            <a:rect l="l" t="t" r="r" b="b"/>
            <a:pathLst>
              <a:path w="6509657" h="6857999" extrusionOk="0">
                <a:moveTo>
                  <a:pt x="752157" y="6118149"/>
                </a:moveTo>
                <a:cubicBezTo>
                  <a:pt x="745608" y="6124102"/>
                  <a:pt x="737987" y="6129341"/>
                  <a:pt x="730938" y="6133722"/>
                </a:cubicBezTo>
                <a:cubicBezTo>
                  <a:pt x="723794" y="6138152"/>
                  <a:pt x="718448" y="6143474"/>
                  <a:pt x="714778" y="6149379"/>
                </a:cubicBezTo>
                <a:lnTo>
                  <a:pt x="709303" y="6166562"/>
                </a:lnTo>
                <a:lnTo>
                  <a:pt x="714778" y="6149380"/>
                </a:lnTo>
                <a:cubicBezTo>
                  <a:pt x="718448" y="6143474"/>
                  <a:pt x="723794" y="6138152"/>
                  <a:pt x="730938" y="6133723"/>
                </a:cubicBezTo>
                <a:cubicBezTo>
                  <a:pt x="737987" y="6129341"/>
                  <a:pt x="745608" y="6124102"/>
                  <a:pt x="752157" y="6118149"/>
                </a:cubicBezTo>
                <a:close/>
                <a:moveTo>
                  <a:pt x="844000" y="4941372"/>
                </a:moveTo>
                <a:lnTo>
                  <a:pt x="840670" y="4950868"/>
                </a:lnTo>
                <a:lnTo>
                  <a:pt x="830985" y="4991382"/>
                </a:lnTo>
                <a:lnTo>
                  <a:pt x="840670" y="4950869"/>
                </a:lnTo>
                <a:close/>
                <a:moveTo>
                  <a:pt x="840061" y="4749807"/>
                </a:moveTo>
                <a:cubicBezTo>
                  <a:pt x="852197" y="4762827"/>
                  <a:pt x="853054" y="4781365"/>
                  <a:pt x="854768" y="4799797"/>
                </a:cubicBezTo>
                <a:cubicBezTo>
                  <a:pt x="853054" y="4781365"/>
                  <a:pt x="852197" y="4762826"/>
                  <a:pt x="840061" y="4749807"/>
                </a:cubicBezTo>
                <a:close/>
                <a:moveTo>
                  <a:pt x="822263" y="4543185"/>
                </a:moveTo>
                <a:lnTo>
                  <a:pt x="816857" y="4557091"/>
                </a:lnTo>
                <a:cubicBezTo>
                  <a:pt x="805236" y="4573618"/>
                  <a:pt x="796449" y="4588275"/>
                  <a:pt x="790493" y="4602021"/>
                </a:cubicBezTo>
                <a:cubicBezTo>
                  <a:pt x="796449" y="4588275"/>
                  <a:pt x="805236" y="4573618"/>
                  <a:pt x="816857" y="4557092"/>
                </a:cubicBezTo>
                <a:cubicBezTo>
                  <a:pt x="819238" y="4553662"/>
                  <a:pt x="821286" y="4548281"/>
                  <a:pt x="822263" y="4543185"/>
                </a:cubicBezTo>
                <a:close/>
                <a:moveTo>
                  <a:pt x="356045" y="2819253"/>
                </a:moveTo>
                <a:lnTo>
                  <a:pt x="344401" y="2827483"/>
                </a:lnTo>
                <a:lnTo>
                  <a:pt x="344399" y="2827486"/>
                </a:lnTo>
                <a:lnTo>
                  <a:pt x="325550" y="2842392"/>
                </a:lnTo>
                <a:lnTo>
                  <a:pt x="315896" y="2861156"/>
                </a:lnTo>
                <a:lnTo>
                  <a:pt x="344399" y="2827486"/>
                </a:lnTo>
                <a:lnTo>
                  <a:pt x="344401" y="2827484"/>
                </a:lnTo>
                <a:close/>
                <a:moveTo>
                  <a:pt x="425699" y="1974015"/>
                </a:moveTo>
                <a:cubicBezTo>
                  <a:pt x="427224" y="1991685"/>
                  <a:pt x="433462" y="2008497"/>
                  <a:pt x="449941" y="2023547"/>
                </a:cubicBezTo>
                <a:cubicBezTo>
                  <a:pt x="441702" y="2016020"/>
                  <a:pt x="436022" y="2008056"/>
                  <a:pt x="432213" y="1999763"/>
                </a:cubicBezTo>
                <a:close/>
                <a:moveTo>
                  <a:pt x="442893" y="1768838"/>
                </a:moveTo>
                <a:cubicBezTo>
                  <a:pt x="451656" y="1779981"/>
                  <a:pt x="453942" y="1790986"/>
                  <a:pt x="452275" y="1801558"/>
                </a:cubicBezTo>
                <a:lnTo>
                  <a:pt x="451495" y="1785412"/>
                </a:lnTo>
                <a:cubicBezTo>
                  <a:pt x="450037" y="1779948"/>
                  <a:pt x="447274" y="1774411"/>
                  <a:pt x="442893" y="1768838"/>
                </a:cubicBezTo>
                <a:close/>
                <a:moveTo>
                  <a:pt x="333304" y="520953"/>
                </a:moveTo>
                <a:cubicBezTo>
                  <a:pt x="333743" y="528850"/>
                  <a:pt x="335480" y="536547"/>
                  <a:pt x="337867" y="544146"/>
                </a:cubicBezTo>
                <a:lnTo>
                  <a:pt x="340032" y="549926"/>
                </a:lnTo>
                <a:lnTo>
                  <a:pt x="340448" y="551717"/>
                </a:lnTo>
                <a:lnTo>
                  <a:pt x="346286" y="566616"/>
                </a:lnTo>
                <a:lnTo>
                  <a:pt x="346338" y="566754"/>
                </a:lnTo>
                <a:lnTo>
                  <a:pt x="352655" y="583595"/>
                </a:lnTo>
                <a:lnTo>
                  <a:pt x="359452" y="612658"/>
                </a:lnTo>
                <a:cubicBezTo>
                  <a:pt x="358987" y="604728"/>
                  <a:pt x="357230" y="597005"/>
                  <a:pt x="354829" y="589388"/>
                </a:cubicBezTo>
                <a:lnTo>
                  <a:pt x="352655" y="583595"/>
                </a:lnTo>
                <a:lnTo>
                  <a:pt x="352236" y="581804"/>
                </a:lnTo>
                <a:lnTo>
                  <a:pt x="346286" y="566616"/>
                </a:lnTo>
                <a:lnTo>
                  <a:pt x="340032" y="549926"/>
                </a:lnTo>
                <a:close/>
                <a:moveTo>
                  <a:pt x="384407" y="268794"/>
                </a:moveTo>
                <a:lnTo>
                  <a:pt x="387838" y="328017"/>
                </a:lnTo>
                <a:cubicBezTo>
                  <a:pt x="389527" y="318646"/>
                  <a:pt x="389932" y="309031"/>
                  <a:pt x="389283" y="299164"/>
                </a:cubicBezTo>
                <a:cubicBezTo>
                  <a:pt x="388635" y="289296"/>
                  <a:pt x="386932" y="279176"/>
                  <a:pt x="384407" y="268794"/>
                </a:cubicBezTo>
                <a:close/>
                <a:moveTo>
                  <a:pt x="66991" y="0"/>
                </a:moveTo>
                <a:lnTo>
                  <a:pt x="6509657" y="0"/>
                </a:lnTo>
                <a:lnTo>
                  <a:pt x="6509657" y="6857999"/>
                </a:lnTo>
                <a:lnTo>
                  <a:pt x="149318" y="6857999"/>
                </a:lnTo>
                <a:lnTo>
                  <a:pt x="149318" y="6857457"/>
                </a:lnTo>
                <a:lnTo>
                  <a:pt x="22079" y="6857457"/>
                </a:lnTo>
                <a:lnTo>
                  <a:pt x="26850" y="6796804"/>
                </a:lnTo>
                <a:cubicBezTo>
                  <a:pt x="32161" y="6777207"/>
                  <a:pt x="39591" y="6758011"/>
                  <a:pt x="44354" y="6738388"/>
                </a:cubicBezTo>
                <a:cubicBezTo>
                  <a:pt x="48736" y="6720103"/>
                  <a:pt x="58832" y="6702955"/>
                  <a:pt x="67214" y="6685617"/>
                </a:cubicBezTo>
                <a:cubicBezTo>
                  <a:pt x="83217" y="6652472"/>
                  <a:pt x="73120" y="6617036"/>
                  <a:pt x="77310" y="6583128"/>
                </a:cubicBezTo>
                <a:cubicBezTo>
                  <a:pt x="78645" y="6572269"/>
                  <a:pt x="80168" y="6561411"/>
                  <a:pt x="82837" y="6550742"/>
                </a:cubicBezTo>
                <a:cubicBezTo>
                  <a:pt x="89885" y="6521593"/>
                  <a:pt x="95981" y="6491874"/>
                  <a:pt x="105697" y="6463490"/>
                </a:cubicBezTo>
                <a:cubicBezTo>
                  <a:pt x="116556" y="6431292"/>
                  <a:pt x="131034" y="6400429"/>
                  <a:pt x="146086" y="6363664"/>
                </a:cubicBezTo>
                <a:cubicBezTo>
                  <a:pt x="142275" y="6350899"/>
                  <a:pt x="131986" y="6331277"/>
                  <a:pt x="131034" y="6311084"/>
                </a:cubicBezTo>
                <a:cubicBezTo>
                  <a:pt x="127795" y="6246121"/>
                  <a:pt x="145513" y="6185351"/>
                  <a:pt x="173518" y="6127247"/>
                </a:cubicBezTo>
                <a:cubicBezTo>
                  <a:pt x="181899" y="6109530"/>
                  <a:pt x="187424" y="6090477"/>
                  <a:pt x="195616" y="6072569"/>
                </a:cubicBezTo>
                <a:cubicBezTo>
                  <a:pt x="198472" y="6066284"/>
                  <a:pt x="204569" y="6058092"/>
                  <a:pt x="210285" y="6056948"/>
                </a:cubicBezTo>
                <a:cubicBezTo>
                  <a:pt x="243432" y="6050282"/>
                  <a:pt x="242863" y="6025515"/>
                  <a:pt x="244766" y="5999796"/>
                </a:cubicBezTo>
                <a:cubicBezTo>
                  <a:pt x="247051" y="5969124"/>
                  <a:pt x="252386" y="5938836"/>
                  <a:pt x="256958" y="5908355"/>
                </a:cubicBezTo>
                <a:cubicBezTo>
                  <a:pt x="257530" y="5904353"/>
                  <a:pt x="261531" y="5900735"/>
                  <a:pt x="264200" y="5897114"/>
                </a:cubicBezTo>
                <a:cubicBezTo>
                  <a:pt x="268199" y="5891590"/>
                  <a:pt x="274295" y="5886447"/>
                  <a:pt x="275818" y="5880348"/>
                </a:cubicBezTo>
                <a:cubicBezTo>
                  <a:pt x="283249" y="5849107"/>
                  <a:pt x="289535" y="5817674"/>
                  <a:pt x="296393" y="5786239"/>
                </a:cubicBezTo>
                <a:cubicBezTo>
                  <a:pt x="297918" y="5779191"/>
                  <a:pt x="299823" y="5771953"/>
                  <a:pt x="302870" y="5765474"/>
                </a:cubicBezTo>
                <a:cubicBezTo>
                  <a:pt x="305728" y="5759378"/>
                  <a:pt x="310683" y="5754234"/>
                  <a:pt x="313730" y="5748136"/>
                </a:cubicBezTo>
                <a:cubicBezTo>
                  <a:pt x="321920" y="5731564"/>
                  <a:pt x="329541" y="5714607"/>
                  <a:pt x="338685" y="5695178"/>
                </a:cubicBezTo>
                <a:cubicBezTo>
                  <a:pt x="321541" y="5684320"/>
                  <a:pt x="331257" y="5669647"/>
                  <a:pt x="339447" y="5651360"/>
                </a:cubicBezTo>
                <a:cubicBezTo>
                  <a:pt x="347830" y="5632691"/>
                  <a:pt x="350497" y="5611164"/>
                  <a:pt x="353545" y="5590590"/>
                </a:cubicBezTo>
                <a:cubicBezTo>
                  <a:pt x="359070" y="5552869"/>
                  <a:pt x="362499" y="5514957"/>
                  <a:pt x="367451" y="5477239"/>
                </a:cubicBezTo>
                <a:cubicBezTo>
                  <a:pt x="368595" y="5469236"/>
                  <a:pt x="370690" y="5460092"/>
                  <a:pt x="375454" y="5453995"/>
                </a:cubicBezTo>
                <a:cubicBezTo>
                  <a:pt x="407459" y="5412276"/>
                  <a:pt x="416411" y="5361598"/>
                  <a:pt x="413366" y="5313403"/>
                </a:cubicBezTo>
                <a:cubicBezTo>
                  <a:pt x="411078" y="5275491"/>
                  <a:pt x="409363" y="5238343"/>
                  <a:pt x="412601" y="5200813"/>
                </a:cubicBezTo>
                <a:cubicBezTo>
                  <a:pt x="412793" y="5197955"/>
                  <a:pt x="412411" y="5194145"/>
                  <a:pt x="410887" y="5192051"/>
                </a:cubicBezTo>
                <a:cubicBezTo>
                  <a:pt x="400791" y="5179097"/>
                  <a:pt x="400029" y="5165570"/>
                  <a:pt x="398315" y="5148995"/>
                </a:cubicBezTo>
                <a:cubicBezTo>
                  <a:pt x="395837" y="5125562"/>
                  <a:pt x="397553" y="5104036"/>
                  <a:pt x="401743" y="5082317"/>
                </a:cubicBezTo>
                <a:cubicBezTo>
                  <a:pt x="404791" y="5066505"/>
                  <a:pt x="411078" y="5050504"/>
                  <a:pt x="419080" y="5036405"/>
                </a:cubicBezTo>
                <a:cubicBezTo>
                  <a:pt x="430320" y="5016785"/>
                  <a:pt x="434701" y="4997922"/>
                  <a:pt x="419841" y="4979253"/>
                </a:cubicBezTo>
                <a:cubicBezTo>
                  <a:pt x="404029" y="4959061"/>
                  <a:pt x="409553" y="4936201"/>
                  <a:pt x="408983" y="4913909"/>
                </a:cubicBezTo>
                <a:cubicBezTo>
                  <a:pt x="408791" y="4904195"/>
                  <a:pt x="409175" y="4893907"/>
                  <a:pt x="406697" y="4884572"/>
                </a:cubicBezTo>
                <a:cubicBezTo>
                  <a:pt x="399647" y="4857522"/>
                  <a:pt x="388978" y="4831420"/>
                  <a:pt x="384216" y="4803988"/>
                </a:cubicBezTo>
                <a:cubicBezTo>
                  <a:pt x="381551" y="4788747"/>
                  <a:pt x="386312" y="4771793"/>
                  <a:pt x="389741" y="4755980"/>
                </a:cubicBezTo>
                <a:cubicBezTo>
                  <a:pt x="393362" y="4739978"/>
                  <a:pt x="398885" y="4724167"/>
                  <a:pt x="404601" y="4708734"/>
                </a:cubicBezTo>
                <a:cubicBezTo>
                  <a:pt x="408411" y="4698258"/>
                  <a:pt x="412031" y="4686828"/>
                  <a:pt x="418889" y="4678445"/>
                </a:cubicBezTo>
                <a:cubicBezTo>
                  <a:pt x="434510" y="4659393"/>
                  <a:pt x="437178" y="4639772"/>
                  <a:pt x="428986" y="4617291"/>
                </a:cubicBezTo>
                <a:cubicBezTo>
                  <a:pt x="427651" y="4613864"/>
                  <a:pt x="427651" y="4609863"/>
                  <a:pt x="427462" y="4606053"/>
                </a:cubicBezTo>
                <a:cubicBezTo>
                  <a:pt x="423462" y="4545086"/>
                  <a:pt x="420984" y="4484127"/>
                  <a:pt x="414888" y="4423545"/>
                </a:cubicBezTo>
                <a:cubicBezTo>
                  <a:pt x="412411" y="4398972"/>
                  <a:pt x="401553" y="4375349"/>
                  <a:pt x="394695" y="4351154"/>
                </a:cubicBezTo>
                <a:cubicBezTo>
                  <a:pt x="393362" y="4346201"/>
                  <a:pt x="391265" y="4340674"/>
                  <a:pt x="392218" y="4335722"/>
                </a:cubicBezTo>
                <a:cubicBezTo>
                  <a:pt x="401743" y="4281810"/>
                  <a:pt x="387838" y="4231324"/>
                  <a:pt x="369547" y="4181603"/>
                </a:cubicBezTo>
                <a:cubicBezTo>
                  <a:pt x="367643" y="4176461"/>
                  <a:pt x="368214" y="4170174"/>
                  <a:pt x="368595" y="4164458"/>
                </a:cubicBezTo>
                <a:cubicBezTo>
                  <a:pt x="369928" y="4148453"/>
                  <a:pt x="376597" y="4131119"/>
                  <a:pt x="372597" y="4116641"/>
                </a:cubicBezTo>
                <a:cubicBezTo>
                  <a:pt x="361546" y="4078159"/>
                  <a:pt x="348211" y="4040058"/>
                  <a:pt x="331447" y="4003861"/>
                </a:cubicBezTo>
                <a:cubicBezTo>
                  <a:pt x="314494" y="3967091"/>
                  <a:pt x="300203" y="3932993"/>
                  <a:pt x="317349" y="3890891"/>
                </a:cubicBezTo>
                <a:cubicBezTo>
                  <a:pt x="324589" y="3872985"/>
                  <a:pt x="319445" y="3849362"/>
                  <a:pt x="317541" y="3828785"/>
                </a:cubicBezTo>
                <a:cubicBezTo>
                  <a:pt x="316016" y="3813737"/>
                  <a:pt x="307443" y="3799258"/>
                  <a:pt x="307443" y="3784397"/>
                </a:cubicBezTo>
                <a:cubicBezTo>
                  <a:pt x="307443" y="3744770"/>
                  <a:pt x="297345" y="3709529"/>
                  <a:pt x="276771" y="3675238"/>
                </a:cubicBezTo>
                <a:cubicBezTo>
                  <a:pt x="268770" y="3661899"/>
                  <a:pt x="274106" y="3641134"/>
                  <a:pt x="272009" y="3623799"/>
                </a:cubicBezTo>
                <a:cubicBezTo>
                  <a:pt x="269533" y="3605509"/>
                  <a:pt x="267247" y="3586653"/>
                  <a:pt x="261720" y="3569124"/>
                </a:cubicBezTo>
                <a:cubicBezTo>
                  <a:pt x="247243" y="3523785"/>
                  <a:pt x="230859" y="3479015"/>
                  <a:pt x="215618" y="3433866"/>
                </a:cubicBezTo>
                <a:cubicBezTo>
                  <a:pt x="203045" y="3396719"/>
                  <a:pt x="212951" y="3360139"/>
                  <a:pt x="218286" y="3323372"/>
                </a:cubicBezTo>
                <a:cubicBezTo>
                  <a:pt x="221715" y="3300319"/>
                  <a:pt x="229907" y="3278795"/>
                  <a:pt x="217715" y="3252885"/>
                </a:cubicBezTo>
                <a:cubicBezTo>
                  <a:pt x="206093" y="3228119"/>
                  <a:pt x="208761" y="3196686"/>
                  <a:pt x="202475" y="3168870"/>
                </a:cubicBezTo>
                <a:cubicBezTo>
                  <a:pt x="197141" y="3145436"/>
                  <a:pt x="188566" y="3122770"/>
                  <a:pt x="180184" y="3100099"/>
                </a:cubicBezTo>
                <a:cubicBezTo>
                  <a:pt x="168753" y="3069235"/>
                  <a:pt x="156753" y="3038756"/>
                  <a:pt x="162468" y="3005035"/>
                </a:cubicBezTo>
                <a:cubicBezTo>
                  <a:pt x="168945" y="2966742"/>
                  <a:pt x="144560" y="2940455"/>
                  <a:pt x="128366" y="2910353"/>
                </a:cubicBezTo>
                <a:cubicBezTo>
                  <a:pt x="117318" y="2889587"/>
                  <a:pt x="109126" y="2866918"/>
                  <a:pt x="102268" y="2844248"/>
                </a:cubicBezTo>
                <a:cubicBezTo>
                  <a:pt x="93313" y="2813958"/>
                  <a:pt x="87978" y="2782716"/>
                  <a:pt x="79216" y="2752235"/>
                </a:cubicBezTo>
                <a:cubicBezTo>
                  <a:pt x="66072" y="2706131"/>
                  <a:pt x="55785" y="2659455"/>
                  <a:pt x="63024" y="2611450"/>
                </a:cubicBezTo>
                <a:cubicBezTo>
                  <a:pt x="66262" y="2589352"/>
                  <a:pt x="66072" y="2568774"/>
                  <a:pt x="61307" y="2546678"/>
                </a:cubicBezTo>
                <a:cubicBezTo>
                  <a:pt x="53497" y="2510483"/>
                  <a:pt x="52545" y="2473333"/>
                  <a:pt x="23399" y="2444184"/>
                </a:cubicBezTo>
                <a:cubicBezTo>
                  <a:pt x="13111" y="2433897"/>
                  <a:pt x="10446" y="2415420"/>
                  <a:pt x="5110" y="2400369"/>
                </a:cubicBezTo>
                <a:cubicBezTo>
                  <a:pt x="-1178" y="2383032"/>
                  <a:pt x="2062" y="2370270"/>
                  <a:pt x="20351" y="2360933"/>
                </a:cubicBezTo>
                <a:cubicBezTo>
                  <a:pt x="28541" y="2356744"/>
                  <a:pt x="36543" y="2344741"/>
                  <a:pt x="37877" y="2335405"/>
                </a:cubicBezTo>
                <a:cubicBezTo>
                  <a:pt x="41877" y="2307402"/>
                  <a:pt x="35971" y="2281683"/>
                  <a:pt x="23017" y="2254633"/>
                </a:cubicBezTo>
                <a:cubicBezTo>
                  <a:pt x="10824" y="2229296"/>
                  <a:pt x="12158" y="2197670"/>
                  <a:pt x="7395" y="2168903"/>
                </a:cubicBezTo>
                <a:cubicBezTo>
                  <a:pt x="5680" y="2158712"/>
                  <a:pt x="3062" y="2148519"/>
                  <a:pt x="871" y="2138304"/>
                </a:cubicBezTo>
                <a:lnTo>
                  <a:pt x="0" y="2131532"/>
                </a:lnTo>
                <a:lnTo>
                  <a:pt x="0" y="2072225"/>
                </a:lnTo>
                <a:lnTo>
                  <a:pt x="251" y="2069340"/>
                </a:lnTo>
                <a:cubicBezTo>
                  <a:pt x="2061" y="2056600"/>
                  <a:pt x="4156" y="2043835"/>
                  <a:pt x="5299" y="2030977"/>
                </a:cubicBezTo>
                <a:cubicBezTo>
                  <a:pt x="7203" y="2010974"/>
                  <a:pt x="6442" y="1990589"/>
                  <a:pt x="8729" y="1970586"/>
                </a:cubicBezTo>
                <a:cubicBezTo>
                  <a:pt x="10446" y="1954202"/>
                  <a:pt x="14824" y="1938009"/>
                  <a:pt x="18445" y="1921817"/>
                </a:cubicBezTo>
                <a:cubicBezTo>
                  <a:pt x="19779" y="1915912"/>
                  <a:pt x="24922" y="1910004"/>
                  <a:pt x="24161" y="1904673"/>
                </a:cubicBezTo>
                <a:cubicBezTo>
                  <a:pt x="15968" y="1851709"/>
                  <a:pt x="52545" y="1813610"/>
                  <a:pt x="68738" y="1768838"/>
                </a:cubicBezTo>
                <a:cubicBezTo>
                  <a:pt x="85886" y="1721785"/>
                  <a:pt x="112174" y="1676253"/>
                  <a:pt x="104363" y="1623675"/>
                </a:cubicBezTo>
                <a:cubicBezTo>
                  <a:pt x="99601" y="1591859"/>
                  <a:pt x="88551" y="1561189"/>
                  <a:pt x="81882" y="1529563"/>
                </a:cubicBezTo>
                <a:cubicBezTo>
                  <a:pt x="79597" y="1518324"/>
                  <a:pt x="79978" y="1505751"/>
                  <a:pt x="82264" y="1494509"/>
                </a:cubicBezTo>
                <a:cubicBezTo>
                  <a:pt x="92743" y="1440216"/>
                  <a:pt x="94266" y="1386684"/>
                  <a:pt x="77120" y="1333341"/>
                </a:cubicBezTo>
                <a:cubicBezTo>
                  <a:pt x="74262" y="1324198"/>
                  <a:pt x="71597" y="1314483"/>
                  <a:pt x="71597" y="1304955"/>
                </a:cubicBezTo>
                <a:cubicBezTo>
                  <a:pt x="71597" y="1252757"/>
                  <a:pt x="75597" y="1201512"/>
                  <a:pt x="94266" y="1151600"/>
                </a:cubicBezTo>
                <a:cubicBezTo>
                  <a:pt x="100553" y="1134834"/>
                  <a:pt x="96553" y="1114449"/>
                  <a:pt x="98077" y="1095972"/>
                </a:cubicBezTo>
                <a:cubicBezTo>
                  <a:pt x="99409" y="1078826"/>
                  <a:pt x="99981" y="1061298"/>
                  <a:pt x="104363" y="1044725"/>
                </a:cubicBezTo>
                <a:cubicBezTo>
                  <a:pt x="110839" y="1020529"/>
                  <a:pt x="111601" y="998052"/>
                  <a:pt x="105887" y="973095"/>
                </a:cubicBezTo>
                <a:cubicBezTo>
                  <a:pt x="100553" y="949281"/>
                  <a:pt x="103219" y="923562"/>
                  <a:pt x="103029" y="898797"/>
                </a:cubicBezTo>
                <a:cubicBezTo>
                  <a:pt x="102839" y="871173"/>
                  <a:pt x="102649" y="843552"/>
                  <a:pt x="103601" y="815929"/>
                </a:cubicBezTo>
                <a:cubicBezTo>
                  <a:pt x="103981" y="804877"/>
                  <a:pt x="111601" y="792306"/>
                  <a:pt x="108553" y="783158"/>
                </a:cubicBezTo>
                <a:cubicBezTo>
                  <a:pt x="98267" y="753633"/>
                  <a:pt x="110649" y="724104"/>
                  <a:pt x="105126" y="694576"/>
                </a:cubicBezTo>
                <a:cubicBezTo>
                  <a:pt x="102268" y="680096"/>
                  <a:pt x="110078" y="663713"/>
                  <a:pt x="110839" y="648092"/>
                </a:cubicBezTo>
                <a:cubicBezTo>
                  <a:pt x="112174" y="622564"/>
                  <a:pt x="111601" y="597037"/>
                  <a:pt x="111983" y="571508"/>
                </a:cubicBezTo>
                <a:cubicBezTo>
                  <a:pt x="112174" y="563125"/>
                  <a:pt x="112936" y="554933"/>
                  <a:pt x="113318" y="546552"/>
                </a:cubicBezTo>
                <a:cubicBezTo>
                  <a:pt x="113697" y="539121"/>
                  <a:pt x="115412" y="531310"/>
                  <a:pt x="114080" y="524262"/>
                </a:cubicBezTo>
                <a:cubicBezTo>
                  <a:pt x="109315" y="498733"/>
                  <a:pt x="101505" y="473587"/>
                  <a:pt x="98457" y="447870"/>
                </a:cubicBezTo>
                <a:cubicBezTo>
                  <a:pt x="95792" y="425581"/>
                  <a:pt x="99409" y="402529"/>
                  <a:pt x="97505" y="380050"/>
                </a:cubicBezTo>
                <a:cubicBezTo>
                  <a:pt x="94266" y="340425"/>
                  <a:pt x="88551" y="300800"/>
                  <a:pt x="84930" y="261173"/>
                </a:cubicBezTo>
                <a:cubicBezTo>
                  <a:pt x="84168" y="252600"/>
                  <a:pt x="88933" y="243648"/>
                  <a:pt x="89313" y="234883"/>
                </a:cubicBezTo>
                <a:cubicBezTo>
                  <a:pt x="90266" y="207450"/>
                  <a:pt x="90457" y="180017"/>
                  <a:pt x="91026" y="152584"/>
                </a:cubicBezTo>
                <a:cubicBezTo>
                  <a:pt x="91218" y="136963"/>
                  <a:pt x="90647" y="121150"/>
                  <a:pt x="92361" y="105718"/>
                </a:cubicBezTo>
                <a:cubicBezTo>
                  <a:pt x="94648" y="85336"/>
                  <a:pt x="98077" y="66857"/>
                  <a:pt x="83217" y="47806"/>
                </a:cubicBezTo>
                <a:cubicBezTo>
                  <a:pt x="77453" y="40471"/>
                  <a:pt x="73691" y="32636"/>
                  <a:pt x="71206" y="24480"/>
                </a:cubicBezTo>
                <a:close/>
              </a:path>
            </a:pathLst>
          </a:custGeom>
          <a:noFill/>
          <a:ln>
            <a:noFill/>
          </a:ln>
          <a:effectLst>
            <a:outerShdw blurRad="381000" dist="152400" dir="10800000" algn="r" rotWithShape="0">
              <a:srgbClr val="000000">
                <a:alpha val="9800"/>
              </a:srgbClr>
            </a:outerShdw>
          </a:effectLst>
        </p:spPr>
      </p:pic>
      <p:cxnSp>
        <p:nvCxnSpPr>
          <p:cNvPr id="127" name="Google Shape;127;g362b2da583a_0_962"/>
          <p:cNvCxnSpPr/>
          <p:nvPr/>
        </p:nvCxnSpPr>
        <p:spPr>
          <a:xfrm>
            <a:off x="2645415" y="3538391"/>
            <a:ext cx="6026800" cy="0"/>
          </a:xfrm>
          <a:prstGeom prst="straightConnector1">
            <a:avLst/>
          </a:prstGeom>
          <a:noFill/>
          <a:ln w="2540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003825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74A70C9-21F1-40F4-810B-D87A8E7BDE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46" r="13427"/>
          <a:stretch/>
        </p:blipFill>
        <p:spPr>
          <a:xfrm>
            <a:off x="6849514" y="0"/>
            <a:ext cx="9171700" cy="9143987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5" name="Retângulo de cantos arredondados 4"/>
          <p:cNvSpPr/>
          <p:nvPr/>
        </p:nvSpPr>
        <p:spPr>
          <a:xfrm>
            <a:off x="11028220" y="1274619"/>
            <a:ext cx="2294312" cy="1219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dirty="0">
                <a:solidFill>
                  <a:schemeClr val="bg1"/>
                </a:solidFill>
                <a:latin typeface="Berlin Sans FB Demi" pitchFamily="34" charset="0"/>
              </a:rPr>
              <a:t>SER DIGITAL</a:t>
            </a:r>
          </a:p>
        </p:txBody>
      </p:sp>
      <p:sp>
        <p:nvSpPr>
          <p:cNvPr id="9" name="Listra Diagonal 8"/>
          <p:cNvSpPr/>
          <p:nvPr/>
        </p:nvSpPr>
        <p:spPr>
          <a:xfrm>
            <a:off x="11610111" y="2482735"/>
            <a:ext cx="60959" cy="1041863"/>
          </a:xfrm>
          <a:prstGeom prst="diagStri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67">
              <a:solidFill>
                <a:schemeClr val="tx1"/>
              </a:solidFill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827749" y="1274619"/>
            <a:ext cx="4370303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pt-BR" sz="4400" b="1" dirty="0">
                <a:solidFill>
                  <a:schemeClr val="tx1"/>
                </a:solidFill>
                <a:latin typeface="Bahnschrift SemiBold" panose="020B0502040204020203" pitchFamily="34" charset="0"/>
              </a:rPr>
              <a:t>Esse novo ambiente exige novas competências!</a:t>
            </a:r>
          </a:p>
        </p:txBody>
      </p:sp>
    </p:spTree>
    <p:extLst>
      <p:ext uri="{BB962C8B-B14F-4D97-AF65-F5344CB8AC3E}">
        <p14:creationId xmlns:p14="http://schemas.microsoft.com/office/powerpoint/2010/main" val="2374049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0393233"/>
              </p:ext>
            </p:extLst>
          </p:nvPr>
        </p:nvGraphicFramePr>
        <p:xfrm>
          <a:off x="2793963" y="1783120"/>
          <a:ext cx="10953827" cy="6192480"/>
        </p:xfrm>
        <a:graphic>
          <a:graphicData uri="http://schemas.openxmlformats.org/drawingml/2006/table">
            <a:tbl>
              <a:tblPr firstRow="1" bandRow="1">
                <a:noFill/>
                <a:tableStyleId>{9D7B26C5-4107-4FEC-AEDC-1716B250A1EF}</a:tableStyleId>
              </a:tblPr>
              <a:tblGrid>
                <a:gridCol w="12726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811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14168">
                <a:tc>
                  <a:txBody>
                    <a:bodyPr/>
                    <a:lstStyle/>
                    <a:p>
                      <a:r>
                        <a:rPr lang="pt-BR" sz="2300" b="0" cap="none" spc="0" dirty="0">
                          <a:solidFill>
                            <a:schemeClr val="tx1"/>
                          </a:solidFill>
                          <a:effectLst/>
                          <a:latin typeface="Berlin Sans FB Demi" panose="020E0802020502020306" pitchFamily="34" charset="0"/>
                        </a:rPr>
                        <a:t>①</a:t>
                      </a:r>
                    </a:p>
                  </a:txBody>
                  <a:tcPr marL="100295" marR="77151" marT="103884" marB="103884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700" b="0" cap="none" spc="0" dirty="0">
                          <a:solidFill>
                            <a:schemeClr val="tx1"/>
                          </a:solidFill>
                          <a:effectLst/>
                          <a:latin typeface="Berlin Sans FB Demi" panose="020E0802020502020306" pitchFamily="34" charset="0"/>
                        </a:rPr>
                        <a:t>Valer-se do </a:t>
                      </a:r>
                      <a:r>
                        <a:rPr lang="pt-BR" sz="2700" b="0" u="none" cap="none" spc="0" dirty="0">
                          <a:solidFill>
                            <a:schemeClr val="tx1"/>
                          </a:solidFill>
                          <a:effectLst/>
                          <a:latin typeface="Berlin Sans FB Demi" panose="020E0802020502020306" pitchFamily="34" charset="0"/>
                        </a:rPr>
                        <a:t>conhecimento</a:t>
                      </a:r>
                      <a:r>
                        <a:rPr lang="pt-BR" sz="2700" b="0" cap="none" spc="0" dirty="0">
                          <a:solidFill>
                            <a:schemeClr val="tx1"/>
                          </a:solidFill>
                          <a:effectLst/>
                          <a:latin typeface="Berlin Sans FB Demi" panose="020E0802020502020306" pitchFamily="34" charset="0"/>
                        </a:rPr>
                        <a:t> para transformar a si e ao mundo</a:t>
                      </a:r>
                    </a:p>
                  </a:txBody>
                  <a:tcPr marL="100295" marR="77151" marT="103884" marB="103884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4168">
                <a:tc>
                  <a:txBody>
                    <a:bodyPr/>
                    <a:lstStyle/>
                    <a:p>
                      <a:r>
                        <a:rPr lang="pt-BR" sz="2300" cap="none" spc="0">
                          <a:solidFill>
                            <a:schemeClr val="tx1"/>
                          </a:solidFill>
                          <a:effectLst/>
                          <a:latin typeface="Berlin Sans FB Demi" panose="020E0802020502020306" pitchFamily="34" charset="0"/>
                        </a:rPr>
                        <a:t>②</a:t>
                      </a:r>
                    </a:p>
                  </a:txBody>
                  <a:tcPr marL="100295" marR="77151" marT="103884" marB="103884">
                    <a:lnL w="28575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700" cap="none" spc="0" dirty="0">
                          <a:solidFill>
                            <a:schemeClr val="tx1"/>
                          </a:solidFill>
                          <a:effectLst/>
                          <a:latin typeface="Berlin Sans FB Demi" panose="020E0802020502020306" pitchFamily="34" charset="0"/>
                        </a:rPr>
                        <a:t>Ser </a:t>
                      </a:r>
                      <a:r>
                        <a:rPr lang="pt-BR" sz="2700" u="none" cap="none" spc="0" dirty="0">
                          <a:solidFill>
                            <a:schemeClr val="tx1"/>
                          </a:solidFill>
                          <a:effectLst/>
                          <a:latin typeface="Berlin Sans FB Demi" panose="020E0802020502020306" pitchFamily="34" charset="0"/>
                        </a:rPr>
                        <a:t>curioso e criativo </a:t>
                      </a:r>
                      <a:r>
                        <a:rPr lang="pt-BR" sz="2700" cap="none" spc="0" dirty="0">
                          <a:solidFill>
                            <a:schemeClr val="tx1"/>
                          </a:solidFill>
                          <a:effectLst/>
                          <a:latin typeface="Berlin Sans FB Demi" panose="020E0802020502020306" pitchFamily="34" charset="0"/>
                        </a:rPr>
                        <a:t>para resolver problemas reais</a:t>
                      </a:r>
                    </a:p>
                  </a:txBody>
                  <a:tcPr marL="100295" marR="77151" marT="103884" marB="103884">
                    <a:lnL w="12700" cmpd="sng">
                      <a:noFill/>
                      <a:prstDash val="solid"/>
                    </a:lnL>
                    <a:lnR w="28575" cap="flat" cmpd="sng" algn="ctr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4168">
                <a:tc>
                  <a:txBody>
                    <a:bodyPr/>
                    <a:lstStyle/>
                    <a:p>
                      <a:r>
                        <a:rPr lang="pt-BR" sz="2000" cap="none" spc="0">
                          <a:solidFill>
                            <a:schemeClr val="tx1"/>
                          </a:solidFill>
                          <a:effectLst/>
                          <a:latin typeface="Berlin Sans FB Demi" panose="020E0802020502020306" pitchFamily="34" charset="0"/>
                        </a:rPr>
                        <a:t>③</a:t>
                      </a:r>
                    </a:p>
                  </a:txBody>
                  <a:tcPr marL="100295" marR="77151" marT="103884" marB="10388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700" cap="none" spc="0" dirty="0">
                          <a:solidFill>
                            <a:schemeClr val="tx1"/>
                          </a:solidFill>
                          <a:effectLst/>
                          <a:latin typeface="Berlin Sans FB Demi" panose="020E0802020502020306" pitchFamily="34" charset="0"/>
                        </a:rPr>
                        <a:t>Ser sensível para apreciar e produzir arte e cultura</a:t>
                      </a:r>
                    </a:p>
                  </a:txBody>
                  <a:tcPr marL="100295" marR="77151" marT="103884" marB="10388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4168">
                <a:tc>
                  <a:txBody>
                    <a:bodyPr/>
                    <a:lstStyle/>
                    <a:p>
                      <a:r>
                        <a:rPr lang="pt-BR" sz="2300" cap="none" spc="0">
                          <a:solidFill>
                            <a:schemeClr val="tx1"/>
                          </a:solidFill>
                          <a:effectLst/>
                          <a:latin typeface="Berlin Sans FB Demi" panose="020E0802020502020306" pitchFamily="34" charset="0"/>
                        </a:rPr>
                        <a:t>④</a:t>
                      </a:r>
                    </a:p>
                  </a:txBody>
                  <a:tcPr marL="100295" marR="77151" marT="103884" marB="103884">
                    <a:lnL w="28575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700" cap="none" spc="0" dirty="0">
                          <a:solidFill>
                            <a:schemeClr val="tx1"/>
                          </a:solidFill>
                          <a:effectLst/>
                          <a:latin typeface="Berlin Sans FB Demi" panose="020E0802020502020306" pitchFamily="34" charset="0"/>
                        </a:rPr>
                        <a:t>Comunicar-se para interagir em diferentes contextos</a:t>
                      </a:r>
                    </a:p>
                  </a:txBody>
                  <a:tcPr marL="100295" marR="77151" marT="103884" marB="103884">
                    <a:lnL w="12700" cmpd="sng">
                      <a:noFill/>
                      <a:prstDash val="solid"/>
                    </a:lnL>
                    <a:lnR w="28575" cap="flat" cmpd="sng" algn="ctr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4168">
                <a:tc>
                  <a:txBody>
                    <a:bodyPr/>
                    <a:lstStyle/>
                    <a:p>
                      <a:r>
                        <a:rPr lang="pt-BR" sz="2000" cap="none" spc="0">
                          <a:solidFill>
                            <a:schemeClr val="tx1"/>
                          </a:solidFill>
                          <a:effectLst/>
                          <a:latin typeface="Berlin Sans FB Demi" panose="020E0802020502020306" pitchFamily="34" charset="0"/>
                        </a:rPr>
                        <a:t>⑤</a:t>
                      </a:r>
                    </a:p>
                  </a:txBody>
                  <a:tcPr marL="100295" marR="77151" marT="103884" marB="10388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700" cap="none" spc="0">
                          <a:solidFill>
                            <a:schemeClr val="tx1"/>
                          </a:solidFill>
                          <a:effectLst/>
                          <a:latin typeface="Berlin Sans FB Demi" panose="020E0802020502020306" pitchFamily="34" charset="0"/>
                        </a:rPr>
                        <a:t>Ser digital para conviver e produzir</a:t>
                      </a:r>
                    </a:p>
                  </a:txBody>
                  <a:tcPr marL="100295" marR="77151" marT="103884" marB="10388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4168">
                <a:tc>
                  <a:txBody>
                    <a:bodyPr/>
                    <a:lstStyle/>
                    <a:p>
                      <a:r>
                        <a:rPr lang="pt-BR" sz="2300" cap="none" spc="0">
                          <a:solidFill>
                            <a:schemeClr val="tx1"/>
                          </a:solidFill>
                          <a:effectLst/>
                          <a:latin typeface="Berlin Sans FB Demi" panose="020E0802020502020306" pitchFamily="34" charset="0"/>
                        </a:rPr>
                        <a:t>⑥</a:t>
                      </a:r>
                    </a:p>
                  </a:txBody>
                  <a:tcPr marL="100295" marR="77151" marT="103884" marB="103884">
                    <a:lnL w="28575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700" cap="none" spc="0">
                          <a:solidFill>
                            <a:schemeClr val="tx1"/>
                          </a:solidFill>
                          <a:effectLst/>
                          <a:latin typeface="Berlin Sans FB Demi" panose="020E0802020502020306" pitchFamily="34" charset="0"/>
                        </a:rPr>
                        <a:t>Compreender o mundo do trabalho para projetar seu futuro</a:t>
                      </a:r>
                    </a:p>
                  </a:txBody>
                  <a:tcPr marL="100295" marR="77151" marT="103884" marB="103884">
                    <a:lnL w="12700" cmpd="sng">
                      <a:noFill/>
                      <a:prstDash val="solid"/>
                    </a:lnL>
                    <a:lnR w="28575" cap="flat" cmpd="sng" algn="ctr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4168">
                <a:tc>
                  <a:txBody>
                    <a:bodyPr/>
                    <a:lstStyle/>
                    <a:p>
                      <a:r>
                        <a:rPr lang="pt-BR" sz="2000" cap="none" spc="0">
                          <a:solidFill>
                            <a:schemeClr val="tx1"/>
                          </a:solidFill>
                          <a:effectLst/>
                          <a:latin typeface="Berlin Sans FB Demi" panose="020E0802020502020306" pitchFamily="34" charset="0"/>
                        </a:rPr>
                        <a:t>⑦</a:t>
                      </a:r>
                    </a:p>
                  </a:txBody>
                  <a:tcPr marL="100295" marR="77151" marT="103884" marB="10388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700" cap="none" spc="0">
                          <a:solidFill>
                            <a:schemeClr val="tx1"/>
                          </a:solidFill>
                          <a:effectLst/>
                          <a:latin typeface="Berlin Sans FB Demi" panose="020E0802020502020306" pitchFamily="34" charset="0"/>
                        </a:rPr>
                        <a:t>Pensar criticamente para se posicionar no mundo</a:t>
                      </a:r>
                    </a:p>
                  </a:txBody>
                  <a:tcPr marL="100295" marR="77151" marT="103884" marB="10388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14168">
                <a:tc>
                  <a:txBody>
                    <a:bodyPr/>
                    <a:lstStyle/>
                    <a:p>
                      <a:r>
                        <a:rPr lang="pt-BR" sz="2300" cap="none" spc="0">
                          <a:solidFill>
                            <a:schemeClr val="tx1"/>
                          </a:solidFill>
                          <a:effectLst/>
                          <a:latin typeface="Berlin Sans FB Demi" panose="020E0802020502020306" pitchFamily="34" charset="0"/>
                        </a:rPr>
                        <a:t>⑧</a:t>
                      </a:r>
                    </a:p>
                  </a:txBody>
                  <a:tcPr marL="100295" marR="77151" marT="103884" marB="103884">
                    <a:lnL w="28575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700" cap="none" spc="0">
                          <a:solidFill>
                            <a:schemeClr val="tx1"/>
                          </a:solidFill>
                          <a:effectLst/>
                          <a:latin typeface="Berlin Sans FB Demi" panose="020E0802020502020306" pitchFamily="34" charset="0"/>
                        </a:rPr>
                        <a:t>Conhecer-se e cuidar de si para preparar-se para a vida</a:t>
                      </a:r>
                    </a:p>
                  </a:txBody>
                  <a:tcPr marL="100295" marR="77151" marT="103884" marB="103884">
                    <a:lnL w="12700" cmpd="sng">
                      <a:noFill/>
                      <a:prstDash val="solid"/>
                    </a:lnL>
                    <a:lnR w="28575" cap="flat" cmpd="sng" algn="ctr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14168">
                <a:tc>
                  <a:txBody>
                    <a:bodyPr/>
                    <a:lstStyle/>
                    <a:p>
                      <a:r>
                        <a:rPr lang="pt-BR" sz="2000" cap="none" spc="0">
                          <a:solidFill>
                            <a:schemeClr val="tx1"/>
                          </a:solidFill>
                          <a:effectLst/>
                          <a:latin typeface="Berlin Sans FB Demi" panose="020E0802020502020306" pitchFamily="34" charset="0"/>
                        </a:rPr>
                        <a:t>⑨</a:t>
                      </a:r>
                    </a:p>
                  </a:txBody>
                  <a:tcPr marL="100295" marR="77151" marT="103884" marB="10388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700" cap="none" spc="0">
                          <a:solidFill>
                            <a:schemeClr val="tx1"/>
                          </a:solidFill>
                          <a:effectLst/>
                          <a:latin typeface="Berlin Sans FB Demi" panose="020E0802020502020306" pitchFamily="34" charset="0"/>
                        </a:rPr>
                        <a:t>Colaborar e comprometer-se com o coletivo para conviver</a:t>
                      </a:r>
                    </a:p>
                  </a:txBody>
                  <a:tcPr marL="100295" marR="77151" marT="103884" marB="10388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14168">
                <a:tc>
                  <a:txBody>
                    <a:bodyPr/>
                    <a:lstStyle/>
                    <a:p>
                      <a:r>
                        <a:rPr lang="pt-BR" sz="2300" cap="none" spc="0">
                          <a:solidFill>
                            <a:schemeClr val="tx1"/>
                          </a:solidFill>
                          <a:effectLst/>
                          <a:latin typeface="Berlin Sans FB Demi" panose="020E0802020502020306" pitchFamily="34" charset="0"/>
                        </a:rPr>
                        <a:t>⑩</a:t>
                      </a:r>
                    </a:p>
                  </a:txBody>
                  <a:tcPr marL="100295" marR="77151" marT="103884" marB="103884">
                    <a:lnL w="28575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28575" cap="flat" cmpd="sng" algn="ctr">
                      <a:noFill/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700" cap="none" spc="0" dirty="0">
                          <a:solidFill>
                            <a:schemeClr val="tx1"/>
                          </a:solidFill>
                          <a:effectLst/>
                          <a:latin typeface="Berlin Sans FB Demi" panose="020E0802020502020306" pitchFamily="34" charset="0"/>
                        </a:rPr>
                        <a:t>Ser protagonista e responsável para agir e tomar decisões</a:t>
                      </a:r>
                    </a:p>
                  </a:txBody>
                  <a:tcPr marL="100295" marR="77151" marT="103884" marB="103884">
                    <a:lnL w="12700" cmpd="sng">
                      <a:noFill/>
                      <a:prstDash val="solid"/>
                    </a:lnL>
                    <a:lnR w="28575" cap="flat" cmpd="sng" algn="ctr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28575" cap="flat" cmpd="sng" algn="ctr">
                      <a:noFill/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6" name="Retângulo de cantos arredondados 5"/>
          <p:cNvSpPr/>
          <p:nvPr/>
        </p:nvSpPr>
        <p:spPr>
          <a:xfrm>
            <a:off x="3555968" y="190469"/>
            <a:ext cx="8866936" cy="1152699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733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10 Competências gerais da BNCC</a:t>
            </a:r>
            <a:endParaRPr lang="pt-BR" sz="3733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220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324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100"/>
            <a:ext cx="16256000" cy="906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958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23618" y="3688325"/>
            <a:ext cx="14466956" cy="1767417"/>
          </a:xfrm>
        </p:spPr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</a:pPr>
            <a:r>
              <a:rPr lang="pt-BR" sz="4133" dirty="0" smtClean="0">
                <a:latin typeface="Bahnschrift SemiBold" panose="020B0502040204020203" pitchFamily="34" charset="0"/>
              </a:rPr>
              <a:t>ENCONTROS TERRITORIAIS</a:t>
            </a:r>
            <a:br>
              <a:rPr lang="pt-BR" sz="4133" dirty="0" smtClean="0">
                <a:latin typeface="Bahnschrift SemiBold" panose="020B0502040204020203" pitchFamily="34" charset="0"/>
              </a:rPr>
            </a:br>
            <a:r>
              <a:rPr lang="pt-BR" sz="4133" dirty="0">
                <a:latin typeface="Bahnschrift SemiBold" panose="020B0502040204020203" pitchFamily="34" charset="0"/>
              </a:rPr>
              <a:t/>
            </a:r>
            <a:br>
              <a:rPr lang="pt-BR" sz="4133" dirty="0">
                <a:latin typeface="Bahnschrift SemiBold" panose="020B0502040204020203" pitchFamily="34" charset="0"/>
              </a:rPr>
            </a:br>
            <a:r>
              <a:rPr lang="pt-BR" b="1" dirty="0" smtClean="0"/>
              <a:t>14 </a:t>
            </a:r>
            <a:r>
              <a:rPr lang="pt-BR" b="1" dirty="0"/>
              <a:t>de abril em </a:t>
            </a:r>
            <a:r>
              <a:rPr lang="pt-BR" b="1" dirty="0" smtClean="0"/>
              <a:t>Feira </a:t>
            </a:r>
            <a:br>
              <a:rPr lang="pt-BR" b="1" dirty="0" smtClean="0"/>
            </a:br>
            <a:r>
              <a:rPr lang="pt-BR" b="1" dirty="0" smtClean="0"/>
              <a:t>28 </a:t>
            </a:r>
            <a:r>
              <a:rPr lang="pt-BR" b="1" dirty="0"/>
              <a:t>de abril em Vitória da </a:t>
            </a:r>
            <a:r>
              <a:rPr lang="pt-BR" b="1" dirty="0" smtClean="0"/>
              <a:t>Conquista </a:t>
            </a:r>
            <a:br>
              <a:rPr lang="pt-BR" b="1" dirty="0" smtClean="0"/>
            </a:br>
            <a:r>
              <a:rPr lang="pt-BR" b="1" dirty="0" smtClean="0"/>
              <a:t>12 </a:t>
            </a:r>
            <a:r>
              <a:rPr lang="pt-BR" b="1" dirty="0"/>
              <a:t>de maio em </a:t>
            </a:r>
            <a:r>
              <a:rPr lang="pt-BR" b="1" dirty="0" smtClean="0"/>
              <a:t>Barreiras </a:t>
            </a:r>
            <a:br>
              <a:rPr lang="pt-BR" b="1" dirty="0" smtClean="0"/>
            </a:br>
            <a:r>
              <a:rPr lang="pt-BR" b="1" dirty="0" smtClean="0"/>
              <a:t>26 </a:t>
            </a:r>
            <a:r>
              <a:rPr lang="pt-BR" b="1" dirty="0"/>
              <a:t>de maio em </a:t>
            </a:r>
            <a:r>
              <a:rPr lang="pt-BR" b="1" dirty="0" err="1" smtClean="0"/>
              <a:t>Eunapólis</a:t>
            </a:r>
            <a:r>
              <a:rPr lang="pt-BR" b="1" dirty="0" smtClean="0"/>
              <a:t> </a:t>
            </a:r>
            <a:br>
              <a:rPr lang="pt-BR" b="1" dirty="0" smtClean="0"/>
            </a:br>
            <a:r>
              <a:rPr lang="pt-BR" b="1" dirty="0" smtClean="0"/>
              <a:t>9 </a:t>
            </a:r>
            <a:r>
              <a:rPr lang="pt-BR" b="1" dirty="0"/>
              <a:t>de junho em </a:t>
            </a:r>
            <a:r>
              <a:rPr lang="pt-BR" b="1" dirty="0" err="1"/>
              <a:t>Ssa</a:t>
            </a:r>
            <a:endParaRPr lang="pt-BR" sz="4133" b="1" dirty="0">
              <a:latin typeface="Bahnschrift SemiBold" panose="020B0502040204020203" pitchFamily="34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54884AD6-8C2A-5E82-198C-CEF6ECD790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644" t="20000" r="13571" b="21429"/>
          <a:stretch>
            <a:fillRect/>
          </a:stretch>
        </p:blipFill>
        <p:spPr>
          <a:xfrm>
            <a:off x="7280586" y="922029"/>
            <a:ext cx="3033176" cy="1392092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3700" y="476251"/>
            <a:ext cx="5189537" cy="287655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5537" y="4438649"/>
            <a:ext cx="5727700" cy="3458099"/>
          </a:xfrm>
          <a:prstGeom prst="rect">
            <a:avLst/>
          </a:prstGeom>
        </p:spPr>
      </p:pic>
      <p:sp>
        <p:nvSpPr>
          <p:cNvPr id="9" name="Retângulo Arredondado 8"/>
          <p:cNvSpPr/>
          <p:nvPr/>
        </p:nvSpPr>
        <p:spPr>
          <a:xfrm>
            <a:off x="12001500" y="3544147"/>
            <a:ext cx="2914650" cy="414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JUAZEIRO</a:t>
            </a:r>
            <a:endParaRPr lang="pt-BR" dirty="0"/>
          </a:p>
        </p:txBody>
      </p:sp>
      <p:sp>
        <p:nvSpPr>
          <p:cNvPr id="10" name="Retângulo Arredondado 9"/>
          <p:cNvSpPr/>
          <p:nvPr/>
        </p:nvSpPr>
        <p:spPr>
          <a:xfrm>
            <a:off x="11422062" y="7996350"/>
            <a:ext cx="2914650" cy="414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ILHÉUS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350186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381</Words>
  <Application>Microsoft Office PowerPoint</Application>
  <PresentationFormat>Personalizar</PresentationFormat>
  <Paragraphs>76</Paragraphs>
  <Slides>33</Slides>
  <Notes>12</Notes>
  <HiddenSlides>0</HiddenSlides>
  <MMClips>0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33</vt:i4>
      </vt:variant>
    </vt:vector>
  </HeadingPairs>
  <TitlesOfParts>
    <vt:vector size="43" baseType="lpstr">
      <vt:lpstr>Arial</vt:lpstr>
      <vt:lpstr>Arial Black</vt:lpstr>
      <vt:lpstr>Bahnschrift SemiBold</vt:lpstr>
      <vt:lpstr>Berlin Sans FB Demi</vt:lpstr>
      <vt:lpstr>Calibri</vt:lpstr>
      <vt:lpstr>Fabrikat Black</vt:lpstr>
      <vt:lpstr>Google Sans</vt:lpstr>
      <vt:lpstr>Symbol</vt:lpstr>
      <vt:lpstr>Times New Roman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ENCONTROS TERRITORIAIS  14 de abril em Feira  28 de abril em Vitória da Conquista  12 de maio em Barreiras  26 de maio em Eunapólis  9 de junho em Ssa</vt:lpstr>
      <vt:lpstr>Eixo 1: A reconfiguração da identidade docente </vt:lpstr>
      <vt:lpstr>Apresentação do PowerPoint</vt:lpstr>
      <vt:lpstr>Eixo 2: A IA como mediadora tecnológica </vt:lpstr>
      <vt:lpstr>Paradoxo de Moravec</vt:lpstr>
      <vt:lpstr>Apresentação do PowerPoint</vt:lpstr>
      <vt:lpstr>Apresentação do PowerPoint</vt:lpstr>
      <vt:lpstr>Apresentação do PowerPoint</vt:lpstr>
      <vt:lpstr>Eixo 3: Reconfiguração curricular e protagonismo </vt:lpstr>
      <vt:lpstr>Apresentação do PowerPoint</vt:lpstr>
      <vt:lpstr>Eixo 4: Inovação espacial e o futuro da escola </vt:lpstr>
      <vt:lpstr>Apresentação do PowerPoint</vt:lpstr>
      <vt:lpstr>Apresentação do PowerPoint</vt:lpstr>
      <vt:lpstr>Apresentação do PowerPoint</vt:lpstr>
      <vt:lpstr>CINGAPURA “SOMOS DO TAMANHO DO MUNDO”!</vt:lpstr>
      <vt:lpstr>Esse novo cenário vai exigir um novo professor! </vt:lpstr>
      <vt:lpstr>Apresentação do PowerPoint</vt:lpstr>
      <vt:lpstr>ESTAMOS PREPARADOS</vt:lpstr>
      <vt:lpstr>Apresentação do PowerPoint</vt:lpstr>
      <vt:lpstr>Apresentação do PowerPoint</vt:lpstr>
      <vt:lpstr>Contando para Ariano Suassuna</vt:lpstr>
      <vt:lpstr>Comecei com uma pergunta: existem moléculas no espaço interestelar?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Mozart Ramos</dc:creator>
  <cp:lastModifiedBy>Mozart Ramos</cp:lastModifiedBy>
  <cp:revision>30</cp:revision>
  <dcterms:created xsi:type="dcterms:W3CDTF">2006-08-16T00:00:00Z</dcterms:created>
  <dcterms:modified xsi:type="dcterms:W3CDTF">2026-04-09T10:58:14Z</dcterms:modified>
</cp:coreProperties>
</file>