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368" r:id="rId5"/>
    <p:sldId id="2147377337" r:id="rId6"/>
    <p:sldId id="2147377339" r:id="rId7"/>
    <p:sldId id="409" r:id="rId8"/>
    <p:sldId id="2147377103" r:id="rId9"/>
    <p:sldId id="336" r:id="rId10"/>
    <p:sldId id="2147377435" r:id="rId11"/>
    <p:sldId id="2147377436" r:id="rId12"/>
    <p:sldId id="2147377437" r:id="rId13"/>
    <p:sldId id="2147377438" r:id="rId14"/>
    <p:sldId id="2147377036" r:id="rId15"/>
    <p:sldId id="2147377434" r:id="rId16"/>
    <p:sldId id="2147377340" r:id="rId17"/>
    <p:sldId id="2147377344" r:id="rId18"/>
    <p:sldId id="2147377044" r:id="rId19"/>
    <p:sldId id="2147377439" r:id="rId20"/>
    <p:sldId id="2147377122" r:id="rId21"/>
    <p:sldId id="2147377440" r:id="rId22"/>
    <p:sldId id="2147377441" r:id="rId23"/>
    <p:sldId id="2147377129" r:id="rId24"/>
    <p:sldId id="2147377342" r:id="rId25"/>
    <p:sldId id="2147377104" r:id="rId26"/>
    <p:sldId id="2147377123" r:id="rId27"/>
    <p:sldId id="2147377112" r:id="rId28"/>
    <p:sldId id="2147377110" r:id="rId29"/>
    <p:sldId id="269" r:id="rId30"/>
  </p:sldIdLst>
  <p:sldSz cx="12192000" cy="6858000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1" userDrawn="1">
          <p15:clr>
            <a:srgbClr val="A4A3A4"/>
          </p15:clr>
        </p15:guide>
        <p15:guide id="2" pos="801" userDrawn="1">
          <p15:clr>
            <a:srgbClr val="A4A3A4"/>
          </p15:clr>
        </p15:guide>
        <p15:guide id="3" orient="horz" pos="1661" userDrawn="1">
          <p15:clr>
            <a:srgbClr val="A4A3A4"/>
          </p15:clr>
        </p15:guide>
        <p15:guide id="4" orient="horz" pos="327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B6050F-3D77-5B58-5CF2-42F1DB78AD7C}" name="Julia Tami Ishikawa" initials="JTI" userId="S::JuliaIshikawa@mec.gov.br::7b580577-9565-4273-b27e-eba5937570a5" providerId="AD"/>
  <p188:author id="{A8E79932-0CE1-0010-8469-96082C16457E}" name="Ana Gardennya Linard Sirio Oliveira(GAB/GM/MEC)" initials="AO" userId="S::anasirio@mec.gov.br::683f7426-70b1-417a-8a86-b337f502feab" providerId="AD"/>
  <p188:author id="{7E012F38-A1F5-DA3F-854A-0E2895AF3842}" name="Erika de Souza Nascimento (GAB/SE/MEC)" initials="Ed" userId="S::erikanascimento@mec.gov.br::382b1242-f870-4a73-8ba4-f20c7005a0e4" providerId="AD"/>
  <p188:author id="{BF1F6B6F-72A9-115B-9F14-61C4B2393135}" name="Mariana Nascimento Giacon (SE/GAB/MEC)" initials="M(" userId="S::marianagiacon@mec.gov.br::36a8d64f-c51b-412c-8d50-beb3ce0453b6" providerId="AD"/>
  <p188:author id="{D86E7082-A18F-DF5F-7A7D-8634A724DCA1}" name="Ana Clara Abrantes Simoes (SASE/DASE/CGSNE/MEC)" initials="A(" userId="S::anasimoes@mec.gov.br::e85cf1ef-d196-4573-91e7-a85125713283" providerId="AD"/>
  <p188:author id="{ED1CFDC5-4E20-DEFD-C4B5-DB77894CF2E4}" name="Fabricio Carmo Cabral (GAB/SE)" initials="" userId="S::FabricioCabral@mec.gov.br::2d3bcb5a-fd98-442c-86c8-314ac2cd6367" providerId="AD"/>
  <p188:author id="{6B02E1D7-CB1C-B37F-727D-B9FEFE901FDB}" name="Fabricio Carmo Cabral (GAB/SE)" initials="F(" userId="S::fabriciocabral@mec.gov.br::2d3bcb5a-fd98-442c-86c8-314ac2cd6367" providerId="AD"/>
  <p188:author id="{1AD6F8FE-5F78-9216-F9F5-BCCC92351D0D}" name="Julia Tami Ishikawa (GAB/SE)" initials="J(" userId="S::juliaishikawa@mec.gov.br::7b580577-9565-4273-b27e-eba5937570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5A6"/>
    <a:srgbClr val="0000FF"/>
    <a:srgbClr val="83A6C2"/>
    <a:srgbClr val="11B880"/>
    <a:srgbClr val="FFFFFF"/>
    <a:srgbClr val="00C400"/>
    <a:srgbClr val="1D3D91"/>
    <a:srgbClr val="4EA0D9"/>
    <a:srgbClr val="00B0F0"/>
    <a:srgbClr val="FF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91152-C82B-D06C-DDCF-B522350E1C98}" v="7" dt="2026-04-08T12:34:01.887"/>
    <p1510:client id="{186C2EE1-FDFD-48A1-DFC4-BEC7E67A59DD}" v="726" dt="2026-04-08T13:32:44.539"/>
    <p1510:client id="{29E7A21B-D65E-BDEB-9FA0-23A16671D0E8}" v="212" dt="2026-04-08T13:44:28.228"/>
    <p1510:client id="{38595777-7CBB-F562-4DB6-6BD128218AFE}" v="192" dt="2026-04-08T13:44:45.498"/>
    <p1510:client id="{42A3F0AC-3CAD-6C49-EC0F-FFA7B0770FA6}" v="10" dt="2026-04-08T00:51:23.370"/>
    <p1510:client id="{91C20FD9-8F36-075A-FFC7-A6AD409E0F4E}" v="33" dt="2026-04-08T13:56:21.427"/>
    <p1510:client id="{A1F62AB2-D47F-5D25-22AA-75CFF7ECF588}" v="121" dt="2026-04-06T16:10:48.980"/>
    <p1510:client id="{A692F877-FBCF-923F-1CA9-B2D3F77E6551}" v="25" dt="2026-04-08T13:17:10.476"/>
    <p1510:client id="{EEAA0085-4DA4-E781-E335-7E8434A1345E}" v="79" dt="2026-04-08T01:15:06.4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édio 1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27102A9-8310-4765-A935-A1911B00CA55}" styleName="Estilo Claro 1 - Ênfas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321"/>
        <p:guide pos="801"/>
        <p:guide orient="horz" pos="1661"/>
        <p:guide orient="horz" pos="3271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7A494999-9097-4C1A-956F-035FA26650A5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74DB1852-8954-4667-917B-971FE721587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11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26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E22B4-40C0-98CF-71A3-B59595E7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5A3413C-DA7F-3BF7-6B31-388991B5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04356CA-1843-1856-C18F-3A0B31003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384FC02-6F5A-948C-8660-CB3058153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605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7F06E-EB1F-E93D-CC31-4FB701FDE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0F04FFF-7ECC-F811-89B8-8BCEDB4D3D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49AD9AF-04C0-1231-7373-06384335D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AC0566-FF7A-AA1B-1A40-D46174CF7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2583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720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FE656-DAB8-B4F3-1202-F227B8AE8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022DB11-7816-6EC4-7CBA-6D2050075E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51C334D-6520-9E77-AAFF-E49016B78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67">
              <a:defRPr/>
            </a:pP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Elacqua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; Nascimento; </a:t>
            </a: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Scatimburgo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. “Como as redes municipais e estaduais selecionam e alocam seus professores: uma pesquisa diagnóstica”. Banco Interamericano de Desenvolvimento (BID). 2024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AF353EB-BA78-B995-AD29-22A53AFB8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33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5CC22-AA38-236D-09BA-6B8D81F44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9DBA09B-9942-54DC-118B-BA7CFBD9D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761628B-AAAA-3EFF-E0DC-0489BB85C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4DA524-1CFB-FC75-7E85-D76BDBE60D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85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D9108-838B-7A54-6645-82B7A18F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4862EE2-8378-55F5-7E2B-62ABF5613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382E32E-F102-C898-EAC6-F1AEB692E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67">
              <a:defRPr/>
            </a:pP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Elacqua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; Nascimento; </a:t>
            </a: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Scatimburgo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. “Como as redes municipais e estaduais selecionam e alocam seus professores: uma pesquisa diagnóstica”. Banco Interamericano de Desenvolvimento (BID). 2024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35D217-3650-2627-6637-44848D23A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051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E9D70-5CC1-3F20-CD98-98AE758ED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29888E3-01D3-5A3E-5D29-8B1E5ADAD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AB931C8-05A4-56B2-6410-4B2313FBB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BFC72D3-F902-6F1D-FC96-C2789B6A9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876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769FD-C658-6E02-B301-03CF1F990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10286C3-DF98-A4F5-6F23-EDCA5B1B7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2A6BA54-87C6-FDD2-1F2B-9BBDCBB6F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C889DD-BFE9-2EF7-FFC7-A759ACAF5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288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C593C-054B-AD7A-729D-3C31AB8F6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178B7A3-1335-DCCE-422C-8B5EBEAB4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2316305-8EF2-51CD-2D7C-32E79D4BB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39794F-176B-916C-4A82-17E8F371B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923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0F95C-93F6-3E7A-CD4F-15464F9CC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6B25699-DEAE-B67C-A63A-55F01DA431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1139F77-5D66-45B6-2238-D4300CF24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5CA9C33-864A-E62F-CCE6-2989F3E60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237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608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CBD57-02EC-6BED-2D3B-3E7C81D01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6603587-7806-F96B-B3B9-171E7EF85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1AFB3D5-65BB-D5D3-F934-910D15190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0CB6C9A-7D02-5E60-B017-132A90FD07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2393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D259E-48FD-CE68-CA4B-15A48D486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7C3B01C-9F32-7519-ED69-CBD97D932F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E04E1B6-2A6A-5DA1-C549-9773551E8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FABEC5-BF3A-8B18-DCEA-F8D06C573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3117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67">
              <a:defRPr/>
            </a:pP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Elacqua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; Nascimento; </a:t>
            </a: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Scatimburgo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. “Como as redes municipais e estaduais selecionam e alocam seus professores: uma pesquisa diagnóstica”. Banco Interamericano de Desenvolvimento (BID). 2024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022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E1241-DCD7-670F-5835-4265C8B6D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D75AAE-3D25-335D-73A1-95049D9845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D4AF846-A451-17AE-F0E8-2DD9C9BD60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67">
              <a:defRPr/>
            </a:pP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Elacqua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; Nascimento; </a:t>
            </a: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Scatimburgo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. “Como as redes municipais e estaduais selecionam e alocam seus professores: uma pesquisa diagnóstica”. Banco Interamericano de Desenvolvimento (BID). 2024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9CAE20-FD1C-A9D1-943B-E23B35232E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811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EDB50-030A-ADD4-E9C0-ED5590A22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6EE2722-E8CB-F124-4421-9E644976FF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4A9BC26-D8D3-F6F2-68E1-6569040F8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67">
              <a:defRPr/>
            </a:pP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Elacqua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; Nascimento; </a:t>
            </a: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Scatimburgo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. “Como as redes municipais e estaduais selecionam e alocam seus professores: uma pesquisa diagnóstica”. Banco Interamericano de Desenvolvimento (BID). 2024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7D26476-27DD-8A14-522F-75C1FBACC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632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3BF53-2D6C-2D25-A9E4-13162ECEA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E4669DF-4280-DA52-D6CD-F41E0E8C7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37E1B88-B3E3-D242-4E58-1777F8152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67">
              <a:defRPr/>
            </a:pP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Elacqua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; Nascimento; </a:t>
            </a: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Scatimburgo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. “Como as redes municipais e estaduais selecionam e alocam seus professores: uma pesquisa diagnóstica”. Banco Interamericano de Desenvolvimento (BID). 2024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86BFCF0-85FB-FC1E-D0CD-86C1E6E662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873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E8BFE-3715-4649-E55A-8D063EE8B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4A9AA12-7A74-A438-4780-CE30900DA8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177A385-29EB-6E43-45CF-3F27597C6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67">
              <a:defRPr/>
            </a:pP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Elacqua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; Nascimento; </a:t>
            </a:r>
            <a:r>
              <a:rPr lang="pt-BR" sz="180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Scatimburgo</a:t>
            </a:r>
            <a:r>
              <a:rPr lang="pt-BR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. “Como as redes municipais e estaduais selecionam e alocam seus professores: uma pesquisa diagnóstica”. Banco Interamericano de Desenvolvimento (BID). 2024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AF7A959-09CC-C3EA-379C-C95EB283A1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877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2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B6882-B82E-CA21-CD7E-9D783814A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D75F41B-4A32-0207-D656-1D54FB32A2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0ED3E2-1DBC-248B-870A-BE622ED3A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19B4887-BA8D-F992-C2AA-161D24491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DB1852-8954-4667-917B-971FE721587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802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D3FB6-EC0A-B28C-4320-A08545BC6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8846D6E-F1C3-2B10-F0FB-15584500D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18E0AE-7230-7451-60F7-3A7A47E9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B603B1-AEEB-B8A9-3CAD-ADA0A0B9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09258E-9F6F-3E67-AE02-46D3295C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9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FA4D8-6D70-C124-60F2-00236EE5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DE82F4-E76A-C645-912D-E4B2BFD21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C02950-005D-A0E4-F9BB-2EFA6B538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9F5089B-263F-9984-CF5D-55756D4D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C3786B-7387-03AE-2DF4-ECD5E25E1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5B5737-DBB3-D617-7A02-FF4AA83D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38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810EAB-4EB1-2F31-1879-C2A26F2A2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906477-8F97-D47E-5CC6-3F7F2CE9E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5D63D4-C405-878B-BB27-311CAF247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B4CF84-747C-11E9-031D-B4104BB3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5F00E1-81C1-919F-ED76-96DCBD302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1EDD638-2F1F-6CFE-A099-2B5C0DC6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756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457EA-15EB-87C8-DA07-FC9693CD5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DB3D0A-D3AE-D18F-429F-732C5C415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016B28-4F5F-06FD-3148-FEFF5F94E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FD22AE-FC46-C7DA-ACD4-2EAAD6C5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039190-D8C7-D4BF-2F79-B8D1BFAAB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180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2745E6A-5E3E-15C0-5AD8-3546279C9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1118655-9048-6265-94FB-C27F39C58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D236E9-AB75-FDD5-2738-0EBD5501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EE2C85-1503-9983-D02D-8EC1A747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6A394A-0ACF-453C-C127-90116868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8350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3F9E452-4AB6-40B4-90D1-E0E2F404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10C92-4047-4BFB-994E-8C4680E53E2B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B768142-77E1-48CC-A961-B14C7DEA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CAE7D3-E946-4E07-8357-D1B19EA7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17D70-F2BF-4240-B95C-1D25FBE7B6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004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07B07-4021-0A14-B9A3-37E1D6B8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EACAF90-AC2D-955C-408C-357D1ECEC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B853031-6A33-024E-8694-638C794A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6EF72CA-020E-492E-E2E5-070FE36E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2130E3C4-C59D-D45F-362B-515E4543A1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81188"/>
            <a:ext cx="2743200" cy="3233737"/>
          </a:xfr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6DD297CA-C1F0-7569-4224-F5983D86DB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3923" y="1881187"/>
            <a:ext cx="2936586" cy="3233737"/>
          </a:xfrm>
        </p:spPr>
        <p:txBody>
          <a:bodyPr/>
          <a:lstStyle/>
          <a:p>
            <a:endParaRPr lang="pt-BR"/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A1BBFB8B-CAA7-E716-140C-877ADC6CFA0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10600" y="1881188"/>
            <a:ext cx="2743200" cy="3233737"/>
          </a:xfrm>
        </p:spPr>
        <p:txBody>
          <a:bodyPr/>
          <a:lstStyle/>
          <a:p>
            <a:endParaRPr lang="pt-BR"/>
          </a:p>
        </p:txBody>
      </p:sp>
      <p:pic>
        <p:nvPicPr>
          <p:cNvPr id="8" name="Imagem 7" descr="Uma imagem contendo Logotipo&#10;&#10;Descrição gerada automaticamente">
            <a:extLst>
              <a:ext uri="{FF2B5EF4-FFF2-40B4-BE49-F238E27FC236}">
                <a16:creationId xmlns:a16="http://schemas.microsoft.com/office/drawing/2014/main" id="{4A1BDB90-B341-80E2-725F-D23965B2F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5" y="6265768"/>
            <a:ext cx="1895475" cy="4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819D-7BA6-8212-CEEF-738797F6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F1C57E-D22A-CDDA-67C7-477181C07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A14503-DB95-92D0-C544-41133B47D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917AE3-4F61-1ABC-92C1-9D73935B2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E10674-84BC-6419-EEA9-A94AB397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Uma imagem contendo Logotipo&#10;&#10;Descrição gerada automaticamente">
            <a:extLst>
              <a:ext uri="{FF2B5EF4-FFF2-40B4-BE49-F238E27FC236}">
                <a16:creationId xmlns:a16="http://schemas.microsoft.com/office/drawing/2014/main" id="{EDCCBA3A-BDC7-DB35-BBC2-BE9499C9D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5" y="6265768"/>
            <a:ext cx="1895475" cy="4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1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60C1FF-F2E4-CBDF-8D9C-0C2248376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F1FB2E-B120-B9BD-6D52-11A7261AE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D0BAC9-86E9-287F-EF2E-208FB77B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BC9787-669E-ECF6-EFE4-306B3C70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0A0B2D-43FD-AA64-FAF4-D7ED8A93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Uma imagem contendo Logotipo&#10;&#10;Descrição gerada automaticamente">
            <a:extLst>
              <a:ext uri="{FF2B5EF4-FFF2-40B4-BE49-F238E27FC236}">
                <a16:creationId xmlns:a16="http://schemas.microsoft.com/office/drawing/2014/main" id="{B1E71D60-9EC8-00CC-88F2-9C4B2AF3DD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5" y="6265768"/>
            <a:ext cx="1895475" cy="4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1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9497E-7AFF-2211-8FC9-CC7ABBEB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83A1FE-9508-F473-79E7-E16FE9CF5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47920A1-31E9-6A4A-5178-9B53B18A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E02A65-F3E6-2835-6C17-DFA484DC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2A6D1B-30D7-EA8C-0266-3FE41D7CB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EDA1516-314E-0BC6-E66E-D1FAF8DF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Uma imagem contendo Logotipo&#10;&#10;Descrição gerada automaticamente">
            <a:extLst>
              <a:ext uri="{FF2B5EF4-FFF2-40B4-BE49-F238E27FC236}">
                <a16:creationId xmlns:a16="http://schemas.microsoft.com/office/drawing/2014/main" id="{91214B61-D6BA-AA9A-0216-6696D3CD78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5" y="6265768"/>
            <a:ext cx="1895475" cy="4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3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90BD2-986F-E4A4-5400-B7354059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3AA730-30AC-86A8-21B2-6DADD1F45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AD3B0FE-B60C-92B9-32B3-D9BF91E63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A09D245-F9AD-8211-13E2-C9D8210D4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1B82CD5-D607-A3F1-4DFB-DE6C309B5F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CFF49FC-7C86-6D81-235D-9B307178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CAFCE69-63DD-942A-87A5-C91AE1C9F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08561B2-323A-2565-A4C8-1F261187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 descr="Uma imagem contendo Logotipo&#10;&#10;Descrição gerada automaticamente">
            <a:extLst>
              <a:ext uri="{FF2B5EF4-FFF2-40B4-BE49-F238E27FC236}">
                <a16:creationId xmlns:a16="http://schemas.microsoft.com/office/drawing/2014/main" id="{E2EDDDA9-4A01-F07A-BC3F-16CF0631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5" y="6265768"/>
            <a:ext cx="1895475" cy="4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1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07D64-C85E-C106-0079-5161EF5F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D3F1197-479F-A8BF-BE97-3C9872540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A5C9164-FC6E-CAFA-E81D-E94B24D1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F3CBA10-6662-DCD7-CE29-3E19544C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 descr="Uma imagem contendo Logotipo&#10;&#10;Descrição gerada automaticamente">
            <a:extLst>
              <a:ext uri="{FF2B5EF4-FFF2-40B4-BE49-F238E27FC236}">
                <a16:creationId xmlns:a16="http://schemas.microsoft.com/office/drawing/2014/main" id="{6F15FF5D-E961-9599-DD17-6E65A7F7A4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25" y="6265768"/>
            <a:ext cx="1895475" cy="4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15FB9-104C-4066-A4B4-C1DC262F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C25CCC3-262B-7CFD-74BF-74AFCFEB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B099E38-6133-3FA6-E941-50843ABA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B97EB7-2CAF-1484-A0AE-02796D55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14FD767C-C902-60C0-C5FA-09DA8EBC33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44305" y="1829594"/>
            <a:ext cx="2189672" cy="43878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741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DD94B4-C6CC-88E8-75FC-C6C81B7F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024701-50BD-6946-E405-90BB3D49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BF16D9-A148-A39D-3168-DE4F1514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0D3C16C0-0CE3-38CE-D345-411A1B93C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413" y="361950"/>
            <a:ext cx="5716587" cy="585787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36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8864FF4-3013-1D96-318B-B433D156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52AB30-9581-8AAA-1EF6-6E388BAC7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2C90C1-FB7E-35B8-27F2-AB50F9EB2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EE18C3-D03A-E583-E1D6-6702F83B83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28358A-A80E-83BA-2159-53785B424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24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7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9.sv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7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7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imec.mec.gov.br/login.php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11.sv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7.jpeg"/><Relationship Id="rId4" Type="http://schemas.openxmlformats.org/officeDocument/2006/relationships/image" Target="../media/image3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11.sv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svg"/><Relationship Id="rId4" Type="http://schemas.openxmlformats.org/officeDocument/2006/relationships/image" Target="../media/image3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40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alto.gov.br/ccivil_03/_ato2023-2026/2025/decreto/D12358.ht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provanacionaldocente@mec.gov.br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7.jpeg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5">
            <a:extLst>
              <a:ext uri="{FF2B5EF4-FFF2-40B4-BE49-F238E27FC236}">
                <a16:creationId xmlns:a16="http://schemas.microsoft.com/office/drawing/2014/main" id="{8FC61F16-CC49-8FFC-D712-9734BFA68D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674" y="3830325"/>
            <a:ext cx="5867384" cy="90982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buClr>
                <a:srgbClr val="000000"/>
              </a:buClr>
              <a:buSzPts val="1800"/>
            </a:pPr>
            <a:r>
              <a:rPr lang="pt-BR" sz="2800">
                <a:solidFill>
                  <a:schemeClr val="bg1"/>
                </a:solidFill>
                <a:latin typeface="Raleway Medium"/>
                <a:sym typeface="Raleway Medium"/>
              </a:rPr>
              <a:t>Prova Nacional Docente </a:t>
            </a:r>
            <a:endParaRPr lang="pt-BR" sz="2800">
              <a:solidFill>
                <a:schemeClr val="bg1"/>
              </a:solidFill>
              <a:latin typeface="Raleway Medium"/>
            </a:endParaRPr>
          </a:p>
          <a:p>
            <a:pPr algn="l">
              <a:buClr>
                <a:srgbClr val="000000"/>
              </a:buClr>
              <a:buSzPts val="1800"/>
            </a:pPr>
            <a:r>
              <a:rPr lang="pt-BR" sz="1800" b="1">
                <a:solidFill>
                  <a:schemeClr val="bg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2026</a:t>
            </a:r>
            <a:endParaRPr lang="pt-BR" sz="1800" b="1" i="0" u="none" strike="noStrike" cap="none">
              <a:solidFill>
                <a:schemeClr val="bg1"/>
              </a:solidFill>
              <a:latin typeface="Raleway Medium"/>
              <a:ea typeface="Raleway Medium"/>
              <a:cs typeface="Raleway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1468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B3512-6F38-86C6-BE84-2F671438C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F9DBEE0-222B-8D22-8383-74CA904255C9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  <p:pic>
        <p:nvPicPr>
          <p:cNvPr id="7" name="Gráfico 8">
            <a:extLst>
              <a:ext uri="{FF2B5EF4-FFF2-40B4-BE49-F238E27FC236}">
                <a16:creationId xmlns:a16="http://schemas.microsoft.com/office/drawing/2014/main" id="{C825C0B5-01E4-99A7-E86F-FA36201745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ixaDeTexto 43">
            <a:extLst>
              <a:ext uri="{FF2B5EF4-FFF2-40B4-BE49-F238E27FC236}">
                <a16:creationId xmlns:a16="http://schemas.microsoft.com/office/drawing/2014/main" id="{9FE7E98B-D06A-5E86-0621-5C80C8754F0F}"/>
              </a:ext>
            </a:extLst>
          </p:cNvPr>
          <p:cNvSpPr txBox="1"/>
          <p:nvPr/>
        </p:nvSpPr>
        <p:spPr>
          <a:xfrm>
            <a:off x="1278165" y="1152030"/>
            <a:ext cx="5561540" cy="421270"/>
          </a:xfrm>
          <a:prstGeom prst="rect">
            <a:avLst/>
          </a:prstGeom>
          <a:noFill/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>
                <a:solidFill>
                  <a:srgbClr val="1535A6"/>
                </a:solidFill>
                <a:latin typeface="Raleway"/>
                <a:ea typeface="+mn-lt"/>
                <a:cs typeface="+mn-lt"/>
              </a:rPr>
              <a:t>Boletim de Desempenho individual</a:t>
            </a:r>
            <a:endParaRPr lang="pt-BR" sz="2400">
              <a:solidFill>
                <a:srgbClr val="1535A6"/>
              </a:solidFill>
              <a:latin typeface="Raleway"/>
              <a:ea typeface="+mn-lt"/>
              <a:cs typeface="+mn-lt"/>
            </a:endParaRPr>
          </a:p>
        </p:txBody>
      </p:sp>
      <p:grpSp>
        <p:nvGrpSpPr>
          <p:cNvPr id="36" name="Agrupar 40">
            <a:extLst>
              <a:ext uri="{FF2B5EF4-FFF2-40B4-BE49-F238E27FC236}">
                <a16:creationId xmlns:a16="http://schemas.microsoft.com/office/drawing/2014/main" id="{6104DA17-9E6C-0031-4B8F-43583C7458F1}"/>
              </a:ext>
            </a:extLst>
          </p:cNvPr>
          <p:cNvGrpSpPr/>
          <p:nvPr/>
        </p:nvGrpSpPr>
        <p:grpSpPr>
          <a:xfrm>
            <a:off x="765276" y="1775820"/>
            <a:ext cx="3691186" cy="4730471"/>
            <a:chOff x="719783" y="3208834"/>
            <a:chExt cx="3691186" cy="4730471"/>
          </a:xfrm>
        </p:grpSpPr>
        <p:pic>
          <p:nvPicPr>
            <p:cNvPr id="9" name="Imagem 18">
              <a:extLst>
                <a:ext uri="{FF2B5EF4-FFF2-40B4-BE49-F238E27FC236}">
                  <a16:creationId xmlns:a16="http://schemas.microsoft.com/office/drawing/2014/main" id="{AFD4ECA6-E194-ED5C-A86E-00F20AABD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783" y="3208834"/>
              <a:ext cx="3691186" cy="4730471"/>
            </a:xfrm>
            <a:prstGeom prst="rect">
              <a:avLst/>
            </a:prstGeom>
            <a:ln>
              <a:solidFill>
                <a:srgbClr val="1E40AF"/>
              </a:solidFill>
            </a:ln>
          </p:spPr>
        </p:pic>
        <p:sp>
          <p:nvSpPr>
            <p:cNvPr id="10" name="CaixaDeTexto 31">
              <a:extLst>
                <a:ext uri="{FF2B5EF4-FFF2-40B4-BE49-F238E27FC236}">
                  <a16:creationId xmlns:a16="http://schemas.microsoft.com/office/drawing/2014/main" id="{F38AF044-E101-7E1B-6B1A-36F7C235F25C}"/>
                </a:ext>
              </a:extLst>
            </p:cNvPr>
            <p:cNvSpPr txBox="1"/>
            <p:nvPr/>
          </p:nvSpPr>
          <p:spPr>
            <a:xfrm>
              <a:off x="832526" y="3966816"/>
              <a:ext cx="3460322" cy="236490"/>
            </a:xfrm>
            <a:prstGeom prst="rect">
              <a:avLst/>
            </a:prstGeom>
            <a:solidFill>
              <a:srgbClr val="4848E1"/>
            </a:solidFill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000" b="1">
                  <a:solidFill>
                    <a:schemeClr val="bg1"/>
                  </a:solidFill>
                  <a:latin typeface="Raleway"/>
                  <a:cs typeface="Calibri"/>
                </a:rPr>
                <a:t>Dados do Participante</a:t>
              </a:r>
            </a:p>
          </p:txBody>
        </p:sp>
        <p:sp>
          <p:nvSpPr>
            <p:cNvPr id="12" name="CaixaDeTexto 31">
              <a:extLst>
                <a:ext uri="{FF2B5EF4-FFF2-40B4-BE49-F238E27FC236}">
                  <a16:creationId xmlns:a16="http://schemas.microsoft.com/office/drawing/2014/main" id="{4CE4683F-6C90-8522-8CE8-6CF6B9F26D2B}"/>
                </a:ext>
              </a:extLst>
            </p:cNvPr>
            <p:cNvSpPr txBox="1"/>
            <p:nvPr/>
          </p:nvSpPr>
          <p:spPr>
            <a:xfrm>
              <a:off x="832525" y="4811852"/>
              <a:ext cx="3460322" cy="236490"/>
            </a:xfrm>
            <a:prstGeom prst="rect">
              <a:avLst/>
            </a:prstGeom>
            <a:solidFill>
              <a:srgbClr val="4848E1"/>
            </a:solidFill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000" b="1">
                  <a:solidFill>
                    <a:schemeClr val="bg1"/>
                  </a:solidFill>
                  <a:latin typeface="Raleway"/>
                  <a:cs typeface="Calibri"/>
                </a:rPr>
                <a:t>Área de Atuação</a:t>
              </a:r>
            </a:p>
          </p:txBody>
        </p:sp>
        <p:sp>
          <p:nvSpPr>
            <p:cNvPr id="14" name="CaixaDeTexto 31">
              <a:extLst>
                <a:ext uri="{FF2B5EF4-FFF2-40B4-BE49-F238E27FC236}">
                  <a16:creationId xmlns:a16="http://schemas.microsoft.com/office/drawing/2014/main" id="{9C99B622-2728-D175-FE32-A19AEEBD9454}"/>
                </a:ext>
              </a:extLst>
            </p:cNvPr>
            <p:cNvSpPr txBox="1"/>
            <p:nvPr/>
          </p:nvSpPr>
          <p:spPr>
            <a:xfrm>
              <a:off x="832525" y="5213568"/>
              <a:ext cx="3460322" cy="236490"/>
            </a:xfrm>
            <a:prstGeom prst="rect">
              <a:avLst/>
            </a:prstGeom>
            <a:solidFill>
              <a:srgbClr val="4848E1"/>
            </a:solidFill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000" b="1">
                  <a:solidFill>
                    <a:schemeClr val="bg1"/>
                  </a:solidFill>
                  <a:latin typeface="Raleway"/>
                  <a:cs typeface="Calibri"/>
                </a:rPr>
                <a:t>Desempenho</a:t>
              </a:r>
            </a:p>
          </p:txBody>
        </p:sp>
        <p:sp>
          <p:nvSpPr>
            <p:cNvPr id="15" name="CaixaDeTexto 31">
              <a:extLst>
                <a:ext uri="{FF2B5EF4-FFF2-40B4-BE49-F238E27FC236}">
                  <a16:creationId xmlns:a16="http://schemas.microsoft.com/office/drawing/2014/main" id="{38A9BD01-DEBD-9779-0F1A-09B01FD1CCDF}"/>
                </a:ext>
              </a:extLst>
            </p:cNvPr>
            <p:cNvSpPr txBox="1"/>
            <p:nvPr/>
          </p:nvSpPr>
          <p:spPr>
            <a:xfrm>
              <a:off x="832525" y="5657283"/>
              <a:ext cx="3460321" cy="206930"/>
            </a:xfrm>
            <a:prstGeom prst="rect">
              <a:avLst/>
            </a:prstGeom>
            <a:solidFill>
              <a:srgbClr val="E9E9F4"/>
            </a:solidFill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Nota objetiva:</a:t>
              </a:r>
            </a:p>
          </p:txBody>
        </p:sp>
        <p:sp>
          <p:nvSpPr>
            <p:cNvPr id="26" name="CaixaDeTexto 31">
              <a:extLst>
                <a:ext uri="{FF2B5EF4-FFF2-40B4-BE49-F238E27FC236}">
                  <a16:creationId xmlns:a16="http://schemas.microsoft.com/office/drawing/2014/main" id="{1F86314B-40FE-B58C-CC4F-9CFDAF7EA67C}"/>
                </a:ext>
              </a:extLst>
            </p:cNvPr>
            <p:cNvSpPr txBox="1"/>
            <p:nvPr/>
          </p:nvSpPr>
          <p:spPr>
            <a:xfrm>
              <a:off x="832525" y="6016105"/>
              <a:ext cx="3460321" cy="206930"/>
            </a:xfrm>
            <a:prstGeom prst="rect">
              <a:avLst/>
            </a:prstGeom>
            <a:solidFill>
              <a:srgbClr val="E9E9F4"/>
            </a:solidFill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Nota discursiva:</a:t>
              </a:r>
            </a:p>
          </p:txBody>
        </p:sp>
        <p:sp>
          <p:nvSpPr>
            <p:cNvPr id="27" name="CaixaDeTexto 31">
              <a:extLst>
                <a:ext uri="{FF2B5EF4-FFF2-40B4-BE49-F238E27FC236}">
                  <a16:creationId xmlns:a16="http://schemas.microsoft.com/office/drawing/2014/main" id="{8A173F34-D7E4-58C2-4D03-7B252C26D6F1}"/>
                </a:ext>
              </a:extLst>
            </p:cNvPr>
            <p:cNvSpPr txBox="1"/>
            <p:nvPr/>
          </p:nvSpPr>
          <p:spPr>
            <a:xfrm>
              <a:off x="832525" y="6319320"/>
              <a:ext cx="3460321" cy="206930"/>
            </a:xfrm>
            <a:prstGeom prst="rect">
              <a:avLst/>
            </a:prstGeom>
            <a:solidFill>
              <a:srgbClr val="E9E9F4"/>
            </a:solidFill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Nota Geral:</a:t>
              </a:r>
            </a:p>
          </p:txBody>
        </p:sp>
        <p:sp>
          <p:nvSpPr>
            <p:cNvPr id="31" name="CaixaDeTexto 31">
              <a:extLst>
                <a:ext uri="{FF2B5EF4-FFF2-40B4-BE49-F238E27FC236}">
                  <a16:creationId xmlns:a16="http://schemas.microsoft.com/office/drawing/2014/main" id="{A2018EA3-BE64-1687-9E1B-3421CCE4183E}"/>
                </a:ext>
              </a:extLst>
            </p:cNvPr>
            <p:cNvSpPr txBox="1"/>
            <p:nvPr/>
          </p:nvSpPr>
          <p:spPr>
            <a:xfrm>
              <a:off x="832525" y="6657524"/>
              <a:ext cx="3460321" cy="206930"/>
            </a:xfrm>
            <a:prstGeom prst="rect">
              <a:avLst/>
            </a:prstGeom>
            <a:solidFill>
              <a:srgbClr val="E9E9F4"/>
            </a:solidFill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Nível de Desempenho: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90BEBCA1-8F9A-F2DC-62A1-D20110A36F93}"/>
                </a:ext>
              </a:extLst>
            </p:cNvPr>
            <p:cNvSpPr txBox="1"/>
            <p:nvPr/>
          </p:nvSpPr>
          <p:spPr>
            <a:xfrm>
              <a:off x="832526" y="5449958"/>
              <a:ext cx="3460321" cy="2069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	Nota Final</a:t>
              </a:r>
            </a:p>
          </p:txBody>
        </p:sp>
        <p:sp>
          <p:nvSpPr>
            <p:cNvPr id="33" name="CaixaDeTexto 31">
              <a:extLst>
                <a:ext uri="{FF2B5EF4-FFF2-40B4-BE49-F238E27FC236}">
                  <a16:creationId xmlns:a16="http://schemas.microsoft.com/office/drawing/2014/main" id="{22138583-1644-8697-52AD-D3F89F50D765}"/>
                </a:ext>
              </a:extLst>
            </p:cNvPr>
            <p:cNvSpPr txBox="1"/>
            <p:nvPr/>
          </p:nvSpPr>
          <p:spPr>
            <a:xfrm>
              <a:off x="832525" y="4277806"/>
              <a:ext cx="3460321" cy="4434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Nome:</a:t>
              </a:r>
            </a:p>
            <a:p>
              <a:r>
                <a:rPr lang="pt-BR" sz="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CPF:		Inscrição:</a:t>
              </a:r>
            </a:p>
            <a:p>
              <a:r>
                <a:rPr lang="pt-BR" sz="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Presença no exame:</a:t>
              </a:r>
            </a:p>
          </p:txBody>
        </p:sp>
        <p:sp>
          <p:nvSpPr>
            <p:cNvPr id="34" name="Retângulo: Cantos Arredondados 37">
              <a:extLst>
                <a:ext uri="{FF2B5EF4-FFF2-40B4-BE49-F238E27FC236}">
                  <a16:creationId xmlns:a16="http://schemas.microsoft.com/office/drawing/2014/main" id="{69C92378-82F9-BF38-ED6B-54EFF17CA6C4}"/>
                </a:ext>
              </a:extLst>
            </p:cNvPr>
            <p:cNvSpPr/>
            <p:nvPr/>
          </p:nvSpPr>
          <p:spPr>
            <a:xfrm>
              <a:off x="860475" y="5082294"/>
              <a:ext cx="1054420" cy="91710"/>
            </a:xfrm>
            <a:prstGeom prst="roundRect">
              <a:avLst>
                <a:gd name="adj" fmla="val 1096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757070">
                  <a:alpha val="36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600" b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cs typeface="Calibri"/>
              </a:endParaRPr>
            </a:p>
          </p:txBody>
        </p:sp>
        <p:sp>
          <p:nvSpPr>
            <p:cNvPr id="35" name="CaixaDeTexto 31">
              <a:extLst>
                <a:ext uri="{FF2B5EF4-FFF2-40B4-BE49-F238E27FC236}">
                  <a16:creationId xmlns:a16="http://schemas.microsoft.com/office/drawing/2014/main" id="{9D193BD0-86D5-8BE2-9C71-36AB1615993B}"/>
                </a:ext>
              </a:extLst>
            </p:cNvPr>
            <p:cNvSpPr txBox="1"/>
            <p:nvPr/>
          </p:nvSpPr>
          <p:spPr>
            <a:xfrm>
              <a:off x="821690" y="7339812"/>
              <a:ext cx="2788408" cy="4434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800" b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cs typeface="Calibri"/>
              </a:endParaRPr>
            </a:p>
          </p:txBody>
        </p:sp>
      </p:grpSp>
      <p:sp>
        <p:nvSpPr>
          <p:cNvPr id="38" name="Chave Direita 33">
            <a:extLst>
              <a:ext uri="{FF2B5EF4-FFF2-40B4-BE49-F238E27FC236}">
                <a16:creationId xmlns:a16="http://schemas.microsoft.com/office/drawing/2014/main" id="{623687B7-F3DB-DB0A-72A9-632129699CE8}"/>
              </a:ext>
            </a:extLst>
          </p:cNvPr>
          <p:cNvSpPr/>
          <p:nvPr/>
        </p:nvSpPr>
        <p:spPr>
          <a:xfrm>
            <a:off x="4560729" y="4309543"/>
            <a:ext cx="130387" cy="9051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40" name="Retângulo: Cantos Arredondados 36">
            <a:extLst>
              <a:ext uri="{FF2B5EF4-FFF2-40B4-BE49-F238E27FC236}">
                <a16:creationId xmlns:a16="http://schemas.microsoft.com/office/drawing/2014/main" id="{47E16417-36C1-1EDF-2B39-5C22CF56822A}"/>
              </a:ext>
            </a:extLst>
          </p:cNvPr>
          <p:cNvSpPr/>
          <p:nvPr/>
        </p:nvSpPr>
        <p:spPr>
          <a:xfrm>
            <a:off x="4712125" y="4300498"/>
            <a:ext cx="1929743" cy="931958"/>
          </a:xfrm>
          <a:prstGeom prst="roundRect">
            <a:avLst>
              <a:gd name="adj" fmla="val 10961"/>
            </a:avLst>
          </a:prstGeom>
          <a:solidFill>
            <a:srgbClr val="E9E9F4"/>
          </a:solidFill>
          <a:ln>
            <a:noFill/>
          </a:ln>
          <a:effectLst>
            <a:outerShdw blurRad="50800" dist="50800" dir="5400000" algn="ctr" rotWithShape="0">
              <a:srgbClr val="757070">
                <a:alpha val="3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cs typeface="Calibri"/>
              </a:rPr>
              <a:t>Notas na escala de 0 a 100</a:t>
            </a:r>
          </a:p>
          <a:p>
            <a:pPr algn="ctr"/>
            <a:endParaRPr lang="pt-BR" sz="1600" b="1">
              <a:solidFill>
                <a:schemeClr val="tx1">
                  <a:lumMod val="65000"/>
                  <a:lumOff val="35000"/>
                </a:schemeClr>
              </a:solidFill>
              <a:latin typeface="Raleway"/>
              <a:cs typeface="Calibri"/>
            </a:endParaRPr>
          </a:p>
          <a:p>
            <a:pPr algn="ctr"/>
            <a:r>
              <a:rPr lang="pt-BR" sz="1600" b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cs typeface="Calibri"/>
              </a:rPr>
              <a:t>3 casas decimais</a:t>
            </a:r>
          </a:p>
        </p:txBody>
      </p:sp>
      <p:sp>
        <p:nvSpPr>
          <p:cNvPr id="42" name="CaixaDeTexto 4">
            <a:extLst>
              <a:ext uri="{FF2B5EF4-FFF2-40B4-BE49-F238E27FC236}">
                <a16:creationId xmlns:a16="http://schemas.microsoft.com/office/drawing/2014/main" id="{E7832C52-7AF9-3CAE-DA93-D040FF32DDFB}"/>
              </a:ext>
            </a:extLst>
          </p:cNvPr>
          <p:cNvSpPr txBox="1"/>
          <p:nvPr/>
        </p:nvSpPr>
        <p:spPr>
          <a:xfrm>
            <a:off x="6654277" y="1779732"/>
            <a:ext cx="487572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A Nota Geral da PND é calculada com a ponderação de </a:t>
            </a:r>
            <a:r>
              <a:rPr lang="pt-BR" b="1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80% para nota objetiva</a:t>
            </a:r>
            <a:r>
              <a:rPr lang="pt-BR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 e </a:t>
            </a:r>
            <a:r>
              <a:rPr lang="pt-BR" b="1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20% da nota </a:t>
            </a:r>
            <a:r>
              <a:rPr lang="pt-BR" b="1">
                <a:solidFill>
                  <a:srgbClr val="000000"/>
                </a:solidFill>
                <a:latin typeface="Raleway"/>
                <a:ea typeface="Calibri"/>
                <a:cs typeface="Calibri"/>
              </a:rPr>
              <a:t>discursiva</a:t>
            </a:r>
            <a:r>
              <a:rPr lang="pt-BR">
                <a:solidFill>
                  <a:srgbClr val="000000"/>
                </a:solidFill>
                <a:latin typeface="Raleway"/>
                <a:ea typeface="Calibri"/>
                <a:cs typeface="Calibri"/>
              </a:rPr>
              <a:t>, transformada para escala de zero a cem.</a:t>
            </a:r>
          </a:p>
        </p:txBody>
      </p:sp>
      <p:pic>
        <p:nvPicPr>
          <p:cNvPr id="44" name="Picture 39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1C213500-10B1-A81F-B17F-2D0597986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144" y="6260554"/>
            <a:ext cx="2105025" cy="523875"/>
          </a:xfrm>
          <a:prstGeom prst="rect">
            <a:avLst/>
          </a:prstGeom>
        </p:spPr>
      </p:pic>
      <p:sp>
        <p:nvSpPr>
          <p:cNvPr id="46" name="CaixaDeTexto 4">
            <a:extLst>
              <a:ext uri="{FF2B5EF4-FFF2-40B4-BE49-F238E27FC236}">
                <a16:creationId xmlns:a16="http://schemas.microsoft.com/office/drawing/2014/main" id="{76A47E9D-7862-555C-F058-6753FFBD417A}"/>
              </a:ext>
            </a:extLst>
          </p:cNvPr>
          <p:cNvSpPr txBox="1"/>
          <p:nvPr/>
        </p:nvSpPr>
        <p:spPr>
          <a:xfrm>
            <a:off x="6638611" y="3428621"/>
            <a:ext cx="5422065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b="1">
                <a:solidFill>
                  <a:schemeClr val="bg1"/>
                </a:solidFill>
                <a:highlight>
                  <a:srgbClr val="0000FF"/>
                </a:highlight>
                <a:latin typeface="Raleway"/>
                <a:ea typeface="Calibri"/>
                <a:cs typeface="Calibri"/>
              </a:rPr>
              <a:t>Padrão de desempenho</a:t>
            </a:r>
          </a:p>
          <a:p>
            <a:pPr algn="just"/>
            <a:endParaRPr lang="pt-BR">
              <a:latin typeface="Raleway"/>
              <a:ea typeface="Calibri"/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,Sans-Serif"/>
              <a:buChar char="•"/>
            </a:pPr>
            <a:r>
              <a:rPr lang="pt-BR" sz="1600" b="1">
                <a:latin typeface="Raleway"/>
                <a:ea typeface="Calibri"/>
                <a:cs typeface="Calibri"/>
              </a:rPr>
              <a:t>Não proficiente: </a:t>
            </a:r>
            <a:r>
              <a:rPr lang="pt-BR" sz="1600">
                <a:latin typeface="Raleway"/>
                <a:ea typeface="Calibri"/>
                <a:cs typeface="Calibri"/>
              </a:rPr>
              <a:t>pontuação </a:t>
            </a:r>
            <a:r>
              <a:rPr lang="pt-BR" sz="1600" b="1">
                <a:latin typeface="Raleway"/>
                <a:ea typeface="Calibri"/>
                <a:cs typeface="Calibri"/>
              </a:rPr>
              <a:t>menor do que 50 pontos</a:t>
            </a:r>
            <a:endParaRPr lang="pt-BR" sz="1600">
              <a:latin typeface="Raleway"/>
              <a:ea typeface="Calibri"/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,Sans-Serif"/>
              <a:buChar char="•"/>
            </a:pPr>
            <a:r>
              <a:rPr lang="pt-BR" sz="1600" b="1">
                <a:latin typeface="Raleway"/>
                <a:ea typeface="Calibri"/>
                <a:cs typeface="Calibri"/>
              </a:rPr>
              <a:t>Básico:</a:t>
            </a:r>
            <a:r>
              <a:rPr lang="pt-BR" sz="1600">
                <a:latin typeface="Raleway"/>
                <a:ea typeface="Calibri"/>
                <a:cs typeface="Calibri"/>
              </a:rPr>
              <a:t> pontuação </a:t>
            </a:r>
            <a:r>
              <a:rPr lang="pt-BR" sz="1600" b="1">
                <a:latin typeface="Raleway"/>
                <a:ea typeface="Calibri"/>
                <a:cs typeface="Calibri"/>
              </a:rPr>
              <a:t>maior do que 50 pontos</a:t>
            </a:r>
            <a:endParaRPr lang="pt-BR" sz="1600">
              <a:latin typeface="Raleway"/>
              <a:ea typeface="Calibri"/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,Sans-Serif"/>
              <a:buChar char="•"/>
            </a:pPr>
            <a:r>
              <a:rPr lang="pt-BR" sz="1600" b="1">
                <a:latin typeface="Raleway"/>
                <a:ea typeface="Calibri"/>
                <a:cs typeface="Calibri"/>
              </a:rPr>
              <a:t>Adequado:</a:t>
            </a:r>
            <a:r>
              <a:rPr lang="pt-BR" sz="1600">
                <a:latin typeface="Raleway"/>
                <a:ea typeface="Calibri"/>
                <a:cs typeface="Calibri"/>
              </a:rPr>
              <a:t> pontuação </a:t>
            </a:r>
            <a:r>
              <a:rPr lang="pt-BR" sz="1600" b="1">
                <a:latin typeface="Raleway"/>
                <a:ea typeface="Calibri"/>
                <a:cs typeface="Calibri"/>
              </a:rPr>
              <a:t>maior do que 70 pontos</a:t>
            </a:r>
            <a:endParaRPr lang="en-US" sz="1600">
              <a:latin typeface="Raleway"/>
              <a:ea typeface="Calibri"/>
              <a:cs typeface="Calibri"/>
            </a:endParaRPr>
          </a:p>
          <a:p>
            <a:pPr algn="just"/>
            <a:endParaRPr lang="pt-BR" sz="1600">
              <a:latin typeface="Raleway"/>
              <a:ea typeface="Calibri"/>
              <a:cs typeface="Calibri"/>
            </a:endParaRPr>
          </a:p>
          <a:p>
            <a:pPr algn="just"/>
            <a:r>
              <a:rPr lang="pt-BR" sz="1600">
                <a:latin typeface="Raleway"/>
                <a:ea typeface="Calibri"/>
                <a:cs typeface="Calibri"/>
              </a:rPr>
              <a:t>Esses níveis ajudam as redes de ensino a interpretarem de forma clara o desempenho dos candidatos nos processos seletivos.</a:t>
            </a:r>
            <a:endParaRPr lang="pt-BR" sz="1600">
              <a:ea typeface="Calibri"/>
              <a:cs typeface="Calibri"/>
            </a:endParaRPr>
          </a:p>
        </p:txBody>
      </p:sp>
      <p:pic>
        <p:nvPicPr>
          <p:cNvPr id="47" name="Gráfico 6" descr="Lista de Verificação estrutura de tópicos">
            <a:extLst>
              <a:ext uri="{FF2B5EF4-FFF2-40B4-BE49-F238E27FC236}">
                <a16:creationId xmlns:a16="http://schemas.microsoft.com/office/drawing/2014/main" id="{BEBA6380-30BF-DC1E-14FB-9ABA697746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4952" y="1148044"/>
            <a:ext cx="517443" cy="63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56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8306827-02CE-5C0D-936D-EF72ACBDE54C}"/>
              </a:ext>
            </a:extLst>
          </p:cNvPr>
          <p:cNvSpPr txBox="1"/>
          <p:nvPr/>
        </p:nvSpPr>
        <p:spPr>
          <a:xfrm>
            <a:off x="851697" y="1501988"/>
            <a:ext cx="9893808" cy="4999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>
                <a:solidFill>
                  <a:schemeClr val="bg1"/>
                </a:solidFill>
                <a:highlight>
                  <a:srgbClr val="11B880"/>
                </a:highlight>
                <a:latin typeface="Raleway"/>
              </a:rPr>
              <a:t>Funcionamento</a:t>
            </a:r>
            <a:r>
              <a:rPr lang="pt-BR" b="1">
                <a:solidFill>
                  <a:schemeClr val="bg1"/>
                </a:solidFill>
                <a:highlight>
                  <a:srgbClr val="11B880"/>
                </a:highlight>
                <a:latin typeface="Raleway"/>
              </a:rPr>
              <a:t>: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1351629-0020-9740-CCDA-1D99DA670D44}"/>
              </a:ext>
            </a:extLst>
          </p:cNvPr>
          <p:cNvSpPr txBox="1"/>
          <p:nvPr/>
        </p:nvSpPr>
        <p:spPr>
          <a:xfrm>
            <a:off x="7781849" y="2460047"/>
            <a:ext cx="3304659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b="1">
                <a:latin typeface="Raleway"/>
              </a:rPr>
              <a:t>Redes têm autonomia </a:t>
            </a:r>
            <a:r>
              <a:rPr lang="pt-BR" sz="1600">
                <a:latin typeface="Raleway"/>
              </a:rPr>
              <a:t>para usar os resultados </a:t>
            </a:r>
            <a:r>
              <a:rPr lang="pt-BR" sz="1600" i="1">
                <a:latin typeface="Raleway"/>
              </a:rPr>
              <a:t>(classificatório, eliminatório, ou classificatório e eliminatório)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AF421A1-E04B-FF27-804B-3500F11152AE}"/>
              </a:ext>
            </a:extLst>
          </p:cNvPr>
          <p:cNvSpPr txBox="1"/>
          <p:nvPr/>
        </p:nvSpPr>
        <p:spPr>
          <a:xfrm>
            <a:off x="2064943" y="4491225"/>
            <a:ext cx="348198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b="1">
                <a:latin typeface="Raleway"/>
              </a:rPr>
              <a:t>Não é uma certificação </a:t>
            </a:r>
            <a:r>
              <a:rPr lang="pt-BR" sz="1600">
                <a:latin typeface="Raleway"/>
              </a:rPr>
              <a:t>para o ofício, mas uma </a:t>
            </a:r>
            <a:r>
              <a:rPr lang="pt-BR" sz="1600" b="1">
                <a:latin typeface="Raleway"/>
              </a:rPr>
              <a:t>porta de entrada </a:t>
            </a:r>
            <a:r>
              <a:rPr lang="pt-BR" sz="1600">
                <a:latin typeface="Raleway"/>
              </a:rPr>
              <a:t>adicional para as redes</a:t>
            </a:r>
            <a:endParaRPr lang="pt-BR" sz="2000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84200A5-5D15-51FF-3D34-BF904DD719B6}"/>
              </a:ext>
            </a:extLst>
          </p:cNvPr>
          <p:cNvSpPr txBox="1"/>
          <p:nvPr/>
        </p:nvSpPr>
        <p:spPr>
          <a:xfrm>
            <a:off x="2064080" y="2591815"/>
            <a:ext cx="382128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b="1">
                <a:latin typeface="Raleway"/>
              </a:rPr>
              <a:t>Adesão pactuada com estados e municípios </a:t>
            </a:r>
            <a:r>
              <a:rPr lang="pt-BR" sz="1600">
                <a:latin typeface="Raleway"/>
              </a:rPr>
              <a:t>e </a:t>
            </a:r>
            <a:r>
              <a:rPr lang="pt-BR" sz="1600" b="1">
                <a:latin typeface="Raleway"/>
              </a:rPr>
              <a:t>inscrição </a:t>
            </a:r>
            <a:r>
              <a:rPr lang="pt-BR" sz="1600">
                <a:latin typeface="Raleway"/>
              </a:rPr>
              <a:t>dos candidatos </a:t>
            </a:r>
            <a:endParaRPr lang="pt-BR" sz="1600">
              <a:latin typeface="Raleway" pitchFamily="2" charset="0"/>
            </a:endParaRPr>
          </a:p>
        </p:txBody>
      </p:sp>
      <p:pic>
        <p:nvPicPr>
          <p:cNvPr id="35" name="Gráfico 34" descr="Caixa de seleção marcada com preenchimento sólido">
            <a:extLst>
              <a:ext uri="{FF2B5EF4-FFF2-40B4-BE49-F238E27FC236}">
                <a16:creationId xmlns:a16="http://schemas.microsoft.com/office/drawing/2014/main" id="{9D6EEAB3-1BCD-C0EF-6502-2E5CE1966D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63" y="2331063"/>
            <a:ext cx="1323992" cy="1323992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2F887808-386B-DF52-3E2C-0462C5B53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170" y="4547030"/>
            <a:ext cx="1494301" cy="462326"/>
          </a:xfrm>
          <a:prstGeom prst="rect">
            <a:avLst/>
          </a:prstGeom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id="{A4454EFF-EDCC-3378-598B-50C8B9F3AC91}"/>
              </a:ext>
            </a:extLst>
          </p:cNvPr>
          <p:cNvSpPr txBox="1"/>
          <p:nvPr/>
        </p:nvSpPr>
        <p:spPr>
          <a:xfrm>
            <a:off x="8162531" y="4547030"/>
            <a:ext cx="2783550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>
                <a:latin typeface="Raleway"/>
              </a:rPr>
              <a:t>Prova seguirá a matriz do </a:t>
            </a:r>
            <a:r>
              <a:rPr lang="pt-BR" sz="1600" b="1">
                <a:latin typeface="Raleway"/>
              </a:rPr>
              <a:t>Enade das Licenciaturas (Publicada a atualização das matrizes pelo INEP)</a:t>
            </a:r>
            <a:endParaRPr lang="pt-BR" sz="2000"/>
          </a:p>
        </p:txBody>
      </p:sp>
      <p:pic>
        <p:nvPicPr>
          <p:cNvPr id="30" name="Gráfico 29" descr="Garfo na estrada com preenchimento sólido">
            <a:extLst>
              <a:ext uri="{FF2B5EF4-FFF2-40B4-BE49-F238E27FC236}">
                <a16:creationId xmlns:a16="http://schemas.microsoft.com/office/drawing/2014/main" id="{33700BE2-22CF-63FB-281B-EE5C0B4D00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4372" y="2438734"/>
            <a:ext cx="1098531" cy="1098531"/>
          </a:xfrm>
          <a:prstGeom prst="rect">
            <a:avLst/>
          </a:prstGeom>
        </p:spPr>
      </p:pic>
      <p:pic>
        <p:nvPicPr>
          <p:cNvPr id="33" name="Gráfico 32" descr="Escola com preenchimento sólido">
            <a:extLst>
              <a:ext uri="{FF2B5EF4-FFF2-40B4-BE49-F238E27FC236}">
                <a16:creationId xmlns:a16="http://schemas.microsoft.com/office/drawing/2014/main" id="{78C6CE7D-38AE-9006-B0FB-49E2D4FC88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0021" y="4119399"/>
            <a:ext cx="1303940" cy="1323992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1945BF0-45B7-828A-3C83-0A47AC290106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1B880"/>
                </a:solidFill>
                <a:latin typeface="Raleway Black"/>
                <a:sym typeface="Raleway Black"/>
              </a:rPr>
              <a:t>Prova Nacional Docente (PND)</a:t>
            </a:r>
            <a:endParaRPr lang="pt-BR"/>
          </a:p>
        </p:txBody>
      </p:sp>
      <p:pic>
        <p:nvPicPr>
          <p:cNvPr id="3" name="Picture 2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C855BDCD-C814-73C3-4527-AEFF2DD5A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pic>
        <p:nvPicPr>
          <p:cNvPr id="4" name="Gráfico 8">
            <a:extLst>
              <a:ext uri="{FF2B5EF4-FFF2-40B4-BE49-F238E27FC236}">
                <a16:creationId xmlns:a16="http://schemas.microsoft.com/office/drawing/2014/main" id="{FA62039D-395F-78DC-5960-E1BC223AEA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595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F7AAF-635B-BB20-D274-C487CB218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CA9D57E6-A028-2445-B075-08D08601D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pic>
        <p:nvPicPr>
          <p:cNvPr id="4" name="Gráfico 8">
            <a:extLst>
              <a:ext uri="{FF2B5EF4-FFF2-40B4-BE49-F238E27FC236}">
                <a16:creationId xmlns:a16="http://schemas.microsoft.com/office/drawing/2014/main" id="{6CDE0786-6166-23B1-1D72-8B51F13A56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CaixaDeTexto 4">
            <a:extLst>
              <a:ext uri="{FF2B5EF4-FFF2-40B4-BE49-F238E27FC236}">
                <a16:creationId xmlns:a16="http://schemas.microsoft.com/office/drawing/2014/main" id="{B99F5DC1-4C9E-B4C5-AE63-0F2E2194D2A0}"/>
              </a:ext>
            </a:extLst>
          </p:cNvPr>
          <p:cNvSpPr txBox="1"/>
          <p:nvPr/>
        </p:nvSpPr>
        <p:spPr>
          <a:xfrm>
            <a:off x="851697" y="1204937"/>
            <a:ext cx="9893808" cy="4999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>
                <a:solidFill>
                  <a:schemeClr val="bg1"/>
                </a:solidFill>
                <a:highlight>
                  <a:srgbClr val="0000FF"/>
                </a:highlight>
                <a:latin typeface="Raleway"/>
              </a:rPr>
              <a:t>Funcionamento</a:t>
            </a:r>
            <a:r>
              <a:rPr lang="pt-BR" b="1">
                <a:solidFill>
                  <a:schemeClr val="bg1"/>
                </a:solidFill>
                <a:highlight>
                  <a:srgbClr val="0000FF"/>
                </a:highlight>
                <a:latin typeface="Raleway"/>
              </a:rPr>
              <a:t>:</a:t>
            </a:r>
          </a:p>
        </p:txBody>
      </p:sp>
      <p:sp>
        <p:nvSpPr>
          <p:cNvPr id="14" name="Retângulo: Cantos Arredondados 19">
            <a:extLst>
              <a:ext uri="{FF2B5EF4-FFF2-40B4-BE49-F238E27FC236}">
                <a16:creationId xmlns:a16="http://schemas.microsoft.com/office/drawing/2014/main" id="{EE4A2052-2D3D-20D0-40F3-37808F7B65FB}"/>
              </a:ext>
            </a:extLst>
          </p:cNvPr>
          <p:cNvSpPr/>
          <p:nvPr/>
        </p:nvSpPr>
        <p:spPr>
          <a:xfrm>
            <a:off x="1495509" y="2072495"/>
            <a:ext cx="4199258" cy="1533888"/>
          </a:xfrm>
          <a:prstGeom prst="roundRect">
            <a:avLst>
              <a:gd name="adj" fmla="val 26174"/>
            </a:avLst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600" b="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17" name="Elipse 20">
            <a:hlinkClick r:id="" action="ppaction://noaction"/>
            <a:extLst>
              <a:ext uri="{FF2B5EF4-FFF2-40B4-BE49-F238E27FC236}">
                <a16:creationId xmlns:a16="http://schemas.microsoft.com/office/drawing/2014/main" id="{BF986464-D045-B156-73FC-49B4C04A6436}"/>
              </a:ext>
            </a:extLst>
          </p:cNvPr>
          <p:cNvSpPr/>
          <p:nvPr/>
        </p:nvSpPr>
        <p:spPr>
          <a:xfrm>
            <a:off x="969164" y="2070695"/>
            <a:ext cx="350360" cy="344993"/>
          </a:xfrm>
          <a:prstGeom prst="ellipse">
            <a:avLst/>
          </a:prstGeom>
          <a:solidFill>
            <a:srgbClr val="1535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>
                <a:latin typeface="Raleway Bold"/>
                <a:ea typeface="Calibri"/>
                <a:cs typeface="Calibri"/>
              </a:rPr>
              <a:t>1</a:t>
            </a:r>
          </a:p>
        </p:txBody>
      </p:sp>
      <p:sp>
        <p:nvSpPr>
          <p:cNvPr id="20" name="CaixaDeTexto 21">
            <a:extLst>
              <a:ext uri="{FF2B5EF4-FFF2-40B4-BE49-F238E27FC236}">
                <a16:creationId xmlns:a16="http://schemas.microsoft.com/office/drawing/2014/main" id="{5E79B67D-7F5F-4353-4D03-3A8521BFB4E6}"/>
              </a:ext>
            </a:extLst>
          </p:cNvPr>
          <p:cNvSpPr txBox="1"/>
          <p:nvPr/>
        </p:nvSpPr>
        <p:spPr>
          <a:xfrm>
            <a:off x="1947460" y="2130391"/>
            <a:ext cx="3391378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>
                <a:solidFill>
                  <a:srgbClr val="FFFFFF"/>
                </a:solidFill>
                <a:highlight>
                  <a:srgbClr val="0000FF"/>
                </a:highlight>
                <a:latin typeface="Raleway"/>
                <a:ea typeface="Calibri"/>
                <a:cs typeface="Calibri"/>
              </a:rPr>
              <a:t>Autorização e Adesão</a:t>
            </a:r>
            <a:endParaRPr lang="pt-BR" sz="1400" b="1">
              <a:solidFill>
                <a:srgbClr val="FFFFFF"/>
              </a:solidFill>
              <a:highlight>
                <a:srgbClr val="0000FF"/>
              </a:highlight>
              <a:latin typeface="Raleway"/>
            </a:endParaRPr>
          </a:p>
        </p:txBody>
      </p:sp>
      <p:sp>
        <p:nvSpPr>
          <p:cNvPr id="22" name="CaixaDeTexto 22">
            <a:extLst>
              <a:ext uri="{FF2B5EF4-FFF2-40B4-BE49-F238E27FC236}">
                <a16:creationId xmlns:a16="http://schemas.microsoft.com/office/drawing/2014/main" id="{F397118E-13A7-1585-92B7-707D409AFD53}"/>
              </a:ext>
            </a:extLst>
          </p:cNvPr>
          <p:cNvSpPr txBox="1"/>
          <p:nvPr/>
        </p:nvSpPr>
        <p:spPr>
          <a:xfrm>
            <a:off x="1704345" y="2624446"/>
            <a:ext cx="387113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/>
              <a:buChar char="•"/>
            </a:pPr>
            <a:r>
              <a:rPr lang="pt-BR" sz="1200" b="1">
                <a:solidFill>
                  <a:srgbClr val="000000"/>
                </a:solidFill>
                <a:latin typeface="Raleway"/>
                <a:cs typeface="Segoe UI"/>
              </a:rPr>
              <a:t>Obter autorização para realização do certame</a:t>
            </a:r>
          </a:p>
        </p:txBody>
      </p:sp>
      <p:pic>
        <p:nvPicPr>
          <p:cNvPr id="24" name="Gráfico 45" descr="Área de Transferência estrutura de tópicos">
            <a:extLst>
              <a:ext uri="{FF2B5EF4-FFF2-40B4-BE49-F238E27FC236}">
                <a16:creationId xmlns:a16="http://schemas.microsoft.com/office/drawing/2014/main" id="{B18FB84D-BFDC-C801-5DB9-6FA0257C38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5856" y="2132582"/>
            <a:ext cx="317435" cy="346525"/>
          </a:xfrm>
          <a:prstGeom prst="rect">
            <a:avLst/>
          </a:prstGeom>
        </p:spPr>
      </p:pic>
      <p:sp>
        <p:nvSpPr>
          <p:cNvPr id="25" name="Retângulo: Cantos Arredondados 19">
            <a:extLst>
              <a:ext uri="{FF2B5EF4-FFF2-40B4-BE49-F238E27FC236}">
                <a16:creationId xmlns:a16="http://schemas.microsoft.com/office/drawing/2014/main" id="{847F9611-E716-A4E2-DDD1-8E145CC31E89}"/>
              </a:ext>
            </a:extLst>
          </p:cNvPr>
          <p:cNvSpPr/>
          <p:nvPr/>
        </p:nvSpPr>
        <p:spPr>
          <a:xfrm>
            <a:off x="1495724" y="4102772"/>
            <a:ext cx="4186558" cy="1835244"/>
          </a:xfrm>
          <a:prstGeom prst="roundRect">
            <a:avLst>
              <a:gd name="adj" fmla="val 26174"/>
            </a:avLst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600" b="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26" name="Elipse 20">
            <a:hlinkClick r:id="" action="ppaction://noaction"/>
            <a:extLst>
              <a:ext uri="{FF2B5EF4-FFF2-40B4-BE49-F238E27FC236}">
                <a16:creationId xmlns:a16="http://schemas.microsoft.com/office/drawing/2014/main" id="{356912EE-9A7A-6E0A-39D9-7D3C2C6CE606}"/>
              </a:ext>
            </a:extLst>
          </p:cNvPr>
          <p:cNvSpPr/>
          <p:nvPr/>
        </p:nvSpPr>
        <p:spPr>
          <a:xfrm>
            <a:off x="1007694" y="4178033"/>
            <a:ext cx="350360" cy="344993"/>
          </a:xfrm>
          <a:prstGeom prst="ellipse">
            <a:avLst/>
          </a:prstGeom>
          <a:solidFill>
            <a:srgbClr val="1535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>
                <a:latin typeface="Raleway Bold"/>
                <a:ea typeface="Calibri"/>
                <a:cs typeface="Calibri"/>
              </a:rPr>
              <a:t>2</a:t>
            </a:r>
          </a:p>
        </p:txBody>
      </p:sp>
      <p:sp>
        <p:nvSpPr>
          <p:cNvPr id="27" name="CaixaDeTexto 21">
            <a:extLst>
              <a:ext uri="{FF2B5EF4-FFF2-40B4-BE49-F238E27FC236}">
                <a16:creationId xmlns:a16="http://schemas.microsoft.com/office/drawing/2014/main" id="{5BF8982A-BA31-25AC-D4E8-9850E7D68B35}"/>
              </a:ext>
            </a:extLst>
          </p:cNvPr>
          <p:cNvSpPr txBox="1"/>
          <p:nvPr/>
        </p:nvSpPr>
        <p:spPr>
          <a:xfrm>
            <a:off x="1973290" y="4263560"/>
            <a:ext cx="423086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>
                <a:solidFill>
                  <a:srgbClr val="FFFFFF"/>
                </a:solidFill>
                <a:highlight>
                  <a:srgbClr val="0000FF"/>
                </a:highlight>
                <a:latin typeface="Raleway"/>
                <a:ea typeface="Calibri"/>
                <a:cs typeface="Calibri"/>
              </a:rPr>
              <a:t>Planejamento e Comissão de Seleção</a:t>
            </a:r>
            <a:endParaRPr lang="en-US" sz="1600">
              <a:highlight>
                <a:srgbClr val="0000FF"/>
              </a:highlight>
            </a:endParaRPr>
          </a:p>
        </p:txBody>
      </p:sp>
      <p:sp>
        <p:nvSpPr>
          <p:cNvPr id="28" name="CaixaDeTexto 22">
            <a:extLst>
              <a:ext uri="{FF2B5EF4-FFF2-40B4-BE49-F238E27FC236}">
                <a16:creationId xmlns:a16="http://schemas.microsoft.com/office/drawing/2014/main" id="{0E865927-73F9-356C-1BBA-722BE4B90A69}"/>
              </a:ext>
            </a:extLst>
          </p:cNvPr>
          <p:cNvSpPr txBox="1"/>
          <p:nvPr/>
        </p:nvSpPr>
        <p:spPr>
          <a:xfrm>
            <a:off x="1730175" y="4693469"/>
            <a:ext cx="387113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/>
              <a:buChar char="•"/>
            </a:pPr>
            <a:r>
              <a:rPr lang="pt-BR" sz="1200" b="1">
                <a:solidFill>
                  <a:srgbClr val="000000"/>
                </a:solidFill>
                <a:latin typeface="Raleway"/>
                <a:cs typeface="Segoe UI"/>
              </a:rPr>
              <a:t>Dimensionar a quantidade de vagas;</a:t>
            </a:r>
          </a:p>
          <a:p>
            <a:pPr marL="171450" indent="-171450" algn="just">
              <a:buFont typeface="Arial"/>
              <a:buChar char="•"/>
            </a:pPr>
            <a:r>
              <a:rPr lang="pt-BR" sz="1200" b="1">
                <a:solidFill>
                  <a:srgbClr val="000000"/>
                </a:solidFill>
                <a:latin typeface="Raleway"/>
                <a:cs typeface="Segoe UI"/>
              </a:rPr>
              <a:t>Definir o tipo de processo (PSS ou concurso);</a:t>
            </a:r>
          </a:p>
          <a:p>
            <a:pPr marL="171450" indent="-171450" algn="just">
              <a:buFont typeface="Arial"/>
              <a:buChar char="•"/>
            </a:pPr>
            <a:r>
              <a:rPr lang="pt-BR" sz="1200" b="1">
                <a:solidFill>
                  <a:srgbClr val="000000"/>
                </a:solidFill>
                <a:latin typeface="Raleway"/>
                <a:cs typeface="Segoe UI"/>
              </a:rPr>
              <a:t>Instituir da Comissão de Seleção;</a:t>
            </a:r>
            <a:endParaRPr lang="pt-BR" sz="1600"/>
          </a:p>
        </p:txBody>
      </p:sp>
      <p:pic>
        <p:nvPicPr>
          <p:cNvPr id="31" name="Gráfico 37" descr="Público-alvo estrutura de tópicos">
            <a:extLst>
              <a:ext uri="{FF2B5EF4-FFF2-40B4-BE49-F238E27FC236}">
                <a16:creationId xmlns:a16="http://schemas.microsoft.com/office/drawing/2014/main" id="{D5408865-8EB0-7CA7-40AF-2280299E1B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8491" y="4226771"/>
            <a:ext cx="375876" cy="410957"/>
          </a:xfrm>
          <a:prstGeom prst="rect">
            <a:avLst/>
          </a:prstGeom>
        </p:spPr>
      </p:pic>
      <p:sp>
        <p:nvSpPr>
          <p:cNvPr id="32" name="Retângulo: Cantos Arredondados 19">
            <a:extLst>
              <a:ext uri="{FF2B5EF4-FFF2-40B4-BE49-F238E27FC236}">
                <a16:creationId xmlns:a16="http://schemas.microsoft.com/office/drawing/2014/main" id="{2C81677F-C52B-C45D-9DBD-5E3531775C2A}"/>
              </a:ext>
            </a:extLst>
          </p:cNvPr>
          <p:cNvSpPr/>
          <p:nvPr/>
        </p:nvSpPr>
        <p:spPr>
          <a:xfrm>
            <a:off x="7408542" y="1929781"/>
            <a:ext cx="4199258" cy="1737088"/>
          </a:xfrm>
          <a:prstGeom prst="roundRect">
            <a:avLst>
              <a:gd name="adj" fmla="val 26174"/>
            </a:avLst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600" b="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33" name="Elipse 20">
            <a:hlinkClick r:id="" action="ppaction://noaction"/>
            <a:extLst>
              <a:ext uri="{FF2B5EF4-FFF2-40B4-BE49-F238E27FC236}">
                <a16:creationId xmlns:a16="http://schemas.microsoft.com/office/drawing/2014/main" id="{33CBA546-E400-57CB-5922-C222D573230E}"/>
              </a:ext>
            </a:extLst>
          </p:cNvPr>
          <p:cNvSpPr/>
          <p:nvPr/>
        </p:nvSpPr>
        <p:spPr>
          <a:xfrm>
            <a:off x="6882197" y="1927981"/>
            <a:ext cx="350360" cy="344993"/>
          </a:xfrm>
          <a:prstGeom prst="ellipse">
            <a:avLst/>
          </a:prstGeom>
          <a:solidFill>
            <a:srgbClr val="1535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>
                <a:latin typeface="Raleway Bold"/>
                <a:ea typeface="Calibri"/>
                <a:cs typeface="Calibri"/>
              </a:rPr>
              <a:t>3</a:t>
            </a:r>
          </a:p>
        </p:txBody>
      </p:sp>
      <p:sp>
        <p:nvSpPr>
          <p:cNvPr id="35" name="CaixaDeTexto 21">
            <a:extLst>
              <a:ext uri="{FF2B5EF4-FFF2-40B4-BE49-F238E27FC236}">
                <a16:creationId xmlns:a16="http://schemas.microsoft.com/office/drawing/2014/main" id="{308157FB-3EE2-5E6A-D285-336D0DAA865C}"/>
              </a:ext>
            </a:extLst>
          </p:cNvPr>
          <p:cNvSpPr txBox="1"/>
          <p:nvPr/>
        </p:nvSpPr>
        <p:spPr>
          <a:xfrm>
            <a:off x="7860493" y="1987677"/>
            <a:ext cx="3391378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>
                <a:solidFill>
                  <a:srgbClr val="FFFFFF"/>
                </a:solidFill>
                <a:highlight>
                  <a:srgbClr val="0000FF"/>
                </a:highlight>
                <a:latin typeface="Raleway"/>
                <a:ea typeface="Calibri"/>
                <a:cs typeface="Calibri"/>
              </a:rPr>
              <a:t>TR e Contratação de Banca</a:t>
            </a:r>
            <a:endParaRPr lang="en-US">
              <a:highlight>
                <a:srgbClr val="0000FF"/>
              </a:highlight>
            </a:endParaRPr>
          </a:p>
        </p:txBody>
      </p:sp>
      <p:sp>
        <p:nvSpPr>
          <p:cNvPr id="38" name="CaixaDeTexto 22">
            <a:extLst>
              <a:ext uri="{FF2B5EF4-FFF2-40B4-BE49-F238E27FC236}">
                <a16:creationId xmlns:a16="http://schemas.microsoft.com/office/drawing/2014/main" id="{88DD8E7F-4675-980A-B440-2A834C66EF02}"/>
              </a:ext>
            </a:extLst>
          </p:cNvPr>
          <p:cNvSpPr txBox="1"/>
          <p:nvPr/>
        </p:nvSpPr>
        <p:spPr>
          <a:xfrm>
            <a:off x="7617378" y="2481732"/>
            <a:ext cx="3871136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/>
              <a:buChar char="•"/>
            </a:pPr>
            <a:r>
              <a:rPr lang="pt-BR" sz="1200" b="1">
                <a:solidFill>
                  <a:srgbClr val="000000"/>
                </a:solidFill>
                <a:latin typeface="Raleway"/>
                <a:cs typeface="Segoe UI"/>
              </a:rPr>
              <a:t>Prever as etapas do processo no Termo de Referência (TR);</a:t>
            </a:r>
          </a:p>
          <a:p>
            <a:pPr algn="just"/>
            <a:endParaRPr lang="pt-BR" sz="1200" b="1">
              <a:solidFill>
                <a:srgbClr val="000000"/>
              </a:solidFill>
              <a:latin typeface="Raleway"/>
              <a:cs typeface="Segoe UI"/>
            </a:endParaRPr>
          </a:p>
          <a:p>
            <a:pPr algn="just"/>
            <a:endParaRPr lang="pt-BR" sz="1600">
              <a:ea typeface="Calibri" panose="020F0502020204030204"/>
              <a:cs typeface="Calibri" panose="020F0502020204030204"/>
            </a:endParaRPr>
          </a:p>
          <a:p>
            <a:pPr algn="just"/>
            <a:r>
              <a:rPr lang="pt-BR" sz="1200" b="1" u="sng">
                <a:solidFill>
                  <a:srgbClr val="000000"/>
                </a:solidFill>
                <a:latin typeface="Raleway"/>
                <a:cs typeface="Segoe UI"/>
              </a:rPr>
              <a:t>Esta etapa não é obrigatória.</a:t>
            </a:r>
            <a:endParaRPr lang="pt-BR" sz="1600" u="sng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5" name="Retângulo: Cantos Arredondados 19">
            <a:extLst>
              <a:ext uri="{FF2B5EF4-FFF2-40B4-BE49-F238E27FC236}">
                <a16:creationId xmlns:a16="http://schemas.microsoft.com/office/drawing/2014/main" id="{124CAEAC-8B32-6212-21C5-9DDEA5627714}"/>
              </a:ext>
            </a:extLst>
          </p:cNvPr>
          <p:cNvSpPr/>
          <p:nvPr/>
        </p:nvSpPr>
        <p:spPr>
          <a:xfrm>
            <a:off x="7396057" y="3998158"/>
            <a:ext cx="4199258" cy="2140044"/>
          </a:xfrm>
          <a:prstGeom prst="roundRect">
            <a:avLst>
              <a:gd name="adj" fmla="val 26174"/>
            </a:avLst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600" b="1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46" name="Elipse 20">
            <a:hlinkClick r:id="" action="ppaction://noaction"/>
            <a:extLst>
              <a:ext uri="{FF2B5EF4-FFF2-40B4-BE49-F238E27FC236}">
                <a16:creationId xmlns:a16="http://schemas.microsoft.com/office/drawing/2014/main" id="{08E627BF-B29F-5442-A749-14922768DBF0}"/>
              </a:ext>
            </a:extLst>
          </p:cNvPr>
          <p:cNvSpPr/>
          <p:nvPr/>
        </p:nvSpPr>
        <p:spPr>
          <a:xfrm>
            <a:off x="6895327" y="4060719"/>
            <a:ext cx="350360" cy="344993"/>
          </a:xfrm>
          <a:prstGeom prst="ellipse">
            <a:avLst/>
          </a:prstGeom>
          <a:solidFill>
            <a:srgbClr val="1535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>
                <a:latin typeface="Raleway Bold"/>
                <a:ea typeface="Calibri"/>
                <a:cs typeface="Calibri"/>
              </a:rPr>
              <a:t>4</a:t>
            </a:r>
          </a:p>
        </p:txBody>
      </p:sp>
      <p:sp>
        <p:nvSpPr>
          <p:cNvPr id="48" name="CaixaDeTexto 21">
            <a:extLst>
              <a:ext uri="{FF2B5EF4-FFF2-40B4-BE49-F238E27FC236}">
                <a16:creationId xmlns:a16="http://schemas.microsoft.com/office/drawing/2014/main" id="{FC5744D4-F97F-4345-55E2-B1AFC1E08A2F}"/>
              </a:ext>
            </a:extLst>
          </p:cNvPr>
          <p:cNvSpPr txBox="1"/>
          <p:nvPr/>
        </p:nvSpPr>
        <p:spPr>
          <a:xfrm>
            <a:off x="7911723" y="4146246"/>
            <a:ext cx="4230869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>
                <a:solidFill>
                  <a:srgbClr val="FFFFFF"/>
                </a:solidFill>
                <a:highlight>
                  <a:srgbClr val="0000FF"/>
                </a:highlight>
                <a:latin typeface="Raleway"/>
                <a:ea typeface="Calibri"/>
                <a:cs typeface="Calibri"/>
              </a:rPr>
              <a:t>Seleção local e Resultados</a:t>
            </a:r>
            <a:endParaRPr lang="en-US">
              <a:highlight>
                <a:srgbClr val="0000FF"/>
              </a:highlight>
            </a:endParaRPr>
          </a:p>
        </p:txBody>
      </p:sp>
      <p:sp>
        <p:nvSpPr>
          <p:cNvPr id="52" name="CaixaDeTexto 22">
            <a:extLst>
              <a:ext uri="{FF2B5EF4-FFF2-40B4-BE49-F238E27FC236}">
                <a16:creationId xmlns:a16="http://schemas.microsoft.com/office/drawing/2014/main" id="{AAB02F1C-1784-2E64-6BB6-9C5037D7774D}"/>
              </a:ext>
            </a:extLst>
          </p:cNvPr>
          <p:cNvSpPr txBox="1"/>
          <p:nvPr/>
        </p:nvSpPr>
        <p:spPr>
          <a:xfrm>
            <a:off x="7668608" y="4588855"/>
            <a:ext cx="387113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/>
              <a:buChar char="•"/>
            </a:pPr>
            <a:r>
              <a:rPr lang="pt-BR" sz="1200" b="1">
                <a:solidFill>
                  <a:srgbClr val="000000"/>
                </a:solidFill>
                <a:latin typeface="Raleway"/>
                <a:cs typeface="Segoe UI"/>
              </a:rPr>
              <a:t>Divulgar o edital, abrir as inscrições locais, realizar etapas complementares, divulgar os resultados, prever etapas de recursos, aferir as cotas e realizar a convocação. </a:t>
            </a:r>
            <a:endParaRPr lang="pt-BR" sz="1600"/>
          </a:p>
        </p:txBody>
      </p:sp>
      <p:pic>
        <p:nvPicPr>
          <p:cNvPr id="55" name="Gráfico 55" descr="Lista de Verificação estrutura de tópicos">
            <a:extLst>
              <a:ext uri="{FF2B5EF4-FFF2-40B4-BE49-F238E27FC236}">
                <a16:creationId xmlns:a16="http://schemas.microsoft.com/office/drawing/2014/main" id="{0AF82F23-CDFD-1676-E592-8BB47D18EA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92808" y="2019697"/>
            <a:ext cx="343142" cy="339786"/>
          </a:xfrm>
          <a:prstGeom prst="rect">
            <a:avLst/>
          </a:prstGeom>
        </p:spPr>
      </p:pic>
      <p:pic>
        <p:nvPicPr>
          <p:cNvPr id="58" name="Gráfico 54" descr="Selo de Área de Transferência estrutura de tópicos">
            <a:extLst>
              <a:ext uri="{FF2B5EF4-FFF2-40B4-BE49-F238E27FC236}">
                <a16:creationId xmlns:a16="http://schemas.microsoft.com/office/drawing/2014/main" id="{97F5419A-1BFA-587A-6AA6-6F3039B5C0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84519" y="4143505"/>
            <a:ext cx="397210" cy="381615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58E4B53-B108-4FBA-8080-2F18EC53C1AD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  <p:sp>
        <p:nvSpPr>
          <p:cNvPr id="2" name="CaixaDeTexto 22">
            <a:extLst>
              <a:ext uri="{FF2B5EF4-FFF2-40B4-BE49-F238E27FC236}">
                <a16:creationId xmlns:a16="http://schemas.microsoft.com/office/drawing/2014/main" id="{2BC2CA31-AFCB-E263-F970-D1254F18EF58}"/>
              </a:ext>
            </a:extLst>
          </p:cNvPr>
          <p:cNvSpPr txBox="1"/>
          <p:nvPr/>
        </p:nvSpPr>
        <p:spPr>
          <a:xfrm>
            <a:off x="1747477" y="2897615"/>
            <a:ext cx="387113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rgbClr val="1535A6"/>
                </a:solidFill>
                <a:latin typeface="Raleway"/>
                <a:ea typeface="Calibri"/>
                <a:cs typeface="Segoe UI"/>
              </a:rPr>
              <a:t>Formalizar a adesão por meio do </a:t>
            </a:r>
            <a:r>
              <a:rPr lang="pt-BR" sz="1200" b="1" err="1">
                <a:solidFill>
                  <a:srgbClr val="1535A6"/>
                </a:solidFill>
                <a:latin typeface="Raleway"/>
                <a:ea typeface="Calibri"/>
                <a:cs typeface="Segoe UI"/>
              </a:rPr>
              <a:t>Simec</a:t>
            </a:r>
            <a:r>
              <a:rPr lang="pt-BR" sz="1200" b="1">
                <a:solidFill>
                  <a:srgbClr val="1535A6"/>
                </a:solidFill>
                <a:latin typeface="Raleway"/>
                <a:ea typeface="Calibri"/>
                <a:cs typeface="Segoe UI"/>
              </a:rPr>
              <a:t>;</a:t>
            </a:r>
            <a:endParaRPr lang="pt-BR" sz="1200" b="1">
              <a:solidFill>
                <a:srgbClr val="1535A6"/>
              </a:solidFill>
              <a:latin typeface="Calibri"/>
              <a:ea typeface="Calibri"/>
              <a:cs typeface="Calibri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rgbClr val="1535A6"/>
                </a:solidFill>
                <a:latin typeface="Raleway"/>
                <a:ea typeface="Calibri"/>
                <a:cs typeface="Segoe UI"/>
              </a:rPr>
              <a:t>Divulgar o uso da PND para candidatos se inscreverem.</a:t>
            </a:r>
            <a:endParaRPr lang="pt-BR" sz="1200" b="1">
              <a:solidFill>
                <a:srgbClr val="1535A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CaixaDeTexto 22">
            <a:extLst>
              <a:ext uri="{FF2B5EF4-FFF2-40B4-BE49-F238E27FC236}">
                <a16:creationId xmlns:a16="http://schemas.microsoft.com/office/drawing/2014/main" id="{68B12F06-B221-6200-0D93-7A69F1BE2FE4}"/>
              </a:ext>
            </a:extLst>
          </p:cNvPr>
          <p:cNvSpPr txBox="1"/>
          <p:nvPr/>
        </p:nvSpPr>
        <p:spPr>
          <a:xfrm>
            <a:off x="1701419" y="5282940"/>
            <a:ext cx="387113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/>
              <a:buChar char="•"/>
            </a:pPr>
            <a:r>
              <a:rPr lang="pt-BR" sz="1200" b="1">
                <a:solidFill>
                  <a:srgbClr val="1535A6"/>
                </a:solidFill>
                <a:latin typeface="Raleway"/>
                <a:cs typeface="Segoe UI"/>
              </a:rPr>
              <a:t>Alinhar o cronograma do edital com o cronograma da PND;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  <a:p>
            <a:pPr marL="171450" indent="-171450" algn="just">
              <a:buFont typeface="Arial"/>
              <a:buChar char="•"/>
            </a:pPr>
            <a:r>
              <a:rPr lang="pt-BR" sz="1200" b="1">
                <a:solidFill>
                  <a:srgbClr val="1535A6"/>
                </a:solidFill>
                <a:latin typeface="Raleway"/>
                <a:cs typeface="Segoe UI"/>
              </a:rPr>
              <a:t>Definir como a PND será utilizada na seleção</a:t>
            </a:r>
            <a:endParaRPr lang="pt-BR" sz="1600">
              <a:solidFill>
                <a:srgbClr val="1535A6"/>
              </a:solidFill>
              <a:ea typeface="Calibri"/>
              <a:cs typeface="Calibri"/>
            </a:endParaRPr>
          </a:p>
        </p:txBody>
      </p:sp>
      <p:sp>
        <p:nvSpPr>
          <p:cNvPr id="8" name="CaixaDeTexto 22">
            <a:extLst>
              <a:ext uri="{FF2B5EF4-FFF2-40B4-BE49-F238E27FC236}">
                <a16:creationId xmlns:a16="http://schemas.microsoft.com/office/drawing/2014/main" id="{54157DBA-F99C-49BB-3203-E1305BCCEFB9}"/>
              </a:ext>
            </a:extLst>
          </p:cNvPr>
          <p:cNvSpPr txBox="1"/>
          <p:nvPr/>
        </p:nvSpPr>
        <p:spPr>
          <a:xfrm>
            <a:off x="7674887" y="2941806"/>
            <a:ext cx="387113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/>
              <a:buChar char="•"/>
            </a:pPr>
            <a:r>
              <a:rPr lang="pt-BR" sz="1200" b="1">
                <a:solidFill>
                  <a:srgbClr val="1535A6"/>
                </a:solidFill>
                <a:latin typeface="Raleway"/>
                <a:cs typeface="Segoe UI"/>
              </a:rPr>
              <a:t>Prever no TR como a PND será utilizada.</a:t>
            </a:r>
            <a:endParaRPr lang="pt-BR" sz="1600" u="sng">
              <a:solidFill>
                <a:srgbClr val="1535A6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9" name="CaixaDeTexto 22">
            <a:extLst>
              <a:ext uri="{FF2B5EF4-FFF2-40B4-BE49-F238E27FC236}">
                <a16:creationId xmlns:a16="http://schemas.microsoft.com/office/drawing/2014/main" id="{462BFF63-19A8-62A9-5AB7-632B41FBCE92}"/>
              </a:ext>
            </a:extLst>
          </p:cNvPr>
          <p:cNvSpPr txBox="1"/>
          <p:nvPr/>
        </p:nvSpPr>
        <p:spPr>
          <a:xfrm>
            <a:off x="7783626" y="5336477"/>
            <a:ext cx="387113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/>
              <a:buChar char="•"/>
            </a:pPr>
            <a:r>
              <a:rPr lang="pt-BR" sz="1200" b="1">
                <a:solidFill>
                  <a:srgbClr val="1535A6"/>
                </a:solidFill>
                <a:latin typeface="Raleway"/>
                <a:cs typeface="Segoe UI"/>
              </a:rPr>
              <a:t>Acessar o sistema de resultados Inep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  <a:p>
            <a:pPr marL="171450" indent="-171450" algn="just">
              <a:buFont typeface="Arial"/>
              <a:buChar char="•"/>
            </a:pPr>
            <a:r>
              <a:rPr lang="pt-BR" sz="1200" b="1">
                <a:solidFill>
                  <a:srgbClr val="1535A6"/>
                </a:solidFill>
                <a:latin typeface="Raleway"/>
                <a:cs typeface="Segoe UI"/>
              </a:rPr>
              <a:t>Divulgar os resultados da PND acrescida com outras etapas e prever fase de recursos</a:t>
            </a:r>
            <a:endParaRPr lang="pt-BR" sz="1600">
              <a:solidFill>
                <a:srgbClr val="1535A6"/>
              </a:solidFill>
              <a:ea typeface="Calibri"/>
              <a:cs typeface="Calibri"/>
            </a:endParaRPr>
          </a:p>
        </p:txBody>
      </p:sp>
      <p:sp>
        <p:nvSpPr>
          <p:cNvPr id="10" name="CaixaDeTexto 22">
            <a:extLst>
              <a:ext uri="{FF2B5EF4-FFF2-40B4-BE49-F238E27FC236}">
                <a16:creationId xmlns:a16="http://schemas.microsoft.com/office/drawing/2014/main" id="{F323BBF1-F3D9-76C0-1864-94B3F9A79B29}"/>
              </a:ext>
            </a:extLst>
          </p:cNvPr>
          <p:cNvSpPr txBox="1"/>
          <p:nvPr/>
        </p:nvSpPr>
        <p:spPr>
          <a:xfrm>
            <a:off x="1330533" y="6348182"/>
            <a:ext cx="3871136" cy="307777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/>
              <a:buChar char="•"/>
            </a:pPr>
            <a:r>
              <a:rPr lang="pt-BR" sz="1400" b="1">
                <a:solidFill>
                  <a:schemeClr val="bg1"/>
                </a:solidFill>
                <a:highlight>
                  <a:srgbClr val="0000FF"/>
                </a:highlight>
                <a:latin typeface="Raleway"/>
                <a:cs typeface="Segoe UI"/>
              </a:rPr>
              <a:t>Ações adicionais para uso da PND</a:t>
            </a:r>
            <a:endParaRPr lang="pt-BR" sz="1400">
              <a:solidFill>
                <a:schemeClr val="bg1"/>
              </a:solidFill>
              <a:highlight>
                <a:srgbClr val="0000FF"/>
              </a:highlight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47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61575-3E22-F98A-0709-B2D45C403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424870A-7F03-4EC2-8F27-1D110B506D0A}"/>
              </a:ext>
            </a:extLst>
          </p:cNvPr>
          <p:cNvSpPr txBox="1"/>
          <p:nvPr/>
        </p:nvSpPr>
        <p:spPr>
          <a:xfrm>
            <a:off x="851697" y="1501988"/>
            <a:ext cx="9893808" cy="5049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>
                <a:solidFill>
                  <a:schemeClr val="bg1"/>
                </a:solidFill>
                <a:highlight>
                  <a:srgbClr val="0000FF"/>
                </a:highlight>
                <a:latin typeface="Raleway"/>
              </a:rPr>
              <a:t>Como foi em 2025:</a:t>
            </a:r>
            <a:endParaRPr lang="en-US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grpSp>
        <p:nvGrpSpPr>
          <p:cNvPr id="14" name="Agrupar 77">
            <a:extLst>
              <a:ext uri="{FF2B5EF4-FFF2-40B4-BE49-F238E27FC236}">
                <a16:creationId xmlns:a16="http://schemas.microsoft.com/office/drawing/2014/main" id="{12E69819-F775-63DC-E815-B54538C47913}"/>
              </a:ext>
            </a:extLst>
          </p:cNvPr>
          <p:cNvGrpSpPr/>
          <p:nvPr/>
        </p:nvGrpSpPr>
        <p:grpSpPr>
          <a:xfrm>
            <a:off x="6519793" y="1803571"/>
            <a:ext cx="4994272" cy="4392089"/>
            <a:chOff x="6519793" y="1803571"/>
            <a:chExt cx="3495106" cy="2996962"/>
          </a:xfrm>
        </p:grpSpPr>
        <p:pic>
          <p:nvPicPr>
            <p:cNvPr id="21" name="Imagem 46" descr="Mapa&#10;&#10;O conteúdo gerado por IA pode estar incorreto.">
              <a:extLst>
                <a:ext uri="{FF2B5EF4-FFF2-40B4-BE49-F238E27FC236}">
                  <a16:creationId xmlns:a16="http://schemas.microsoft.com/office/drawing/2014/main" id="{8DA62EA7-628F-C2F7-8BCC-A93F20F69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0429" y="1803571"/>
              <a:ext cx="3054470" cy="2996962"/>
            </a:xfrm>
            <a:prstGeom prst="rect">
              <a:avLst/>
            </a:prstGeom>
          </p:spPr>
        </p:pic>
        <p:pic>
          <p:nvPicPr>
            <p:cNvPr id="22" name="Imagem 48">
              <a:extLst>
                <a:ext uri="{FF2B5EF4-FFF2-40B4-BE49-F238E27FC236}">
                  <a16:creationId xmlns:a16="http://schemas.microsoft.com/office/drawing/2014/main" id="{EA118E9D-B57A-CE51-E5FF-BDB097A61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9793" y="4274540"/>
              <a:ext cx="200025" cy="133350"/>
            </a:xfrm>
            <a:prstGeom prst="rect">
              <a:avLst/>
            </a:prstGeom>
          </p:spPr>
        </p:pic>
        <p:sp>
          <p:nvSpPr>
            <p:cNvPr id="23" name="Elipse 50">
              <a:extLst>
                <a:ext uri="{FF2B5EF4-FFF2-40B4-BE49-F238E27FC236}">
                  <a16:creationId xmlns:a16="http://schemas.microsoft.com/office/drawing/2014/main" id="{A0411CB1-5930-F5EB-0521-469AF3743ACA}"/>
                </a:ext>
              </a:extLst>
            </p:cNvPr>
            <p:cNvSpPr/>
            <p:nvPr/>
          </p:nvSpPr>
          <p:spPr>
            <a:xfrm>
              <a:off x="8824378" y="4292236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4" name="Elipse 52">
              <a:extLst>
                <a:ext uri="{FF2B5EF4-FFF2-40B4-BE49-F238E27FC236}">
                  <a16:creationId xmlns:a16="http://schemas.microsoft.com/office/drawing/2014/main" id="{195CB289-73E9-573B-36E8-FADDAC128FFC}"/>
                </a:ext>
              </a:extLst>
            </p:cNvPr>
            <p:cNvSpPr/>
            <p:nvPr/>
          </p:nvSpPr>
          <p:spPr>
            <a:xfrm>
              <a:off x="8968150" y="3975933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5" name="Elipse 58">
              <a:extLst>
                <a:ext uri="{FF2B5EF4-FFF2-40B4-BE49-F238E27FC236}">
                  <a16:creationId xmlns:a16="http://schemas.microsoft.com/office/drawing/2014/main" id="{65F2CBDC-8978-7AE8-788A-D498940BF200}"/>
                </a:ext>
              </a:extLst>
            </p:cNvPr>
            <p:cNvSpPr/>
            <p:nvPr/>
          </p:nvSpPr>
          <p:spPr>
            <a:xfrm>
              <a:off x="9284453" y="3932801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6" name="Elipse 59">
              <a:extLst>
                <a:ext uri="{FF2B5EF4-FFF2-40B4-BE49-F238E27FC236}">
                  <a16:creationId xmlns:a16="http://schemas.microsoft.com/office/drawing/2014/main" id="{A6AC2C3A-ED38-9980-6681-98E05869711E}"/>
                </a:ext>
              </a:extLst>
            </p:cNvPr>
            <p:cNvSpPr/>
            <p:nvPr/>
          </p:nvSpPr>
          <p:spPr>
            <a:xfrm>
              <a:off x="9456980" y="3731518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8" name="Elipse 60">
              <a:extLst>
                <a:ext uri="{FF2B5EF4-FFF2-40B4-BE49-F238E27FC236}">
                  <a16:creationId xmlns:a16="http://schemas.microsoft.com/office/drawing/2014/main" id="{6C2C33FB-7318-3824-CE7B-4E1958EAC38A}"/>
                </a:ext>
              </a:extLst>
            </p:cNvPr>
            <p:cNvSpPr/>
            <p:nvPr/>
          </p:nvSpPr>
          <p:spPr>
            <a:xfrm>
              <a:off x="9255698" y="3659632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2" name="Elipse 61">
              <a:extLst>
                <a:ext uri="{FF2B5EF4-FFF2-40B4-BE49-F238E27FC236}">
                  <a16:creationId xmlns:a16="http://schemas.microsoft.com/office/drawing/2014/main" id="{45985483-AF77-F2D7-E8C8-A6C5B5A1472D}"/>
                </a:ext>
              </a:extLst>
            </p:cNvPr>
            <p:cNvSpPr/>
            <p:nvPr/>
          </p:nvSpPr>
          <p:spPr>
            <a:xfrm>
              <a:off x="8436188" y="3774650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4" name="Elipse 62">
              <a:extLst>
                <a:ext uri="{FF2B5EF4-FFF2-40B4-BE49-F238E27FC236}">
                  <a16:creationId xmlns:a16="http://schemas.microsoft.com/office/drawing/2014/main" id="{71279660-2886-9915-9B8E-B291D24A26F5}"/>
                </a:ext>
              </a:extLst>
            </p:cNvPr>
            <p:cNvSpPr/>
            <p:nvPr/>
          </p:nvSpPr>
          <p:spPr>
            <a:xfrm>
              <a:off x="8249283" y="3285821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6" name="Elipse 63">
              <a:extLst>
                <a:ext uri="{FF2B5EF4-FFF2-40B4-BE49-F238E27FC236}">
                  <a16:creationId xmlns:a16="http://schemas.microsoft.com/office/drawing/2014/main" id="{DF137DA1-E8F7-E0B5-2D27-C06299ED2208}"/>
                </a:ext>
              </a:extLst>
            </p:cNvPr>
            <p:cNvSpPr/>
            <p:nvPr/>
          </p:nvSpPr>
          <p:spPr>
            <a:xfrm>
              <a:off x="8781244" y="3472726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7" name="Elipse 64">
              <a:extLst>
                <a:ext uri="{FF2B5EF4-FFF2-40B4-BE49-F238E27FC236}">
                  <a16:creationId xmlns:a16="http://schemas.microsoft.com/office/drawing/2014/main" id="{6805A9B4-28C6-AF37-51DB-3A109AB1A99A}"/>
                </a:ext>
              </a:extLst>
            </p:cNvPr>
            <p:cNvSpPr/>
            <p:nvPr/>
          </p:nvSpPr>
          <p:spPr>
            <a:xfrm>
              <a:off x="8925017" y="2998273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8" name="Elipse 65">
              <a:extLst>
                <a:ext uri="{FF2B5EF4-FFF2-40B4-BE49-F238E27FC236}">
                  <a16:creationId xmlns:a16="http://schemas.microsoft.com/office/drawing/2014/main" id="{E5C31E02-5CF2-2E28-5C52-C4BCF916811D}"/>
                </a:ext>
              </a:extLst>
            </p:cNvPr>
            <p:cNvSpPr/>
            <p:nvPr/>
          </p:nvSpPr>
          <p:spPr>
            <a:xfrm>
              <a:off x="9629508" y="3170801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9" name="Elipse 66">
              <a:extLst>
                <a:ext uri="{FF2B5EF4-FFF2-40B4-BE49-F238E27FC236}">
                  <a16:creationId xmlns:a16="http://schemas.microsoft.com/office/drawing/2014/main" id="{DCA1380C-7537-AB13-ABB3-B41EDF70390D}"/>
                </a:ext>
              </a:extLst>
            </p:cNvPr>
            <p:cNvSpPr/>
            <p:nvPr/>
          </p:nvSpPr>
          <p:spPr>
            <a:xfrm>
              <a:off x="9859545" y="2955141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0" name="Elipse 67">
              <a:extLst>
                <a:ext uri="{FF2B5EF4-FFF2-40B4-BE49-F238E27FC236}">
                  <a16:creationId xmlns:a16="http://schemas.microsoft.com/office/drawing/2014/main" id="{C5EED5CA-0964-A11F-2A58-0B836BCEFDF7}"/>
                </a:ext>
              </a:extLst>
            </p:cNvPr>
            <p:cNvSpPr/>
            <p:nvPr/>
          </p:nvSpPr>
          <p:spPr>
            <a:xfrm>
              <a:off x="9917055" y="2840122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1" name="Elipse 68">
              <a:extLst>
                <a:ext uri="{FF2B5EF4-FFF2-40B4-BE49-F238E27FC236}">
                  <a16:creationId xmlns:a16="http://schemas.microsoft.com/office/drawing/2014/main" id="{24A13D22-7A4B-E446-DAD8-A2CC4634B8BE}"/>
                </a:ext>
              </a:extLst>
            </p:cNvPr>
            <p:cNvSpPr/>
            <p:nvPr/>
          </p:nvSpPr>
          <p:spPr>
            <a:xfrm>
              <a:off x="9873922" y="2624461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2" name="Elipse 69">
              <a:extLst>
                <a:ext uri="{FF2B5EF4-FFF2-40B4-BE49-F238E27FC236}">
                  <a16:creationId xmlns:a16="http://schemas.microsoft.com/office/drawing/2014/main" id="{4DBA2A24-6C37-7567-0EED-15DB599711F4}"/>
                </a:ext>
              </a:extLst>
            </p:cNvPr>
            <p:cNvSpPr/>
            <p:nvPr/>
          </p:nvSpPr>
          <p:spPr>
            <a:xfrm>
              <a:off x="9169432" y="2423179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3" name="Elipse 70">
              <a:extLst>
                <a:ext uri="{FF2B5EF4-FFF2-40B4-BE49-F238E27FC236}">
                  <a16:creationId xmlns:a16="http://schemas.microsoft.com/office/drawing/2014/main" id="{0EC4FEA6-2867-7D00-4C54-D31ECAFCEF89}"/>
                </a:ext>
              </a:extLst>
            </p:cNvPr>
            <p:cNvSpPr/>
            <p:nvPr/>
          </p:nvSpPr>
          <p:spPr>
            <a:xfrm>
              <a:off x="8853130" y="2351292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4" name="Elipse 71">
              <a:extLst>
                <a:ext uri="{FF2B5EF4-FFF2-40B4-BE49-F238E27FC236}">
                  <a16:creationId xmlns:a16="http://schemas.microsoft.com/office/drawing/2014/main" id="{2FD51A52-B03E-E89F-232E-86545ECC47C2}"/>
                </a:ext>
              </a:extLst>
            </p:cNvPr>
            <p:cNvSpPr/>
            <p:nvPr/>
          </p:nvSpPr>
          <p:spPr>
            <a:xfrm>
              <a:off x="8666224" y="2164385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7" name="Elipse 72">
              <a:extLst>
                <a:ext uri="{FF2B5EF4-FFF2-40B4-BE49-F238E27FC236}">
                  <a16:creationId xmlns:a16="http://schemas.microsoft.com/office/drawing/2014/main" id="{31874087-7D5F-0353-2F2E-E676553A0181}"/>
                </a:ext>
              </a:extLst>
            </p:cNvPr>
            <p:cNvSpPr/>
            <p:nvPr/>
          </p:nvSpPr>
          <p:spPr>
            <a:xfrm>
              <a:off x="7947357" y="1963103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8" name="Elipse 73">
              <a:extLst>
                <a:ext uri="{FF2B5EF4-FFF2-40B4-BE49-F238E27FC236}">
                  <a16:creationId xmlns:a16="http://schemas.microsoft.com/office/drawing/2014/main" id="{1B98193F-0EE2-41EE-3753-1EE91E268345}"/>
                </a:ext>
              </a:extLst>
            </p:cNvPr>
            <p:cNvSpPr/>
            <p:nvPr/>
          </p:nvSpPr>
          <p:spPr>
            <a:xfrm>
              <a:off x="7688564" y="2926385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9" name="Elipse 74">
              <a:extLst>
                <a:ext uri="{FF2B5EF4-FFF2-40B4-BE49-F238E27FC236}">
                  <a16:creationId xmlns:a16="http://schemas.microsoft.com/office/drawing/2014/main" id="{78B19AFF-1E80-EC0A-B426-C2015A262A6E}"/>
                </a:ext>
              </a:extLst>
            </p:cNvPr>
            <p:cNvSpPr/>
            <p:nvPr/>
          </p:nvSpPr>
          <p:spPr>
            <a:xfrm>
              <a:off x="6549671" y="4536650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50" name="CaixaDeTexto 75">
              <a:extLst>
                <a:ext uri="{FF2B5EF4-FFF2-40B4-BE49-F238E27FC236}">
                  <a16:creationId xmlns:a16="http://schemas.microsoft.com/office/drawing/2014/main" id="{BE46B9B4-FF62-AE9A-3709-334458083FA6}"/>
                </a:ext>
              </a:extLst>
            </p:cNvPr>
            <p:cNvSpPr txBox="1"/>
            <p:nvPr/>
          </p:nvSpPr>
          <p:spPr>
            <a:xfrm>
              <a:off x="6735391" y="4180362"/>
              <a:ext cx="2428799" cy="276999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>
                  <a:latin typeface="Raleway"/>
                </a:rPr>
                <a:t>Estados aderidos</a:t>
              </a:r>
              <a:endParaRPr lang="pt-BR" sz="1200">
                <a:latin typeface="Raleway"/>
                <a:ea typeface="Calibri"/>
                <a:cs typeface="Calibri"/>
              </a:endParaRPr>
            </a:p>
          </p:txBody>
        </p:sp>
        <p:sp>
          <p:nvSpPr>
            <p:cNvPr id="51" name="CaixaDeTexto 76">
              <a:extLst>
                <a:ext uri="{FF2B5EF4-FFF2-40B4-BE49-F238E27FC236}">
                  <a16:creationId xmlns:a16="http://schemas.microsoft.com/office/drawing/2014/main" id="{592E64C3-FCD9-5529-28FC-FA250E7596F9}"/>
                </a:ext>
              </a:extLst>
            </p:cNvPr>
            <p:cNvSpPr txBox="1"/>
            <p:nvPr/>
          </p:nvSpPr>
          <p:spPr>
            <a:xfrm>
              <a:off x="6735391" y="4439154"/>
              <a:ext cx="2428799" cy="276999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>
                  <a:latin typeface="Raleway"/>
                </a:rPr>
                <a:t>Capitais aderidas</a:t>
              </a:r>
              <a:endParaRPr lang="pt-BR" sz="1200">
                <a:latin typeface="Raleway"/>
                <a:ea typeface="Calibri"/>
                <a:cs typeface="Calibri"/>
              </a:endParaRPr>
            </a:p>
          </p:txBody>
        </p:sp>
      </p:grpSp>
      <p:sp>
        <p:nvSpPr>
          <p:cNvPr id="15" name="Retângulo 78">
            <a:extLst>
              <a:ext uri="{FF2B5EF4-FFF2-40B4-BE49-F238E27FC236}">
                <a16:creationId xmlns:a16="http://schemas.microsoft.com/office/drawing/2014/main" id="{D38663CA-C670-E31D-9179-E6323A1F49E6}"/>
              </a:ext>
            </a:extLst>
          </p:cNvPr>
          <p:cNvSpPr/>
          <p:nvPr/>
        </p:nvSpPr>
        <p:spPr>
          <a:xfrm>
            <a:off x="6465093" y="5179218"/>
            <a:ext cx="176212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7" name="Retângulo 80">
            <a:extLst>
              <a:ext uri="{FF2B5EF4-FFF2-40B4-BE49-F238E27FC236}">
                <a16:creationId xmlns:a16="http://schemas.microsoft.com/office/drawing/2014/main" id="{EBE267CF-F145-255D-2C6E-192505C73DB8}"/>
              </a:ext>
            </a:extLst>
          </p:cNvPr>
          <p:cNvSpPr/>
          <p:nvPr/>
        </p:nvSpPr>
        <p:spPr>
          <a:xfrm>
            <a:off x="6786562" y="5667374"/>
            <a:ext cx="176212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8" name="CaixaDeTexto 81">
            <a:extLst>
              <a:ext uri="{FF2B5EF4-FFF2-40B4-BE49-F238E27FC236}">
                <a16:creationId xmlns:a16="http://schemas.microsoft.com/office/drawing/2014/main" id="{B0301EBF-A182-72D7-A643-B388DC5DB20C}"/>
              </a:ext>
            </a:extLst>
          </p:cNvPr>
          <p:cNvSpPr txBox="1"/>
          <p:nvPr/>
        </p:nvSpPr>
        <p:spPr>
          <a:xfrm>
            <a:off x="6705359" y="5475744"/>
            <a:ext cx="336332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200">
                <a:latin typeface="Raleway"/>
              </a:rPr>
              <a:t>Estados que  aderiram</a:t>
            </a: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9" name="CaixaDeTexto 82">
            <a:extLst>
              <a:ext uri="{FF2B5EF4-FFF2-40B4-BE49-F238E27FC236}">
                <a16:creationId xmlns:a16="http://schemas.microsoft.com/office/drawing/2014/main" id="{CDE12316-C2FF-BEFC-B693-EC262D58E85C}"/>
              </a:ext>
            </a:extLst>
          </p:cNvPr>
          <p:cNvSpPr txBox="1"/>
          <p:nvPr/>
        </p:nvSpPr>
        <p:spPr>
          <a:xfrm>
            <a:off x="6705359" y="5725776"/>
            <a:ext cx="336332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200">
                <a:latin typeface="Raleway"/>
              </a:rPr>
              <a:t>Capitais que  aderiram</a:t>
            </a: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0" name="CaixaDeTexto 83">
            <a:extLst>
              <a:ext uri="{FF2B5EF4-FFF2-40B4-BE49-F238E27FC236}">
                <a16:creationId xmlns:a16="http://schemas.microsoft.com/office/drawing/2014/main" id="{9417595F-E617-47E9-6402-E57D23564145}"/>
              </a:ext>
            </a:extLst>
          </p:cNvPr>
          <p:cNvSpPr txBox="1"/>
          <p:nvPr/>
        </p:nvSpPr>
        <p:spPr>
          <a:xfrm>
            <a:off x="6717266" y="5987713"/>
            <a:ext cx="336332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200">
                <a:latin typeface="Raleway"/>
              </a:rPr>
              <a:t>Estados que não aderiram</a:t>
            </a: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2" name="Retângulo 57">
            <a:extLst>
              <a:ext uri="{FF2B5EF4-FFF2-40B4-BE49-F238E27FC236}">
                <a16:creationId xmlns:a16="http://schemas.microsoft.com/office/drawing/2014/main" id="{81BB8EC8-8BDB-C469-199D-D226A7F54BC1}"/>
              </a:ext>
            </a:extLst>
          </p:cNvPr>
          <p:cNvSpPr/>
          <p:nvPr/>
        </p:nvSpPr>
        <p:spPr>
          <a:xfrm>
            <a:off x="6524622" y="6048374"/>
            <a:ext cx="178595" cy="154782"/>
          </a:xfrm>
          <a:prstGeom prst="rect">
            <a:avLst/>
          </a:prstGeom>
          <a:solidFill>
            <a:srgbClr val="D3D1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53" name="CaixaDeTexto 12">
            <a:extLst>
              <a:ext uri="{FF2B5EF4-FFF2-40B4-BE49-F238E27FC236}">
                <a16:creationId xmlns:a16="http://schemas.microsoft.com/office/drawing/2014/main" id="{63CB572B-4929-065B-61E5-B599712E74A0}"/>
              </a:ext>
            </a:extLst>
          </p:cNvPr>
          <p:cNvSpPr txBox="1"/>
          <p:nvPr/>
        </p:nvSpPr>
        <p:spPr>
          <a:xfrm>
            <a:off x="846367" y="3855368"/>
            <a:ext cx="3951601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chemeClr val="tx1">
                    <a:lumMod val="75000"/>
                    <a:lumOff val="25000"/>
                  </a:schemeClr>
                </a:solidFill>
                <a:latin typeface="Raleway"/>
              </a:rPr>
              <a:t>22 Redes estaduais</a:t>
            </a:r>
          </a:p>
          <a:p>
            <a:r>
              <a:rPr lang="pt-BR" b="1">
                <a:solidFill>
                  <a:schemeClr val="tx1">
                    <a:lumMod val="75000"/>
                    <a:lumOff val="25000"/>
                  </a:schemeClr>
                </a:solidFill>
                <a:latin typeface="Raleway"/>
                <a:ea typeface="Calibri" panose="020F0502020204030204"/>
                <a:cs typeface="Calibri" panose="020F0502020204030204"/>
              </a:rPr>
              <a:t>18 capitais</a:t>
            </a:r>
          </a:p>
          <a:p>
            <a:r>
              <a:rPr lang="pt-BR" b="1">
                <a:solidFill>
                  <a:schemeClr val="tx1">
                    <a:lumMod val="75000"/>
                    <a:lumOff val="25000"/>
                  </a:schemeClr>
                </a:solidFill>
                <a:latin typeface="Raleway"/>
                <a:ea typeface="Calibri" panose="020F0502020204030204"/>
                <a:cs typeface="Calibri" panose="020F0502020204030204"/>
              </a:rPr>
              <a:t>1.490 demais municípios</a:t>
            </a:r>
            <a:endParaRPr lang="pt-BR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CaixaDeTexto 17">
            <a:extLst>
              <a:ext uri="{FF2B5EF4-FFF2-40B4-BE49-F238E27FC236}">
                <a16:creationId xmlns:a16="http://schemas.microsoft.com/office/drawing/2014/main" id="{0AE6B4A5-D22C-67B4-A931-D81B75F905CB}"/>
              </a:ext>
            </a:extLst>
          </p:cNvPr>
          <p:cNvSpPr txBox="1"/>
          <p:nvPr/>
        </p:nvSpPr>
        <p:spPr>
          <a:xfrm>
            <a:off x="850549" y="3224642"/>
            <a:ext cx="5143094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rgbClr val="0000FF"/>
                </a:solidFill>
                <a:latin typeface="Raleway"/>
              </a:rPr>
              <a:t>+80% dos estados realizaram adesão</a:t>
            </a:r>
            <a:endParaRPr lang="pt-BR" sz="2000">
              <a:solidFill>
                <a:srgbClr val="0000FF"/>
              </a:solidFill>
            </a:endParaRPr>
          </a:p>
        </p:txBody>
      </p:sp>
      <p:sp>
        <p:nvSpPr>
          <p:cNvPr id="55" name="CaixaDeTexto 47">
            <a:extLst>
              <a:ext uri="{FF2B5EF4-FFF2-40B4-BE49-F238E27FC236}">
                <a16:creationId xmlns:a16="http://schemas.microsoft.com/office/drawing/2014/main" id="{5A5AE561-C9C6-E65F-647F-0F82A091D62A}"/>
              </a:ext>
            </a:extLst>
          </p:cNvPr>
          <p:cNvSpPr txBox="1"/>
          <p:nvPr/>
        </p:nvSpPr>
        <p:spPr>
          <a:xfrm>
            <a:off x="851050" y="2424337"/>
            <a:ext cx="528435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000000"/>
                </a:solidFill>
                <a:latin typeface="Raleway"/>
                <a:cs typeface="Calibri" panose="020F0502020204030204"/>
              </a:rPr>
              <a:t>Adesão à PND </a:t>
            </a:r>
            <a:r>
              <a:rPr lang="pt-BR">
                <a:solidFill>
                  <a:srgbClr val="000000"/>
                </a:solidFill>
                <a:latin typeface="Raleway"/>
                <a:cs typeface="Calibri" panose="020F0502020204030204"/>
              </a:rPr>
              <a:t>pelas redes</a:t>
            </a:r>
            <a:endParaRPr lang="pt-BR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58" name="CaixaDeTexto 8">
            <a:extLst>
              <a:ext uri="{FF2B5EF4-FFF2-40B4-BE49-F238E27FC236}">
                <a16:creationId xmlns:a16="http://schemas.microsoft.com/office/drawing/2014/main" id="{94022878-7E6A-46E3-E221-A7E0E5E03CCD}"/>
              </a:ext>
            </a:extLst>
          </p:cNvPr>
          <p:cNvSpPr txBox="1"/>
          <p:nvPr/>
        </p:nvSpPr>
        <p:spPr>
          <a:xfrm>
            <a:off x="1636864" y="5392046"/>
            <a:ext cx="434007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b="1">
                <a:solidFill>
                  <a:srgbClr val="0000FF"/>
                </a:solidFill>
                <a:latin typeface="Raleway"/>
                <a:cs typeface="Segoe UI"/>
              </a:rPr>
              <a:t>1.086.914 inscritos</a:t>
            </a:r>
            <a:endParaRPr lang="pt-BR">
              <a:solidFill>
                <a:srgbClr val="0000FF"/>
              </a:solidFill>
            </a:endParaRPr>
          </a:p>
        </p:txBody>
      </p:sp>
      <p:pic>
        <p:nvPicPr>
          <p:cNvPr id="59" name="Gráfico 12" descr="Usuário com preenchimento sólido">
            <a:extLst>
              <a:ext uri="{FF2B5EF4-FFF2-40B4-BE49-F238E27FC236}">
                <a16:creationId xmlns:a16="http://schemas.microsoft.com/office/drawing/2014/main" id="{8D7E20B0-F204-4070-45AC-AF28CBA54E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018" y="5360175"/>
            <a:ext cx="533401" cy="581026"/>
          </a:xfrm>
          <a:prstGeom prst="rect">
            <a:avLst/>
          </a:prstGeom>
        </p:spPr>
      </p:pic>
      <p:pic>
        <p:nvPicPr>
          <p:cNvPr id="60" name="Gráfico 13" descr="Usuário com preenchimento sólido">
            <a:extLst>
              <a:ext uri="{FF2B5EF4-FFF2-40B4-BE49-F238E27FC236}">
                <a16:creationId xmlns:a16="http://schemas.microsoft.com/office/drawing/2014/main" id="{465CC622-9712-9F45-9BE8-0037C432D1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861" y="5217300"/>
            <a:ext cx="533401" cy="581026"/>
          </a:xfrm>
          <a:prstGeom prst="rect">
            <a:avLst/>
          </a:prstGeom>
        </p:spPr>
      </p:pic>
      <p:pic>
        <p:nvPicPr>
          <p:cNvPr id="63" name="Picture 62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C3EEB6BB-1112-E60C-6197-574DA5652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pic>
        <p:nvPicPr>
          <p:cNvPr id="3" name="Gráfico 8">
            <a:extLst>
              <a:ext uri="{FF2B5EF4-FFF2-40B4-BE49-F238E27FC236}">
                <a16:creationId xmlns:a16="http://schemas.microsoft.com/office/drawing/2014/main" id="{D9CA0114-0BAA-BA07-D17F-FFCAABB47A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áfico 8">
            <a:extLst>
              <a:ext uri="{FF2B5EF4-FFF2-40B4-BE49-F238E27FC236}">
                <a16:creationId xmlns:a16="http://schemas.microsoft.com/office/drawing/2014/main" id="{BA6A0C53-E063-9D36-34A2-4A6A134F83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58FCA33-B67B-A733-3657-4554060187CA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  <p:sp>
        <p:nvSpPr>
          <p:cNvPr id="9" name="Retângulo 79">
            <a:extLst>
              <a:ext uri="{FF2B5EF4-FFF2-40B4-BE49-F238E27FC236}">
                <a16:creationId xmlns:a16="http://schemas.microsoft.com/office/drawing/2014/main" id="{03901304-D033-373A-9D5B-9344E16EDD39}"/>
              </a:ext>
            </a:extLst>
          </p:cNvPr>
          <p:cNvSpPr/>
          <p:nvPr/>
        </p:nvSpPr>
        <p:spPr>
          <a:xfrm>
            <a:off x="6524622" y="5536403"/>
            <a:ext cx="178595" cy="154782"/>
          </a:xfrm>
          <a:prstGeom prst="rect">
            <a:avLst/>
          </a:prstGeom>
          <a:solidFill>
            <a:srgbClr val="008B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303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03D0-41B8-006C-6AD2-67B64FBD3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F9B6A37-E94D-6525-70F3-F0043728AC3F}"/>
              </a:ext>
            </a:extLst>
          </p:cNvPr>
          <p:cNvSpPr txBox="1"/>
          <p:nvPr/>
        </p:nvSpPr>
        <p:spPr>
          <a:xfrm>
            <a:off x="851697" y="1501988"/>
            <a:ext cx="9893808" cy="5049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>
                <a:solidFill>
                  <a:schemeClr val="bg1"/>
                </a:solidFill>
                <a:highlight>
                  <a:srgbClr val="0000FF"/>
                </a:highlight>
                <a:latin typeface="Raleway"/>
              </a:rPr>
              <a:t>Como foi em 2025:</a:t>
            </a:r>
            <a:endParaRPr lang="en-US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grpSp>
        <p:nvGrpSpPr>
          <p:cNvPr id="14" name="Agrupar 77">
            <a:extLst>
              <a:ext uri="{FF2B5EF4-FFF2-40B4-BE49-F238E27FC236}">
                <a16:creationId xmlns:a16="http://schemas.microsoft.com/office/drawing/2014/main" id="{E12635AA-2570-D586-BEA6-D4307ED1BF1C}"/>
              </a:ext>
            </a:extLst>
          </p:cNvPr>
          <p:cNvGrpSpPr/>
          <p:nvPr/>
        </p:nvGrpSpPr>
        <p:grpSpPr>
          <a:xfrm>
            <a:off x="6519793" y="1803571"/>
            <a:ext cx="4994272" cy="4392089"/>
            <a:chOff x="6519793" y="1803571"/>
            <a:chExt cx="3495106" cy="2996962"/>
          </a:xfrm>
        </p:grpSpPr>
        <p:pic>
          <p:nvPicPr>
            <p:cNvPr id="21" name="Imagem 46" descr="Mapa&#10;&#10;O conteúdo gerado por IA pode estar incorreto.">
              <a:extLst>
                <a:ext uri="{FF2B5EF4-FFF2-40B4-BE49-F238E27FC236}">
                  <a16:creationId xmlns:a16="http://schemas.microsoft.com/office/drawing/2014/main" id="{8DBDAB13-C21C-09B2-C1FC-98CEC013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0429" y="1803571"/>
              <a:ext cx="3054470" cy="2996962"/>
            </a:xfrm>
            <a:prstGeom prst="rect">
              <a:avLst/>
            </a:prstGeom>
          </p:spPr>
        </p:pic>
        <p:pic>
          <p:nvPicPr>
            <p:cNvPr id="22" name="Imagem 48">
              <a:extLst>
                <a:ext uri="{FF2B5EF4-FFF2-40B4-BE49-F238E27FC236}">
                  <a16:creationId xmlns:a16="http://schemas.microsoft.com/office/drawing/2014/main" id="{C0B53A39-411B-9DC5-648A-294FC5C78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9793" y="4274540"/>
              <a:ext cx="200025" cy="133350"/>
            </a:xfrm>
            <a:prstGeom prst="rect">
              <a:avLst/>
            </a:prstGeom>
          </p:spPr>
        </p:pic>
        <p:sp>
          <p:nvSpPr>
            <p:cNvPr id="23" name="Elipse 50">
              <a:extLst>
                <a:ext uri="{FF2B5EF4-FFF2-40B4-BE49-F238E27FC236}">
                  <a16:creationId xmlns:a16="http://schemas.microsoft.com/office/drawing/2014/main" id="{9FDDCFF0-BB60-43C4-C60C-C7E53125E59C}"/>
                </a:ext>
              </a:extLst>
            </p:cNvPr>
            <p:cNvSpPr/>
            <p:nvPr/>
          </p:nvSpPr>
          <p:spPr>
            <a:xfrm>
              <a:off x="8824378" y="4292236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4" name="Elipse 52">
              <a:extLst>
                <a:ext uri="{FF2B5EF4-FFF2-40B4-BE49-F238E27FC236}">
                  <a16:creationId xmlns:a16="http://schemas.microsoft.com/office/drawing/2014/main" id="{384508FF-1FC0-3795-B8B1-727B7AD79423}"/>
                </a:ext>
              </a:extLst>
            </p:cNvPr>
            <p:cNvSpPr/>
            <p:nvPr/>
          </p:nvSpPr>
          <p:spPr>
            <a:xfrm>
              <a:off x="8968150" y="3975933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5" name="Elipse 58">
              <a:extLst>
                <a:ext uri="{FF2B5EF4-FFF2-40B4-BE49-F238E27FC236}">
                  <a16:creationId xmlns:a16="http://schemas.microsoft.com/office/drawing/2014/main" id="{77640968-8E5C-14BC-2E4F-77F91F00A5EA}"/>
                </a:ext>
              </a:extLst>
            </p:cNvPr>
            <p:cNvSpPr/>
            <p:nvPr/>
          </p:nvSpPr>
          <p:spPr>
            <a:xfrm>
              <a:off x="9284453" y="3932801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6" name="Elipse 59">
              <a:extLst>
                <a:ext uri="{FF2B5EF4-FFF2-40B4-BE49-F238E27FC236}">
                  <a16:creationId xmlns:a16="http://schemas.microsoft.com/office/drawing/2014/main" id="{1121D515-C2F1-3CEB-00EE-692533501C39}"/>
                </a:ext>
              </a:extLst>
            </p:cNvPr>
            <p:cNvSpPr/>
            <p:nvPr/>
          </p:nvSpPr>
          <p:spPr>
            <a:xfrm>
              <a:off x="9456980" y="3731518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8" name="Elipse 60">
              <a:extLst>
                <a:ext uri="{FF2B5EF4-FFF2-40B4-BE49-F238E27FC236}">
                  <a16:creationId xmlns:a16="http://schemas.microsoft.com/office/drawing/2014/main" id="{C7C8DB13-A46D-EB36-F365-FF096C8701B0}"/>
                </a:ext>
              </a:extLst>
            </p:cNvPr>
            <p:cNvSpPr/>
            <p:nvPr/>
          </p:nvSpPr>
          <p:spPr>
            <a:xfrm>
              <a:off x="9255698" y="3659632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2" name="Elipse 61">
              <a:extLst>
                <a:ext uri="{FF2B5EF4-FFF2-40B4-BE49-F238E27FC236}">
                  <a16:creationId xmlns:a16="http://schemas.microsoft.com/office/drawing/2014/main" id="{781633E1-BDFC-AE3E-2B08-89B5FF14B3E2}"/>
                </a:ext>
              </a:extLst>
            </p:cNvPr>
            <p:cNvSpPr/>
            <p:nvPr/>
          </p:nvSpPr>
          <p:spPr>
            <a:xfrm>
              <a:off x="8436188" y="3774650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4" name="Elipse 62">
              <a:extLst>
                <a:ext uri="{FF2B5EF4-FFF2-40B4-BE49-F238E27FC236}">
                  <a16:creationId xmlns:a16="http://schemas.microsoft.com/office/drawing/2014/main" id="{C4B07E46-89E2-07ED-8A5C-9AE5B0728BBD}"/>
                </a:ext>
              </a:extLst>
            </p:cNvPr>
            <p:cNvSpPr/>
            <p:nvPr/>
          </p:nvSpPr>
          <p:spPr>
            <a:xfrm>
              <a:off x="8249283" y="3285821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6" name="Elipse 63">
              <a:extLst>
                <a:ext uri="{FF2B5EF4-FFF2-40B4-BE49-F238E27FC236}">
                  <a16:creationId xmlns:a16="http://schemas.microsoft.com/office/drawing/2014/main" id="{D98B49B8-34BE-0B57-C41C-40CF696028DA}"/>
                </a:ext>
              </a:extLst>
            </p:cNvPr>
            <p:cNvSpPr/>
            <p:nvPr/>
          </p:nvSpPr>
          <p:spPr>
            <a:xfrm>
              <a:off x="8781244" y="3472726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7" name="Elipse 64">
              <a:extLst>
                <a:ext uri="{FF2B5EF4-FFF2-40B4-BE49-F238E27FC236}">
                  <a16:creationId xmlns:a16="http://schemas.microsoft.com/office/drawing/2014/main" id="{D79DE01E-790B-852E-BC99-2F7BFEA94093}"/>
                </a:ext>
              </a:extLst>
            </p:cNvPr>
            <p:cNvSpPr/>
            <p:nvPr/>
          </p:nvSpPr>
          <p:spPr>
            <a:xfrm>
              <a:off x="8925017" y="2998273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8" name="Elipse 65">
              <a:extLst>
                <a:ext uri="{FF2B5EF4-FFF2-40B4-BE49-F238E27FC236}">
                  <a16:creationId xmlns:a16="http://schemas.microsoft.com/office/drawing/2014/main" id="{4F35C227-9D53-052E-E0AF-19C47CFDF92E}"/>
                </a:ext>
              </a:extLst>
            </p:cNvPr>
            <p:cNvSpPr/>
            <p:nvPr/>
          </p:nvSpPr>
          <p:spPr>
            <a:xfrm>
              <a:off x="9629508" y="3170801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39" name="Elipse 66">
              <a:extLst>
                <a:ext uri="{FF2B5EF4-FFF2-40B4-BE49-F238E27FC236}">
                  <a16:creationId xmlns:a16="http://schemas.microsoft.com/office/drawing/2014/main" id="{5F9C1BD6-B42C-026E-8409-865A9A911D24}"/>
                </a:ext>
              </a:extLst>
            </p:cNvPr>
            <p:cNvSpPr/>
            <p:nvPr/>
          </p:nvSpPr>
          <p:spPr>
            <a:xfrm>
              <a:off x="9859545" y="2955141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0" name="Elipse 67">
              <a:extLst>
                <a:ext uri="{FF2B5EF4-FFF2-40B4-BE49-F238E27FC236}">
                  <a16:creationId xmlns:a16="http://schemas.microsoft.com/office/drawing/2014/main" id="{14CFF226-B875-625F-2302-9107D82A7580}"/>
                </a:ext>
              </a:extLst>
            </p:cNvPr>
            <p:cNvSpPr/>
            <p:nvPr/>
          </p:nvSpPr>
          <p:spPr>
            <a:xfrm>
              <a:off x="9917055" y="2840122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1" name="Elipse 68">
              <a:extLst>
                <a:ext uri="{FF2B5EF4-FFF2-40B4-BE49-F238E27FC236}">
                  <a16:creationId xmlns:a16="http://schemas.microsoft.com/office/drawing/2014/main" id="{D33A6D90-8D56-71DD-8D70-6B3D64B25477}"/>
                </a:ext>
              </a:extLst>
            </p:cNvPr>
            <p:cNvSpPr/>
            <p:nvPr/>
          </p:nvSpPr>
          <p:spPr>
            <a:xfrm>
              <a:off x="9873922" y="2624461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2" name="Elipse 69">
              <a:extLst>
                <a:ext uri="{FF2B5EF4-FFF2-40B4-BE49-F238E27FC236}">
                  <a16:creationId xmlns:a16="http://schemas.microsoft.com/office/drawing/2014/main" id="{D538A2A2-7CCB-2F55-EF5E-8714532F6754}"/>
                </a:ext>
              </a:extLst>
            </p:cNvPr>
            <p:cNvSpPr/>
            <p:nvPr/>
          </p:nvSpPr>
          <p:spPr>
            <a:xfrm>
              <a:off x="9169432" y="2423179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3" name="Elipse 70">
              <a:extLst>
                <a:ext uri="{FF2B5EF4-FFF2-40B4-BE49-F238E27FC236}">
                  <a16:creationId xmlns:a16="http://schemas.microsoft.com/office/drawing/2014/main" id="{9B39FE46-0BD5-BFBD-C1A8-2BEEE13883BB}"/>
                </a:ext>
              </a:extLst>
            </p:cNvPr>
            <p:cNvSpPr/>
            <p:nvPr/>
          </p:nvSpPr>
          <p:spPr>
            <a:xfrm>
              <a:off x="8853130" y="2351292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4" name="Elipse 71">
              <a:extLst>
                <a:ext uri="{FF2B5EF4-FFF2-40B4-BE49-F238E27FC236}">
                  <a16:creationId xmlns:a16="http://schemas.microsoft.com/office/drawing/2014/main" id="{62E3C3E8-1DF7-DA3A-3A37-A1DCABF2ABAD}"/>
                </a:ext>
              </a:extLst>
            </p:cNvPr>
            <p:cNvSpPr/>
            <p:nvPr/>
          </p:nvSpPr>
          <p:spPr>
            <a:xfrm>
              <a:off x="8666224" y="2164385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7" name="Elipse 72">
              <a:extLst>
                <a:ext uri="{FF2B5EF4-FFF2-40B4-BE49-F238E27FC236}">
                  <a16:creationId xmlns:a16="http://schemas.microsoft.com/office/drawing/2014/main" id="{C27B305C-EDD9-C4BB-55BE-146861CFA5C0}"/>
                </a:ext>
              </a:extLst>
            </p:cNvPr>
            <p:cNvSpPr/>
            <p:nvPr/>
          </p:nvSpPr>
          <p:spPr>
            <a:xfrm>
              <a:off x="7947357" y="1963103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8" name="Elipse 73">
              <a:extLst>
                <a:ext uri="{FF2B5EF4-FFF2-40B4-BE49-F238E27FC236}">
                  <a16:creationId xmlns:a16="http://schemas.microsoft.com/office/drawing/2014/main" id="{801C4A72-2063-9391-63F9-202044E82AB1}"/>
                </a:ext>
              </a:extLst>
            </p:cNvPr>
            <p:cNvSpPr/>
            <p:nvPr/>
          </p:nvSpPr>
          <p:spPr>
            <a:xfrm>
              <a:off x="7688564" y="2926385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49" name="Elipse 74">
              <a:extLst>
                <a:ext uri="{FF2B5EF4-FFF2-40B4-BE49-F238E27FC236}">
                  <a16:creationId xmlns:a16="http://schemas.microsoft.com/office/drawing/2014/main" id="{698871CC-7230-C377-2051-D36AF4140E2D}"/>
                </a:ext>
              </a:extLst>
            </p:cNvPr>
            <p:cNvSpPr/>
            <p:nvPr/>
          </p:nvSpPr>
          <p:spPr>
            <a:xfrm>
              <a:off x="6549671" y="4536650"/>
              <a:ext cx="78336" cy="71214"/>
            </a:xfrm>
            <a:prstGeom prst="ellipse">
              <a:avLst/>
            </a:prstGeom>
            <a:solidFill>
              <a:srgbClr val="11B880"/>
            </a:solidFill>
            <a:ln>
              <a:solidFill>
                <a:srgbClr val="11B8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50" name="CaixaDeTexto 75">
              <a:extLst>
                <a:ext uri="{FF2B5EF4-FFF2-40B4-BE49-F238E27FC236}">
                  <a16:creationId xmlns:a16="http://schemas.microsoft.com/office/drawing/2014/main" id="{DF04787D-744A-8DE9-7E88-5C9B964F2829}"/>
                </a:ext>
              </a:extLst>
            </p:cNvPr>
            <p:cNvSpPr txBox="1"/>
            <p:nvPr/>
          </p:nvSpPr>
          <p:spPr>
            <a:xfrm>
              <a:off x="6735391" y="4180362"/>
              <a:ext cx="2428799" cy="276999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>
                  <a:latin typeface="Raleway"/>
                </a:rPr>
                <a:t>Estados aderidos</a:t>
              </a:r>
              <a:endParaRPr lang="pt-BR" sz="1200">
                <a:latin typeface="Raleway"/>
                <a:ea typeface="Calibri"/>
                <a:cs typeface="Calibri"/>
              </a:endParaRPr>
            </a:p>
          </p:txBody>
        </p:sp>
        <p:sp>
          <p:nvSpPr>
            <p:cNvPr id="51" name="CaixaDeTexto 76">
              <a:extLst>
                <a:ext uri="{FF2B5EF4-FFF2-40B4-BE49-F238E27FC236}">
                  <a16:creationId xmlns:a16="http://schemas.microsoft.com/office/drawing/2014/main" id="{49C9BFF2-626F-D45F-3491-69584969468D}"/>
                </a:ext>
              </a:extLst>
            </p:cNvPr>
            <p:cNvSpPr txBox="1"/>
            <p:nvPr/>
          </p:nvSpPr>
          <p:spPr>
            <a:xfrm>
              <a:off x="6735391" y="4439154"/>
              <a:ext cx="2428799" cy="276999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1200">
                  <a:latin typeface="Raleway"/>
                </a:rPr>
                <a:t>Capitais aderidas</a:t>
              </a:r>
              <a:endParaRPr lang="pt-BR" sz="1200">
                <a:latin typeface="Raleway"/>
                <a:ea typeface="Calibri"/>
                <a:cs typeface="Calibri"/>
              </a:endParaRPr>
            </a:p>
          </p:txBody>
        </p:sp>
      </p:grpSp>
      <p:sp>
        <p:nvSpPr>
          <p:cNvPr id="15" name="Retângulo 78">
            <a:extLst>
              <a:ext uri="{FF2B5EF4-FFF2-40B4-BE49-F238E27FC236}">
                <a16:creationId xmlns:a16="http://schemas.microsoft.com/office/drawing/2014/main" id="{DD0264DE-DCB9-7CC2-85C8-C7AB6A9A9C9C}"/>
              </a:ext>
            </a:extLst>
          </p:cNvPr>
          <p:cNvSpPr/>
          <p:nvPr/>
        </p:nvSpPr>
        <p:spPr>
          <a:xfrm>
            <a:off x="6465093" y="5179218"/>
            <a:ext cx="176212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6" name="Retângulo 79">
            <a:extLst>
              <a:ext uri="{FF2B5EF4-FFF2-40B4-BE49-F238E27FC236}">
                <a16:creationId xmlns:a16="http://schemas.microsoft.com/office/drawing/2014/main" id="{DF2C67DF-DE60-3A0D-56F1-79B826C4F8A3}"/>
              </a:ext>
            </a:extLst>
          </p:cNvPr>
          <p:cNvSpPr/>
          <p:nvPr/>
        </p:nvSpPr>
        <p:spPr>
          <a:xfrm>
            <a:off x="6524622" y="5536403"/>
            <a:ext cx="178595" cy="154782"/>
          </a:xfrm>
          <a:prstGeom prst="rect">
            <a:avLst/>
          </a:prstGeom>
          <a:solidFill>
            <a:srgbClr val="008B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7" name="Retângulo 80">
            <a:extLst>
              <a:ext uri="{FF2B5EF4-FFF2-40B4-BE49-F238E27FC236}">
                <a16:creationId xmlns:a16="http://schemas.microsoft.com/office/drawing/2014/main" id="{CB224DD2-5A4F-8DA1-FF7D-7DC8F8F1EC6A}"/>
              </a:ext>
            </a:extLst>
          </p:cNvPr>
          <p:cNvSpPr/>
          <p:nvPr/>
        </p:nvSpPr>
        <p:spPr>
          <a:xfrm>
            <a:off x="6786562" y="5667374"/>
            <a:ext cx="1762125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18" name="CaixaDeTexto 81">
            <a:extLst>
              <a:ext uri="{FF2B5EF4-FFF2-40B4-BE49-F238E27FC236}">
                <a16:creationId xmlns:a16="http://schemas.microsoft.com/office/drawing/2014/main" id="{6CD77D53-AEA4-1BF5-E1D9-6EDF53142F06}"/>
              </a:ext>
            </a:extLst>
          </p:cNvPr>
          <p:cNvSpPr txBox="1"/>
          <p:nvPr/>
        </p:nvSpPr>
        <p:spPr>
          <a:xfrm>
            <a:off x="6705359" y="5475744"/>
            <a:ext cx="336332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200">
                <a:latin typeface="Raleway"/>
              </a:rPr>
              <a:t>Estados que  aderiram</a:t>
            </a: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9" name="CaixaDeTexto 82">
            <a:extLst>
              <a:ext uri="{FF2B5EF4-FFF2-40B4-BE49-F238E27FC236}">
                <a16:creationId xmlns:a16="http://schemas.microsoft.com/office/drawing/2014/main" id="{45370DFB-4563-85E0-7A42-539FBA339A21}"/>
              </a:ext>
            </a:extLst>
          </p:cNvPr>
          <p:cNvSpPr txBox="1"/>
          <p:nvPr/>
        </p:nvSpPr>
        <p:spPr>
          <a:xfrm>
            <a:off x="6705359" y="5725776"/>
            <a:ext cx="336332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200">
                <a:latin typeface="Raleway"/>
              </a:rPr>
              <a:t>Capitais que  aderiram</a:t>
            </a: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0" name="CaixaDeTexto 83">
            <a:extLst>
              <a:ext uri="{FF2B5EF4-FFF2-40B4-BE49-F238E27FC236}">
                <a16:creationId xmlns:a16="http://schemas.microsoft.com/office/drawing/2014/main" id="{7D3D6868-2378-F84F-3906-BD7334452274}"/>
              </a:ext>
            </a:extLst>
          </p:cNvPr>
          <p:cNvSpPr txBox="1"/>
          <p:nvPr/>
        </p:nvSpPr>
        <p:spPr>
          <a:xfrm>
            <a:off x="6717266" y="5987713"/>
            <a:ext cx="336332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200">
                <a:latin typeface="Raleway"/>
              </a:rPr>
              <a:t>Estados que não aderiram</a:t>
            </a: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52" name="Retângulo 57">
            <a:extLst>
              <a:ext uri="{FF2B5EF4-FFF2-40B4-BE49-F238E27FC236}">
                <a16:creationId xmlns:a16="http://schemas.microsoft.com/office/drawing/2014/main" id="{A27107C7-956D-7915-E8FF-599D0885C953}"/>
              </a:ext>
            </a:extLst>
          </p:cNvPr>
          <p:cNvSpPr/>
          <p:nvPr/>
        </p:nvSpPr>
        <p:spPr>
          <a:xfrm>
            <a:off x="6524622" y="6048374"/>
            <a:ext cx="178595" cy="154782"/>
          </a:xfrm>
          <a:prstGeom prst="rect">
            <a:avLst/>
          </a:prstGeom>
          <a:solidFill>
            <a:srgbClr val="D3D1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sp>
        <p:nvSpPr>
          <p:cNvPr id="53" name="CaixaDeTexto 12">
            <a:extLst>
              <a:ext uri="{FF2B5EF4-FFF2-40B4-BE49-F238E27FC236}">
                <a16:creationId xmlns:a16="http://schemas.microsoft.com/office/drawing/2014/main" id="{2212E2D6-0C6B-D29F-D4CD-AD0DFAB03370}"/>
              </a:ext>
            </a:extLst>
          </p:cNvPr>
          <p:cNvSpPr txBox="1"/>
          <p:nvPr/>
        </p:nvSpPr>
        <p:spPr>
          <a:xfrm>
            <a:off x="846367" y="3855368"/>
            <a:ext cx="6954107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chemeClr val="tx1">
                    <a:lumMod val="75000"/>
                    <a:lumOff val="25000"/>
                  </a:schemeClr>
                </a:solidFill>
                <a:latin typeface="Raleway"/>
              </a:rPr>
              <a:t>115 municípios da Bahia aderiram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b="1">
                <a:solidFill>
                  <a:schemeClr val="tx1">
                    <a:lumMod val="75000"/>
                    <a:lumOff val="25000"/>
                  </a:schemeClr>
                </a:solidFill>
                <a:latin typeface="Raleway"/>
                <a:ea typeface="Calibri"/>
                <a:cs typeface="Calibri"/>
              </a:rPr>
              <a:t>17 municípios publicaram normativos regulamentando a PND</a:t>
            </a:r>
          </a:p>
          <a:p>
            <a:r>
              <a:rPr lang="pt-BR" b="1">
                <a:solidFill>
                  <a:schemeClr val="tx1">
                    <a:lumMod val="75000"/>
                    <a:lumOff val="25000"/>
                  </a:schemeClr>
                </a:solidFill>
                <a:latin typeface="Raleway"/>
                <a:ea typeface="Calibri"/>
                <a:cs typeface="Calibri"/>
              </a:rPr>
              <a:t>05 municípios publicaram edital</a:t>
            </a:r>
          </a:p>
        </p:txBody>
      </p:sp>
      <p:sp>
        <p:nvSpPr>
          <p:cNvPr id="54" name="CaixaDeTexto 17">
            <a:extLst>
              <a:ext uri="{FF2B5EF4-FFF2-40B4-BE49-F238E27FC236}">
                <a16:creationId xmlns:a16="http://schemas.microsoft.com/office/drawing/2014/main" id="{43D15AA1-B055-C5D2-1842-FAC121EE4265}"/>
              </a:ext>
            </a:extLst>
          </p:cNvPr>
          <p:cNvSpPr txBox="1"/>
          <p:nvPr/>
        </p:nvSpPr>
        <p:spPr>
          <a:xfrm>
            <a:off x="850549" y="3224642"/>
            <a:ext cx="5143094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rgbClr val="1535A6"/>
                </a:solidFill>
                <a:latin typeface="Raleway"/>
              </a:rPr>
              <a:t>+ 27% dos municípios realizaram adesão</a:t>
            </a:r>
            <a:endParaRPr lang="pt-BR" sz="2000">
              <a:solidFill>
                <a:srgbClr val="1535A6"/>
              </a:solidFill>
            </a:endParaRPr>
          </a:p>
        </p:txBody>
      </p:sp>
      <p:sp>
        <p:nvSpPr>
          <p:cNvPr id="55" name="CaixaDeTexto 47">
            <a:extLst>
              <a:ext uri="{FF2B5EF4-FFF2-40B4-BE49-F238E27FC236}">
                <a16:creationId xmlns:a16="http://schemas.microsoft.com/office/drawing/2014/main" id="{FC78F2C3-0BDA-502D-F6EB-23DF5D3940DC}"/>
              </a:ext>
            </a:extLst>
          </p:cNvPr>
          <p:cNvSpPr txBox="1"/>
          <p:nvPr/>
        </p:nvSpPr>
        <p:spPr>
          <a:xfrm>
            <a:off x="851050" y="2424337"/>
            <a:ext cx="5284352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>
                <a:solidFill>
                  <a:srgbClr val="000000"/>
                </a:solidFill>
                <a:latin typeface="Raleway"/>
                <a:cs typeface="Calibri" panose="020F0502020204030204"/>
              </a:rPr>
              <a:t>Adesão à PND </a:t>
            </a:r>
            <a:r>
              <a:rPr lang="pt-BR">
                <a:solidFill>
                  <a:srgbClr val="000000"/>
                </a:solidFill>
                <a:latin typeface="Raleway"/>
                <a:cs typeface="Calibri" panose="020F0502020204030204"/>
              </a:rPr>
              <a:t>pelos munícipios da Bahia</a:t>
            </a:r>
            <a:endParaRPr lang="pt-BR">
              <a:solidFill>
                <a:srgbClr val="000000"/>
              </a:solidFill>
              <a:latin typeface="Raleway"/>
            </a:endParaRPr>
          </a:p>
        </p:txBody>
      </p:sp>
      <p:sp>
        <p:nvSpPr>
          <p:cNvPr id="58" name="CaixaDeTexto 8">
            <a:extLst>
              <a:ext uri="{FF2B5EF4-FFF2-40B4-BE49-F238E27FC236}">
                <a16:creationId xmlns:a16="http://schemas.microsoft.com/office/drawing/2014/main" id="{C46A09C6-8396-93D6-F1A7-8C44CB57B459}"/>
              </a:ext>
            </a:extLst>
          </p:cNvPr>
          <p:cNvSpPr txBox="1"/>
          <p:nvPr/>
        </p:nvSpPr>
        <p:spPr>
          <a:xfrm>
            <a:off x="1636864" y="5392046"/>
            <a:ext cx="4340078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b="1">
                <a:solidFill>
                  <a:srgbClr val="1535A6"/>
                </a:solidFill>
                <a:latin typeface="Raleway"/>
                <a:cs typeface="Segoe UI"/>
              </a:rPr>
              <a:t>55.318 inscritos na PND</a:t>
            </a:r>
            <a:endParaRPr lang="pt-BR">
              <a:solidFill>
                <a:srgbClr val="1535A6"/>
              </a:solidFill>
            </a:endParaRPr>
          </a:p>
        </p:txBody>
      </p:sp>
      <p:pic>
        <p:nvPicPr>
          <p:cNvPr id="59" name="Gráfico 12" descr="Usuário com preenchimento sólido">
            <a:extLst>
              <a:ext uri="{FF2B5EF4-FFF2-40B4-BE49-F238E27FC236}">
                <a16:creationId xmlns:a16="http://schemas.microsoft.com/office/drawing/2014/main" id="{8D46540F-D2C4-9FA2-98C7-C748C6A7CC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0018" y="5360175"/>
            <a:ext cx="533401" cy="581026"/>
          </a:xfrm>
          <a:prstGeom prst="rect">
            <a:avLst/>
          </a:prstGeom>
        </p:spPr>
      </p:pic>
      <p:pic>
        <p:nvPicPr>
          <p:cNvPr id="60" name="Gráfico 13" descr="Usuário com preenchimento sólido">
            <a:extLst>
              <a:ext uri="{FF2B5EF4-FFF2-40B4-BE49-F238E27FC236}">
                <a16:creationId xmlns:a16="http://schemas.microsoft.com/office/drawing/2014/main" id="{9EF4A009-9785-A864-5A18-91BE2A3B3F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861" y="5217300"/>
            <a:ext cx="533401" cy="581026"/>
          </a:xfrm>
          <a:prstGeom prst="rect">
            <a:avLst/>
          </a:prstGeom>
        </p:spPr>
      </p:pic>
      <p:pic>
        <p:nvPicPr>
          <p:cNvPr id="63" name="Picture 62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663F3976-6F24-A67C-CA57-DD17D7C05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pic>
        <p:nvPicPr>
          <p:cNvPr id="3" name="Gráfico 8">
            <a:extLst>
              <a:ext uri="{FF2B5EF4-FFF2-40B4-BE49-F238E27FC236}">
                <a16:creationId xmlns:a16="http://schemas.microsoft.com/office/drawing/2014/main" id="{0DDA3799-277E-2838-4D7B-3240533511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áfico 8">
            <a:extLst>
              <a:ext uri="{FF2B5EF4-FFF2-40B4-BE49-F238E27FC236}">
                <a16:creationId xmlns:a16="http://schemas.microsoft.com/office/drawing/2014/main" id="{D2AE976A-0253-E331-47D5-9ED7FD60B0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AE09766-07B5-E4DB-34C5-CD2FDCAE77FA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948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6BD1E7CD-B207-81FC-F8B8-26A833BDE4D0}"/>
              </a:ext>
            </a:extLst>
          </p:cNvPr>
          <p:cNvCxnSpPr>
            <a:cxnSpLocks/>
          </p:cNvCxnSpPr>
          <p:nvPr/>
        </p:nvCxnSpPr>
        <p:spPr>
          <a:xfrm>
            <a:off x="1457086" y="2922469"/>
            <a:ext cx="9097522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077EB684-B892-4968-EF24-C94DCEB9C042}"/>
              </a:ext>
            </a:extLst>
          </p:cNvPr>
          <p:cNvSpPr txBox="1"/>
          <p:nvPr/>
        </p:nvSpPr>
        <p:spPr>
          <a:xfrm>
            <a:off x="794407" y="3376384"/>
            <a:ext cx="175424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>
                <a:latin typeface="Raleway"/>
                <a:cs typeface="Calibri" panose="020F0502020204030204"/>
              </a:rPr>
              <a:t>Abertura da </a:t>
            </a:r>
            <a:r>
              <a:rPr lang="pt-BR" sz="1400" b="1">
                <a:latin typeface="Raleway"/>
                <a:cs typeface="Calibri" panose="020F0502020204030204"/>
              </a:rPr>
              <a:t>adesão à PND </a:t>
            </a:r>
            <a:r>
              <a:rPr lang="pt-BR" sz="1400">
                <a:latin typeface="Raleway"/>
                <a:cs typeface="Calibri" panose="020F0502020204030204"/>
              </a:rPr>
              <a:t>para as redes</a:t>
            </a:r>
            <a:endParaRPr lang="pt-BR" sz="1400">
              <a:latin typeface="Raleway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010121E-0BA0-9E87-703E-E4C5DA9AC8BA}"/>
              </a:ext>
            </a:extLst>
          </p:cNvPr>
          <p:cNvSpPr txBox="1"/>
          <p:nvPr/>
        </p:nvSpPr>
        <p:spPr>
          <a:xfrm>
            <a:off x="2865171" y="3400660"/>
            <a:ext cx="2026176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400">
                <a:latin typeface="Raleway"/>
                <a:cs typeface="Calibri" panose="020F0502020204030204"/>
              </a:rPr>
              <a:t>Divulgação da</a:t>
            </a:r>
            <a:r>
              <a:rPr lang="pt-BR" sz="1400" b="1">
                <a:latin typeface="Raleway"/>
                <a:cs typeface="Calibri" panose="020F0502020204030204"/>
              </a:rPr>
              <a:t> lista de entes </a:t>
            </a:r>
            <a:r>
              <a:rPr lang="pt-BR" sz="1400">
                <a:latin typeface="Raleway"/>
                <a:cs typeface="Calibri" panose="020F0502020204030204"/>
              </a:rPr>
              <a:t>que aderiram à PND pelo MEC</a:t>
            </a:r>
            <a:endParaRPr lang="en-US" sz="200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ABB8F1F-454F-CE67-CC3C-DBB90B239539}"/>
              </a:ext>
            </a:extLst>
          </p:cNvPr>
          <p:cNvSpPr txBox="1"/>
          <p:nvPr/>
        </p:nvSpPr>
        <p:spPr>
          <a:xfrm>
            <a:off x="5096722" y="3395675"/>
            <a:ext cx="201470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400">
                <a:latin typeface="Raleway"/>
                <a:cs typeface="Calibri" panose="020F0502020204030204"/>
              </a:rPr>
              <a:t>INEP abre </a:t>
            </a:r>
            <a:r>
              <a:rPr lang="pt-BR" sz="1400" b="1">
                <a:latin typeface="Raleway"/>
                <a:cs typeface="Calibri" panose="020F0502020204030204"/>
              </a:rPr>
              <a:t>inscrições </a:t>
            </a:r>
            <a:r>
              <a:rPr lang="pt-BR" sz="1400">
                <a:latin typeface="Raleway"/>
                <a:cs typeface="Calibri" panose="020F0502020204030204"/>
              </a:rPr>
              <a:t>para prova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25366D1-328A-FEB3-AFBF-8DEB6B3BD084}"/>
              </a:ext>
            </a:extLst>
          </p:cNvPr>
          <p:cNvSpPr txBox="1"/>
          <p:nvPr/>
        </p:nvSpPr>
        <p:spPr>
          <a:xfrm>
            <a:off x="7370159" y="3414966"/>
            <a:ext cx="189575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400">
                <a:latin typeface="Raleway"/>
                <a:cs typeface="Calibri" panose="020F0502020204030204"/>
              </a:rPr>
              <a:t>INEP realiza </a:t>
            </a:r>
            <a:r>
              <a:rPr lang="pt-BR" sz="1400" b="1">
                <a:latin typeface="Raleway"/>
                <a:cs typeface="Calibri" panose="020F0502020204030204"/>
              </a:rPr>
              <a:t>prova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87A5B32-A5B8-5F4F-D2F3-C1A0710EAAA1}"/>
              </a:ext>
            </a:extLst>
          </p:cNvPr>
          <p:cNvSpPr txBox="1"/>
          <p:nvPr/>
        </p:nvSpPr>
        <p:spPr>
          <a:xfrm>
            <a:off x="9385350" y="3414966"/>
            <a:ext cx="230628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400">
                <a:latin typeface="Raleway"/>
                <a:cs typeface="Calibri" panose="020F0502020204030204"/>
              </a:rPr>
              <a:t>INEP </a:t>
            </a:r>
            <a:r>
              <a:rPr lang="pt-BR" sz="1400" b="1">
                <a:latin typeface="Raleway"/>
                <a:cs typeface="Calibri" panose="020F0502020204030204"/>
              </a:rPr>
              <a:t>disponibiliza os resultados</a:t>
            </a:r>
            <a:r>
              <a:rPr lang="pt-BR" sz="1400">
                <a:latin typeface="Raleway"/>
                <a:cs typeface="Calibri" panose="020F0502020204030204"/>
              </a:rPr>
              <a:t> 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0BC8BD3-90BA-346C-E463-0FB69ABB4743}"/>
              </a:ext>
            </a:extLst>
          </p:cNvPr>
          <p:cNvSpPr txBox="1"/>
          <p:nvPr/>
        </p:nvSpPr>
        <p:spPr>
          <a:xfrm>
            <a:off x="1034897" y="1673846"/>
            <a:ext cx="716504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>
                <a:solidFill>
                  <a:srgbClr val="FFFFFF"/>
                </a:solidFill>
                <a:highlight>
                  <a:srgbClr val="0000FF"/>
                </a:highlight>
                <a:latin typeface="Raleway"/>
              </a:rPr>
              <a:t>Etapas</a:t>
            </a:r>
            <a:endParaRPr lang="pt-BR">
              <a:highlight>
                <a:srgbClr val="0000FF"/>
              </a:highlight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90840D9B-49AF-7E29-FC66-3A1D68AEE18E}"/>
              </a:ext>
            </a:extLst>
          </p:cNvPr>
          <p:cNvCxnSpPr>
            <a:cxnSpLocks/>
          </p:cNvCxnSpPr>
          <p:nvPr/>
        </p:nvCxnSpPr>
        <p:spPr>
          <a:xfrm>
            <a:off x="1742284" y="2773263"/>
            <a:ext cx="0" cy="304811"/>
          </a:xfrm>
          <a:prstGeom prst="line">
            <a:avLst/>
          </a:prstGeom>
          <a:ln w="38100">
            <a:solidFill>
              <a:srgbClr val="11B8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6D79F8E2-ED8E-4656-FF36-7053EF9DB194}"/>
              </a:ext>
            </a:extLst>
          </p:cNvPr>
          <p:cNvCxnSpPr>
            <a:cxnSpLocks/>
          </p:cNvCxnSpPr>
          <p:nvPr/>
        </p:nvCxnSpPr>
        <p:spPr>
          <a:xfrm>
            <a:off x="3900286" y="2773263"/>
            <a:ext cx="0" cy="304811"/>
          </a:xfrm>
          <a:prstGeom prst="line">
            <a:avLst/>
          </a:prstGeom>
          <a:ln w="38100">
            <a:solidFill>
              <a:srgbClr val="11B8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BF190619-6B03-3D89-AA3D-EA4F377DFFA3}"/>
              </a:ext>
            </a:extLst>
          </p:cNvPr>
          <p:cNvCxnSpPr>
            <a:cxnSpLocks/>
          </p:cNvCxnSpPr>
          <p:nvPr/>
        </p:nvCxnSpPr>
        <p:spPr>
          <a:xfrm>
            <a:off x="6104072" y="2745576"/>
            <a:ext cx="0" cy="304811"/>
          </a:xfrm>
          <a:prstGeom prst="line">
            <a:avLst/>
          </a:prstGeom>
          <a:ln w="38100">
            <a:solidFill>
              <a:srgbClr val="11B8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167ED13B-8A58-109B-AB08-77C4B223E71B}"/>
              </a:ext>
            </a:extLst>
          </p:cNvPr>
          <p:cNvCxnSpPr>
            <a:cxnSpLocks/>
          </p:cNvCxnSpPr>
          <p:nvPr/>
        </p:nvCxnSpPr>
        <p:spPr>
          <a:xfrm>
            <a:off x="8259043" y="2745576"/>
            <a:ext cx="0" cy="304811"/>
          </a:xfrm>
          <a:prstGeom prst="line">
            <a:avLst/>
          </a:prstGeom>
          <a:ln w="38100">
            <a:solidFill>
              <a:srgbClr val="11B8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A39C9374-4930-D397-03E3-496AF218ADC8}"/>
              </a:ext>
            </a:extLst>
          </p:cNvPr>
          <p:cNvCxnSpPr>
            <a:cxnSpLocks/>
          </p:cNvCxnSpPr>
          <p:nvPr/>
        </p:nvCxnSpPr>
        <p:spPr>
          <a:xfrm>
            <a:off x="10538492" y="2773263"/>
            <a:ext cx="0" cy="304811"/>
          </a:xfrm>
          <a:prstGeom prst="line">
            <a:avLst/>
          </a:prstGeom>
          <a:ln w="38100">
            <a:solidFill>
              <a:srgbClr val="11B8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6CE0B2EC-7387-06F5-9D33-28EC04C9D751}"/>
              </a:ext>
            </a:extLst>
          </p:cNvPr>
          <p:cNvGrpSpPr/>
          <p:nvPr/>
        </p:nvGrpSpPr>
        <p:grpSpPr>
          <a:xfrm>
            <a:off x="1398097" y="2643888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C0C4EB96-CEFF-62BF-BEF6-9BD442BD040E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1535A6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B7A75F28-CC41-8983-0954-170CD7C40290}"/>
                </a:ext>
              </a:extLst>
            </p:cNvPr>
            <p:cNvSpPr txBox="1"/>
            <p:nvPr/>
          </p:nvSpPr>
          <p:spPr>
            <a:xfrm>
              <a:off x="1280584" y="1982356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1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FFC925FD-1399-5BA3-DD3A-974636538A38}"/>
              </a:ext>
            </a:extLst>
          </p:cNvPr>
          <p:cNvGrpSpPr/>
          <p:nvPr/>
        </p:nvGrpSpPr>
        <p:grpSpPr>
          <a:xfrm>
            <a:off x="3614839" y="2643888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965C2349-E1D1-1AA8-B561-725D13B6727A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1535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8ADED0E-ECF5-2C7F-FBDD-5AC4695586F2}"/>
                </a:ext>
              </a:extLst>
            </p:cNvPr>
            <p:cNvSpPr txBox="1"/>
            <p:nvPr/>
          </p:nvSpPr>
          <p:spPr>
            <a:xfrm>
              <a:off x="1280584" y="1996591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2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EF80173-F75B-93E7-9C71-492A4BC86D79}"/>
              </a:ext>
            </a:extLst>
          </p:cNvPr>
          <p:cNvGrpSpPr/>
          <p:nvPr/>
        </p:nvGrpSpPr>
        <p:grpSpPr>
          <a:xfrm>
            <a:off x="5831580" y="2640440"/>
            <a:ext cx="546860" cy="536460"/>
            <a:chOff x="1256666" y="1967095"/>
            <a:chExt cx="647847" cy="656581"/>
          </a:xfrm>
          <a:solidFill>
            <a:srgbClr val="11B880"/>
          </a:solidFill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C70C7679-9DB7-FD08-D51E-566F171A117A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1535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51F9C726-B534-ED39-2E59-CFEFFC5143EA}"/>
                </a:ext>
              </a:extLst>
            </p:cNvPr>
            <p:cNvSpPr txBox="1"/>
            <p:nvPr/>
          </p:nvSpPr>
          <p:spPr>
            <a:xfrm>
              <a:off x="1280584" y="1967095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3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A9D3ACBE-B786-7622-5FDE-6A8D29AB1541}"/>
              </a:ext>
            </a:extLst>
          </p:cNvPr>
          <p:cNvGrpSpPr/>
          <p:nvPr/>
        </p:nvGrpSpPr>
        <p:grpSpPr>
          <a:xfrm>
            <a:off x="8048323" y="2640440"/>
            <a:ext cx="546860" cy="536460"/>
            <a:chOff x="1256666" y="1967095"/>
            <a:chExt cx="647847" cy="656581"/>
          </a:xfrm>
          <a:solidFill>
            <a:srgbClr val="11B880"/>
          </a:solidFill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E210B2BF-59D7-EF06-D45E-7BAF271FB6D5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1535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50A9716F-79AB-970A-91C7-0142BC25320E}"/>
                </a:ext>
              </a:extLst>
            </p:cNvPr>
            <p:cNvSpPr txBox="1"/>
            <p:nvPr/>
          </p:nvSpPr>
          <p:spPr>
            <a:xfrm>
              <a:off x="1280584" y="1967095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4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B5433A77-1DC1-D741-A27B-110B91593B7B}"/>
              </a:ext>
            </a:extLst>
          </p:cNvPr>
          <p:cNvGrpSpPr/>
          <p:nvPr/>
        </p:nvGrpSpPr>
        <p:grpSpPr>
          <a:xfrm>
            <a:off x="10265063" y="2630606"/>
            <a:ext cx="546860" cy="546292"/>
            <a:chOff x="1256666" y="1955061"/>
            <a:chExt cx="647847" cy="668615"/>
          </a:xfrm>
          <a:solidFill>
            <a:srgbClr val="11B880"/>
          </a:solidFill>
        </p:grpSpPr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DC3C88AB-32B0-8C5A-F72A-AD0A8382A80B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1535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EFA315D9-8FB1-0F93-69E9-1EB70B57AAE0}"/>
                </a:ext>
              </a:extLst>
            </p:cNvPr>
            <p:cNvSpPr txBox="1"/>
            <p:nvPr/>
          </p:nvSpPr>
          <p:spPr>
            <a:xfrm>
              <a:off x="1280584" y="1955061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5</a:t>
              </a: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454ED62-1FF2-6CA7-6AF7-30B0E78D0002}"/>
              </a:ext>
            </a:extLst>
          </p:cNvPr>
          <p:cNvSpPr txBox="1"/>
          <p:nvPr/>
        </p:nvSpPr>
        <p:spPr>
          <a:xfrm>
            <a:off x="642699" y="4520550"/>
            <a:ext cx="189575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>
                <a:solidFill>
                  <a:srgbClr val="7F7F7F"/>
                </a:solidFill>
                <a:latin typeface="Raleway"/>
                <a:cs typeface="Calibri" panose="020F0502020204030204"/>
              </a:rPr>
              <a:t>Abr. 2026</a:t>
            </a:r>
            <a:endParaRPr lang="pt-BR" sz="1400">
              <a:solidFill>
                <a:srgbClr val="7F7F7F"/>
              </a:solidFill>
              <a:latin typeface="Raleway" pitchFamily="2" charset="0"/>
              <a:cs typeface="Calibri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A306B1B-DBFC-9BA5-F017-4EC61E68F378}"/>
              </a:ext>
            </a:extLst>
          </p:cNvPr>
          <p:cNvSpPr txBox="1"/>
          <p:nvPr/>
        </p:nvSpPr>
        <p:spPr>
          <a:xfrm>
            <a:off x="7378505" y="4520550"/>
            <a:ext cx="189575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>
                <a:solidFill>
                  <a:srgbClr val="7F7F7F"/>
                </a:solidFill>
                <a:latin typeface="Raleway"/>
                <a:cs typeface="Calibri" panose="020F0502020204030204"/>
              </a:rPr>
              <a:t>Set. 2026</a:t>
            </a:r>
            <a:endParaRPr lang="en-US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pt-BR" sz="1400">
                <a:solidFill>
                  <a:srgbClr val="7F7F7F"/>
                </a:solidFill>
                <a:latin typeface="Raleway"/>
                <a:cs typeface="Calibri"/>
              </a:rPr>
              <a:t>(a confirmar)</a:t>
            </a:r>
          </a:p>
          <a:p>
            <a:pPr algn="ctr"/>
            <a:endParaRPr lang="pt-BR" sz="1400">
              <a:solidFill>
                <a:srgbClr val="7F7F7F"/>
              </a:solidFill>
              <a:latin typeface="Raleway" pitchFamily="2" charset="0"/>
              <a:cs typeface="Calibri"/>
            </a:endParaRPr>
          </a:p>
        </p:txBody>
      </p: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A585BA97-A070-49A6-234F-BECA2F9C5066}"/>
              </a:ext>
            </a:extLst>
          </p:cNvPr>
          <p:cNvCxnSpPr>
            <a:cxnSpLocks/>
          </p:cNvCxnSpPr>
          <p:nvPr/>
        </p:nvCxnSpPr>
        <p:spPr>
          <a:xfrm>
            <a:off x="953524" y="4447958"/>
            <a:ext cx="10266514" cy="327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4B63C45-93A4-A94E-BAE5-5AFA79286BAD}"/>
              </a:ext>
            </a:extLst>
          </p:cNvPr>
          <p:cNvSpPr txBox="1"/>
          <p:nvPr/>
        </p:nvSpPr>
        <p:spPr>
          <a:xfrm>
            <a:off x="2926691" y="4520549"/>
            <a:ext cx="189575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>
                <a:solidFill>
                  <a:srgbClr val="7F7F7F"/>
                </a:solidFill>
                <a:latin typeface="Raleway"/>
                <a:cs typeface="Calibri" panose="020F0502020204030204"/>
              </a:rPr>
              <a:t>Mai. 2026</a:t>
            </a:r>
            <a:endParaRPr lang="pt-BR" sz="1400">
              <a:solidFill>
                <a:srgbClr val="7F7F7F"/>
              </a:solidFill>
              <a:latin typeface="Raleway" pitchFamily="2" charset="0"/>
              <a:cs typeface="Calibri" panose="020F0502020204030204"/>
            </a:endParaRPr>
          </a:p>
          <a:p>
            <a:pPr algn="ctr"/>
            <a:endParaRPr lang="pt-BR" sz="1400">
              <a:solidFill>
                <a:srgbClr val="7F7F7F"/>
              </a:solidFill>
              <a:latin typeface="Raleway" pitchFamily="2" charset="0"/>
              <a:cs typeface="Calibri" panose="020F0502020204030204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9873020-1731-04F8-72A3-F8F11AFC25D0}"/>
              </a:ext>
            </a:extLst>
          </p:cNvPr>
          <p:cNvSpPr txBox="1"/>
          <p:nvPr/>
        </p:nvSpPr>
        <p:spPr>
          <a:xfrm>
            <a:off x="5204943" y="4520548"/>
            <a:ext cx="189575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>
                <a:solidFill>
                  <a:srgbClr val="7F7F7F"/>
                </a:solidFill>
                <a:latin typeface="Raleway"/>
                <a:cs typeface="Calibri" panose="020F0502020204030204"/>
              </a:rPr>
              <a:t>Jun. 2026</a:t>
            </a:r>
            <a:endParaRPr lang="en-US"/>
          </a:p>
          <a:p>
            <a:pPr algn="ctr"/>
            <a:r>
              <a:rPr lang="pt-BR" sz="1400">
                <a:solidFill>
                  <a:srgbClr val="7F7F7F"/>
                </a:solidFill>
                <a:latin typeface="Raleway"/>
                <a:cs typeface="Calibri"/>
              </a:rPr>
              <a:t>(a confirmar)</a:t>
            </a:r>
            <a:endParaRPr lang="pt-BR" sz="1400">
              <a:solidFill>
                <a:srgbClr val="000000"/>
              </a:solidFill>
              <a:latin typeface="Raleway"/>
              <a:cs typeface="Calibri"/>
            </a:endParaRPr>
          </a:p>
          <a:p>
            <a:pPr algn="ctr"/>
            <a:endParaRPr lang="pt-BR" sz="1400">
              <a:solidFill>
                <a:srgbClr val="7F7F7F"/>
              </a:solidFill>
              <a:latin typeface="Raleway" pitchFamily="2" charset="0"/>
              <a:cs typeface="Calibr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ED0F08-E822-012A-F980-0E656B8E4D3A}"/>
              </a:ext>
            </a:extLst>
          </p:cNvPr>
          <p:cNvSpPr txBox="1"/>
          <p:nvPr/>
        </p:nvSpPr>
        <p:spPr>
          <a:xfrm>
            <a:off x="9657360" y="4520550"/>
            <a:ext cx="189575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>
                <a:solidFill>
                  <a:srgbClr val="7F7F7F"/>
                </a:solidFill>
                <a:latin typeface="Raleway"/>
                <a:cs typeface="Calibri" panose="020F0502020204030204"/>
              </a:rPr>
              <a:t>Dez. 2026</a:t>
            </a:r>
            <a:endParaRPr lang="pt-BR" sz="1400">
              <a:solidFill>
                <a:srgbClr val="7F7F7F"/>
              </a:solidFill>
              <a:latin typeface="Raleway" pitchFamily="2" charset="0"/>
              <a:cs typeface="Calibri" panose="020F0502020204030204"/>
            </a:endParaRPr>
          </a:p>
          <a:p>
            <a:pPr algn="ctr"/>
            <a:r>
              <a:rPr lang="pt-BR" sz="1400">
                <a:solidFill>
                  <a:srgbClr val="7F7F7F"/>
                </a:solidFill>
                <a:latin typeface="Raleway"/>
              </a:rPr>
              <a:t>(a confirmar)</a:t>
            </a:r>
            <a:endParaRPr lang="pt-BR" sz="1400">
              <a:solidFill>
                <a:srgbClr val="000000"/>
              </a:solidFill>
              <a:latin typeface="Raleway"/>
            </a:endParaRPr>
          </a:p>
          <a:p>
            <a:pPr algn="ctr"/>
            <a:endParaRPr lang="pt-BR" sz="1400">
              <a:solidFill>
                <a:srgbClr val="7F7F7F"/>
              </a:solidFill>
              <a:latin typeface="Raleway" pitchFamily="2" charset="0"/>
              <a:cs typeface="Calibri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7B7C04B-8ED9-954D-5D12-D44984D502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C90F4BAA-6528-CFCA-9408-A01BD2E09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358E4B53-B108-4FBA-8080-2F18EC53C1AD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69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0F695-6FC6-16CC-C3ED-D409577D1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BB941DC-722E-CE07-5F8D-943F31CEDE37}"/>
              </a:ext>
            </a:extLst>
          </p:cNvPr>
          <p:cNvSpPr txBox="1"/>
          <p:nvPr/>
        </p:nvSpPr>
        <p:spPr>
          <a:xfrm>
            <a:off x="1494687" y="1674803"/>
            <a:ext cx="10226847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pt-BR" sz="24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+mn-lt"/>
                <a:cs typeface="+mn-lt"/>
              </a:rPr>
              <a:t>A </a:t>
            </a:r>
            <a:r>
              <a:rPr lang="pt-BR" sz="2400" b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+mn-lt"/>
                <a:cs typeface="+mn-lt"/>
              </a:rPr>
              <a:t>formalização da adesão </a:t>
            </a:r>
            <a:r>
              <a:rPr lang="pt-BR" sz="24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+mn-lt"/>
                <a:cs typeface="+mn-lt"/>
              </a:rPr>
              <a:t>é feita pelo(a) Secretário(a) de Educação, por meio do </a:t>
            </a:r>
            <a:r>
              <a:rPr lang="pt-BR" sz="2400" b="1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Simec</a:t>
            </a:r>
            <a:r>
              <a:rPr lang="pt-BR" sz="24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+mn-lt"/>
                <a:cs typeface="+mn-lt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endParaRPr lang="pt-BR" sz="240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+mn-lt"/>
              <a:cs typeface="+mn-lt"/>
            </a:endParaRPr>
          </a:p>
          <a:p>
            <a:pPr marL="342900" indent="-342900" algn="just">
              <a:buFont typeface="Arial"/>
              <a:buChar char="•"/>
            </a:pPr>
            <a:r>
              <a:rPr lang="pt-BR" sz="24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+mn-lt"/>
                <a:cs typeface="+mn-lt"/>
              </a:rPr>
              <a:t>A adesão manifesta o interesse da rede, mas </a:t>
            </a:r>
            <a:r>
              <a:rPr lang="pt-BR" sz="2400" u="sng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+mn-lt"/>
                <a:cs typeface="+mn-lt"/>
              </a:rPr>
              <a:t>não a obriga a usar a PND em todos os seus certames</a:t>
            </a:r>
            <a:r>
              <a:rPr lang="pt-BR" sz="24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+mn-lt"/>
                <a:cs typeface="+mn-lt"/>
              </a:rPr>
              <a:t>; o ente mantém </a:t>
            </a:r>
            <a:r>
              <a:rPr lang="pt-BR" sz="24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Calibri"/>
                <a:cs typeface="Calibri"/>
              </a:rPr>
              <a:t>autonomia para decidir como e quando aplicar os resultados nos seus próprios processos seletivos, seja processo seletivo simplificado (PSS) ou concurso público.</a:t>
            </a:r>
          </a:p>
          <a:p>
            <a:pPr marL="342900" indent="-342900" algn="just">
              <a:buFont typeface="Arial"/>
              <a:buChar char="•"/>
            </a:pPr>
            <a:endParaRPr lang="pt-BR" sz="240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Calibri"/>
              <a:cs typeface="Calibri"/>
            </a:endParaRPr>
          </a:p>
          <a:p>
            <a:pPr marL="342900" indent="-342900" algn="just">
              <a:buFont typeface="Arial,Sans-Serif"/>
              <a:buChar char="•"/>
            </a:pPr>
            <a:r>
              <a:rPr lang="pt-BR" sz="24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Calibri"/>
                <a:cs typeface="Calibri"/>
              </a:rPr>
              <a:t>As adesões formalizadas em 2025 permanecem válidas para 2026 em diante, sendo necessária apenas a confirmação no </a:t>
            </a:r>
            <a:r>
              <a:rPr lang="pt-BR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Calibri"/>
                <a:cs typeface="Calibri"/>
              </a:rPr>
              <a:t>Simec</a:t>
            </a:r>
            <a:r>
              <a:rPr lang="pt-BR" sz="240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Calibri"/>
                <a:cs typeface="Calibri"/>
              </a:rPr>
              <a:t>.</a:t>
            </a:r>
            <a:endParaRPr lang="pt-BR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 algn="just">
              <a:buFont typeface="Arial"/>
              <a:buChar char="•"/>
            </a:pPr>
            <a:endParaRPr lang="pt-BR" sz="240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Calibri"/>
              <a:cs typeface="Calibri"/>
            </a:endParaRPr>
          </a:p>
          <a:p>
            <a:pPr algn="just"/>
            <a:endParaRPr lang="pt-BR" sz="240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Calibri"/>
              <a:cs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0D3B0F1-31AA-623A-176C-80A88A63F7E9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  <p:pic>
        <p:nvPicPr>
          <p:cNvPr id="6" name="Picture 5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D04F5E3D-527F-5F88-DAA4-04BCDF729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6521" y="6327077"/>
            <a:ext cx="2105025" cy="523875"/>
          </a:xfrm>
          <a:prstGeom prst="rect">
            <a:avLst/>
          </a:prstGeom>
        </p:spPr>
      </p:pic>
      <p:pic>
        <p:nvPicPr>
          <p:cNvPr id="7" name="Gráfico 8">
            <a:extLst>
              <a:ext uri="{FF2B5EF4-FFF2-40B4-BE49-F238E27FC236}">
                <a16:creationId xmlns:a16="http://schemas.microsoft.com/office/drawing/2014/main" id="{A95D5D7F-C9AB-F9B5-61A0-D3CA6905CF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ixaDeTexto 43">
            <a:extLst>
              <a:ext uri="{FF2B5EF4-FFF2-40B4-BE49-F238E27FC236}">
                <a16:creationId xmlns:a16="http://schemas.microsoft.com/office/drawing/2014/main" id="{9E377D23-9190-4734-7AE0-B0110FF950F5}"/>
              </a:ext>
            </a:extLst>
          </p:cNvPr>
          <p:cNvSpPr txBox="1"/>
          <p:nvPr/>
        </p:nvSpPr>
        <p:spPr>
          <a:xfrm>
            <a:off x="1493825" y="1252672"/>
            <a:ext cx="5561540" cy="421270"/>
          </a:xfrm>
          <a:prstGeom prst="rect">
            <a:avLst/>
          </a:prstGeom>
          <a:noFill/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>
                <a:solidFill>
                  <a:srgbClr val="1535A6"/>
                </a:solidFill>
                <a:latin typeface="Raleway"/>
                <a:ea typeface="Calibri"/>
                <a:cs typeface="Calibri"/>
              </a:rPr>
              <a:t>Adesão</a:t>
            </a:r>
          </a:p>
        </p:txBody>
      </p:sp>
      <p:pic>
        <p:nvPicPr>
          <p:cNvPr id="8" name="Gráfico 25" descr="Área de Transferência estrutura de tópicos">
            <a:extLst>
              <a:ext uri="{FF2B5EF4-FFF2-40B4-BE49-F238E27FC236}">
                <a16:creationId xmlns:a16="http://schemas.microsoft.com/office/drawing/2014/main" id="{F01821C0-72BA-3F9B-0426-4D110D3CFA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419" y="1035517"/>
            <a:ext cx="604982" cy="63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0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E02F4-1AC5-E8AF-DB49-A17D5696B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ixaDeTexto 25">
            <a:extLst>
              <a:ext uri="{FF2B5EF4-FFF2-40B4-BE49-F238E27FC236}">
                <a16:creationId xmlns:a16="http://schemas.microsoft.com/office/drawing/2014/main" id="{6B8ACD64-FDEE-5CE4-4F64-499B753678C9}"/>
              </a:ext>
            </a:extLst>
          </p:cNvPr>
          <p:cNvSpPr txBox="1"/>
          <p:nvPr/>
        </p:nvSpPr>
        <p:spPr>
          <a:xfrm>
            <a:off x="582459" y="1376190"/>
            <a:ext cx="716504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>
                <a:solidFill>
                  <a:srgbClr val="FFFFFF"/>
                </a:solidFill>
                <a:highlight>
                  <a:srgbClr val="0000FF"/>
                </a:highlight>
                <a:latin typeface="Raleway"/>
              </a:rPr>
              <a:t>Processo de Adesão</a:t>
            </a:r>
            <a:endParaRPr lang="pt-BR">
              <a:highlight>
                <a:srgbClr val="0000FF"/>
              </a:highlight>
            </a:endParaRP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6F2A940A-6056-708B-C87F-F0ACB8076377}"/>
              </a:ext>
            </a:extLst>
          </p:cNvPr>
          <p:cNvGrpSpPr/>
          <p:nvPr/>
        </p:nvGrpSpPr>
        <p:grpSpPr>
          <a:xfrm>
            <a:off x="646736" y="3278118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AC5B5166-03FA-48ED-6EC7-581800A02406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1535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51EB9A5B-9682-6777-8F09-2F4CC1BEEEF5}"/>
                </a:ext>
              </a:extLst>
            </p:cNvPr>
            <p:cNvSpPr txBox="1"/>
            <p:nvPr/>
          </p:nvSpPr>
          <p:spPr>
            <a:xfrm>
              <a:off x="1280584" y="1982356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1</a:t>
              </a:r>
            </a:p>
          </p:txBody>
        </p:sp>
      </p:grp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A48298B3-3200-47B3-A257-E85E052F840D}"/>
              </a:ext>
            </a:extLst>
          </p:cNvPr>
          <p:cNvSpPr txBox="1"/>
          <p:nvPr/>
        </p:nvSpPr>
        <p:spPr>
          <a:xfrm>
            <a:off x="236389" y="3893684"/>
            <a:ext cx="140167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latin typeface="Raleway"/>
                <a:cs typeface="Calibri"/>
              </a:rPr>
              <a:t>Início do período de adesões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88401B7-242E-C6BA-7BCD-0719A561BAA7}"/>
              </a:ext>
            </a:extLst>
          </p:cNvPr>
          <p:cNvSpPr txBox="1"/>
          <p:nvPr/>
        </p:nvSpPr>
        <p:spPr>
          <a:xfrm>
            <a:off x="2257959" y="2160187"/>
            <a:ext cx="1754240" cy="461665"/>
          </a:xfrm>
          <a:prstGeom prst="rect">
            <a:avLst/>
          </a:prstGeom>
          <a:solidFill>
            <a:srgbClr val="1535A6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solidFill>
                  <a:srgbClr val="FFFFFF"/>
                </a:solidFill>
                <a:latin typeface="Raleway"/>
                <a:cs typeface="Calibri" panose="020F0502020204030204"/>
              </a:rPr>
              <a:t>Ente já realizou a adesão em 2025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1A8C827-CF4C-3820-63A4-C3C348695056}"/>
              </a:ext>
            </a:extLst>
          </p:cNvPr>
          <p:cNvSpPr txBox="1"/>
          <p:nvPr/>
        </p:nvSpPr>
        <p:spPr>
          <a:xfrm>
            <a:off x="2291090" y="4225318"/>
            <a:ext cx="1754240" cy="461665"/>
          </a:xfrm>
          <a:prstGeom prst="rect">
            <a:avLst/>
          </a:prstGeom>
          <a:solidFill>
            <a:srgbClr val="1535A6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solidFill>
                  <a:srgbClr val="FFFFFF"/>
                </a:solidFill>
                <a:latin typeface="Raleway"/>
                <a:cs typeface="Calibri" panose="020F0502020204030204"/>
              </a:rPr>
              <a:t>Ente não realizou a adesão em 2025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1A04FDEF-CC08-F5DD-429F-FC9CB8654899}"/>
              </a:ext>
            </a:extLst>
          </p:cNvPr>
          <p:cNvCxnSpPr>
            <a:cxnSpLocks/>
          </p:cNvCxnSpPr>
          <p:nvPr/>
        </p:nvCxnSpPr>
        <p:spPr>
          <a:xfrm flipV="1">
            <a:off x="1182843" y="2529530"/>
            <a:ext cx="1036647" cy="101858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39A4DBE4-B5E3-40BB-9A3E-C284BC326F47}"/>
              </a:ext>
            </a:extLst>
          </p:cNvPr>
          <p:cNvCxnSpPr>
            <a:cxnSpLocks/>
          </p:cNvCxnSpPr>
          <p:nvPr/>
        </p:nvCxnSpPr>
        <p:spPr>
          <a:xfrm>
            <a:off x="1182843" y="3514984"/>
            <a:ext cx="1036646" cy="99132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8682A40A-7735-4CCC-B2FA-5A9760375741}"/>
              </a:ext>
            </a:extLst>
          </p:cNvPr>
          <p:cNvCxnSpPr>
            <a:cxnSpLocks/>
          </p:cNvCxnSpPr>
          <p:nvPr/>
        </p:nvCxnSpPr>
        <p:spPr>
          <a:xfrm flipV="1">
            <a:off x="4021017" y="2361570"/>
            <a:ext cx="1246473" cy="258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A3FC42D-332E-5E08-3AEC-5B5E900D55F9}"/>
              </a:ext>
            </a:extLst>
          </p:cNvPr>
          <p:cNvGrpSpPr/>
          <p:nvPr/>
        </p:nvGrpSpPr>
        <p:grpSpPr>
          <a:xfrm>
            <a:off x="5447672" y="2049325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C241A533-2EFD-2600-F067-26FFD3765A4D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1535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1C0B3F1-B12E-1975-B399-8326B59C587F}"/>
                </a:ext>
              </a:extLst>
            </p:cNvPr>
            <p:cNvSpPr txBox="1"/>
            <p:nvPr/>
          </p:nvSpPr>
          <p:spPr>
            <a:xfrm>
              <a:off x="1280584" y="1996591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2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AE953D9-992D-D05E-85BD-0792E25CBD54}"/>
              </a:ext>
            </a:extLst>
          </p:cNvPr>
          <p:cNvSpPr txBox="1"/>
          <p:nvPr/>
        </p:nvSpPr>
        <p:spPr>
          <a:xfrm>
            <a:off x="4841803" y="2710383"/>
            <a:ext cx="175424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latin typeface="Raleway"/>
                <a:cs typeface="Calibri" panose="020F0502020204030204"/>
              </a:rPr>
              <a:t>Ingressa no </a:t>
            </a:r>
            <a:r>
              <a:rPr lang="pt-BR" sz="1200" b="1" err="1">
                <a:latin typeface="Raleway"/>
                <a:cs typeface="Calibri" panose="020F0502020204030204"/>
              </a:rPr>
              <a:t>Simec</a:t>
            </a:r>
            <a:r>
              <a:rPr lang="pt-BR" sz="1200" b="1">
                <a:latin typeface="Raleway"/>
                <a:cs typeface="Calibri" panose="020F0502020204030204"/>
              </a:rPr>
              <a:t> e confirma a adesão</a:t>
            </a:r>
            <a:endParaRPr lang="en-US"/>
          </a:p>
        </p:txBody>
      </p:sp>
      <p:pic>
        <p:nvPicPr>
          <p:cNvPr id="28" name="Picture 27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F52208D2-00E6-B853-08BC-51E6C673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pic>
        <p:nvPicPr>
          <p:cNvPr id="25" name="Gráfico 8">
            <a:extLst>
              <a:ext uri="{FF2B5EF4-FFF2-40B4-BE49-F238E27FC236}">
                <a16:creationId xmlns:a16="http://schemas.microsoft.com/office/drawing/2014/main" id="{30BA457B-9D87-AA0E-9841-44B617D410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Conector de Seta Reta 5">
            <a:extLst>
              <a:ext uri="{FF2B5EF4-FFF2-40B4-BE49-F238E27FC236}">
                <a16:creationId xmlns:a16="http://schemas.microsoft.com/office/drawing/2014/main" id="{546A63B3-357B-4E3F-303D-B6C15F82B835}"/>
              </a:ext>
            </a:extLst>
          </p:cNvPr>
          <p:cNvCxnSpPr>
            <a:cxnSpLocks/>
          </p:cNvCxnSpPr>
          <p:nvPr/>
        </p:nvCxnSpPr>
        <p:spPr>
          <a:xfrm flipV="1">
            <a:off x="6227404" y="2338823"/>
            <a:ext cx="1246473" cy="258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Agrupar 6">
            <a:extLst>
              <a:ext uri="{FF2B5EF4-FFF2-40B4-BE49-F238E27FC236}">
                <a16:creationId xmlns:a16="http://schemas.microsoft.com/office/drawing/2014/main" id="{9C34F0CC-6CDE-ABDE-3253-3218F1383A0E}"/>
              </a:ext>
            </a:extLst>
          </p:cNvPr>
          <p:cNvGrpSpPr/>
          <p:nvPr/>
        </p:nvGrpSpPr>
        <p:grpSpPr>
          <a:xfrm>
            <a:off x="7665432" y="2026578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31" name="Elipse 7">
              <a:extLst>
                <a:ext uri="{FF2B5EF4-FFF2-40B4-BE49-F238E27FC236}">
                  <a16:creationId xmlns:a16="http://schemas.microsoft.com/office/drawing/2014/main" id="{F0884B83-A3A3-1879-B9AA-02A63B90BE5D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1535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32" name="CaixaDeTexto 8">
              <a:extLst>
                <a:ext uri="{FF2B5EF4-FFF2-40B4-BE49-F238E27FC236}">
                  <a16:creationId xmlns:a16="http://schemas.microsoft.com/office/drawing/2014/main" id="{8C22ACBD-8843-C49E-0F51-FA995E955B59}"/>
                </a:ext>
              </a:extLst>
            </p:cNvPr>
            <p:cNvSpPr txBox="1"/>
            <p:nvPr/>
          </p:nvSpPr>
          <p:spPr>
            <a:xfrm>
              <a:off x="1280584" y="1996591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3</a:t>
              </a:r>
            </a:p>
          </p:txBody>
        </p:sp>
      </p:grpSp>
      <p:sp>
        <p:nvSpPr>
          <p:cNvPr id="33" name="CaixaDeTexto 9">
            <a:extLst>
              <a:ext uri="{FF2B5EF4-FFF2-40B4-BE49-F238E27FC236}">
                <a16:creationId xmlns:a16="http://schemas.microsoft.com/office/drawing/2014/main" id="{7CB60FD7-42AD-AB9C-93FE-6DC872CC53EC}"/>
              </a:ext>
            </a:extLst>
          </p:cNvPr>
          <p:cNvSpPr txBox="1"/>
          <p:nvPr/>
        </p:nvSpPr>
        <p:spPr>
          <a:xfrm>
            <a:off x="7059563" y="2687636"/>
            <a:ext cx="175424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latin typeface="Raleway"/>
                <a:cs typeface="Calibri" panose="020F0502020204030204"/>
              </a:rPr>
              <a:t>Cadastro dos processos seletivos </a:t>
            </a:r>
          </a:p>
          <a:p>
            <a:pPr algn="ctr"/>
            <a:r>
              <a:rPr lang="pt-BR" sz="1200" b="1">
                <a:latin typeface="Raleway"/>
                <a:cs typeface="Calibri" panose="020F0502020204030204"/>
              </a:rPr>
              <a:t>(Site para acompanhar + Edital)</a:t>
            </a:r>
          </a:p>
        </p:txBody>
      </p:sp>
      <p:cxnSp>
        <p:nvCxnSpPr>
          <p:cNvPr id="34" name="Conector de Seta Reta 5">
            <a:extLst>
              <a:ext uri="{FF2B5EF4-FFF2-40B4-BE49-F238E27FC236}">
                <a16:creationId xmlns:a16="http://schemas.microsoft.com/office/drawing/2014/main" id="{7142B63B-4B68-59E9-9DDB-17BDAFCE01A0}"/>
              </a:ext>
            </a:extLst>
          </p:cNvPr>
          <p:cNvCxnSpPr>
            <a:cxnSpLocks/>
          </p:cNvCxnSpPr>
          <p:nvPr/>
        </p:nvCxnSpPr>
        <p:spPr>
          <a:xfrm flipV="1">
            <a:off x="4089255" y="4408733"/>
            <a:ext cx="1246473" cy="258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Agrupar 6">
            <a:extLst>
              <a:ext uri="{FF2B5EF4-FFF2-40B4-BE49-F238E27FC236}">
                <a16:creationId xmlns:a16="http://schemas.microsoft.com/office/drawing/2014/main" id="{C08780B7-E73D-E5B9-CA4C-9990B9B80DDC}"/>
              </a:ext>
            </a:extLst>
          </p:cNvPr>
          <p:cNvGrpSpPr/>
          <p:nvPr/>
        </p:nvGrpSpPr>
        <p:grpSpPr>
          <a:xfrm>
            <a:off x="5515910" y="4096488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39" name="Elipse 7">
              <a:extLst>
                <a:ext uri="{FF2B5EF4-FFF2-40B4-BE49-F238E27FC236}">
                  <a16:creationId xmlns:a16="http://schemas.microsoft.com/office/drawing/2014/main" id="{34037DA5-A8F3-B64A-594E-17279A13EE17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1535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40" name="CaixaDeTexto 8">
              <a:extLst>
                <a:ext uri="{FF2B5EF4-FFF2-40B4-BE49-F238E27FC236}">
                  <a16:creationId xmlns:a16="http://schemas.microsoft.com/office/drawing/2014/main" id="{D0DDFD84-27B4-17D8-CE8F-5ED05234C2D5}"/>
                </a:ext>
              </a:extLst>
            </p:cNvPr>
            <p:cNvSpPr txBox="1"/>
            <p:nvPr/>
          </p:nvSpPr>
          <p:spPr>
            <a:xfrm>
              <a:off x="1280584" y="2024432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2</a:t>
              </a:r>
            </a:p>
          </p:txBody>
        </p:sp>
      </p:grpSp>
      <p:sp>
        <p:nvSpPr>
          <p:cNvPr id="41" name="CaixaDeTexto 9">
            <a:extLst>
              <a:ext uri="{FF2B5EF4-FFF2-40B4-BE49-F238E27FC236}">
                <a16:creationId xmlns:a16="http://schemas.microsoft.com/office/drawing/2014/main" id="{9FE7A9B2-37EE-4E3B-44A8-45A9173F21D9}"/>
              </a:ext>
            </a:extLst>
          </p:cNvPr>
          <p:cNvSpPr txBox="1"/>
          <p:nvPr/>
        </p:nvSpPr>
        <p:spPr>
          <a:xfrm>
            <a:off x="4910041" y="4746173"/>
            <a:ext cx="175424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latin typeface="Raleway"/>
                <a:cs typeface="Calibri" panose="020F0502020204030204"/>
              </a:rPr>
              <a:t>Ingressa no </a:t>
            </a:r>
            <a:r>
              <a:rPr lang="pt-BR" sz="1200" b="1" err="1">
                <a:latin typeface="Raleway"/>
                <a:cs typeface="Calibri" panose="020F0502020204030204"/>
              </a:rPr>
              <a:t>Simec</a:t>
            </a:r>
            <a:r>
              <a:rPr lang="pt-BR" sz="1200" b="1">
                <a:latin typeface="Raleway"/>
                <a:cs typeface="Calibri" panose="020F0502020204030204"/>
              </a:rPr>
              <a:t>, o(a) Dirigente assina o Termo de Adesão</a:t>
            </a:r>
          </a:p>
        </p:txBody>
      </p:sp>
      <p:cxnSp>
        <p:nvCxnSpPr>
          <p:cNvPr id="42" name="Conector de Seta Reta 5">
            <a:extLst>
              <a:ext uri="{FF2B5EF4-FFF2-40B4-BE49-F238E27FC236}">
                <a16:creationId xmlns:a16="http://schemas.microsoft.com/office/drawing/2014/main" id="{A2276AB9-7235-AABD-8350-C56317CBDDEE}"/>
              </a:ext>
            </a:extLst>
          </p:cNvPr>
          <p:cNvCxnSpPr>
            <a:cxnSpLocks/>
          </p:cNvCxnSpPr>
          <p:nvPr/>
        </p:nvCxnSpPr>
        <p:spPr>
          <a:xfrm flipV="1">
            <a:off x="6295642" y="4385986"/>
            <a:ext cx="1246473" cy="258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Agrupar 6">
            <a:extLst>
              <a:ext uri="{FF2B5EF4-FFF2-40B4-BE49-F238E27FC236}">
                <a16:creationId xmlns:a16="http://schemas.microsoft.com/office/drawing/2014/main" id="{A164D6C3-950C-DDE6-BA07-45540821876D}"/>
              </a:ext>
            </a:extLst>
          </p:cNvPr>
          <p:cNvGrpSpPr/>
          <p:nvPr/>
        </p:nvGrpSpPr>
        <p:grpSpPr>
          <a:xfrm>
            <a:off x="7733670" y="4073741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45" name="Elipse 7">
              <a:extLst>
                <a:ext uri="{FF2B5EF4-FFF2-40B4-BE49-F238E27FC236}">
                  <a16:creationId xmlns:a16="http://schemas.microsoft.com/office/drawing/2014/main" id="{CD00FEE8-18F1-0694-F2D8-80242245FC0B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1535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47" name="CaixaDeTexto 8">
              <a:extLst>
                <a:ext uri="{FF2B5EF4-FFF2-40B4-BE49-F238E27FC236}">
                  <a16:creationId xmlns:a16="http://schemas.microsoft.com/office/drawing/2014/main" id="{CE4E02A4-AAB4-60B6-013B-B39F52F27BA7}"/>
                </a:ext>
              </a:extLst>
            </p:cNvPr>
            <p:cNvSpPr txBox="1"/>
            <p:nvPr/>
          </p:nvSpPr>
          <p:spPr>
            <a:xfrm>
              <a:off x="1280584" y="1996591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3</a:t>
              </a:r>
            </a:p>
          </p:txBody>
        </p:sp>
      </p:grpSp>
      <p:sp>
        <p:nvSpPr>
          <p:cNvPr id="49" name="CaixaDeTexto 9">
            <a:extLst>
              <a:ext uri="{FF2B5EF4-FFF2-40B4-BE49-F238E27FC236}">
                <a16:creationId xmlns:a16="http://schemas.microsoft.com/office/drawing/2014/main" id="{C227DBE0-225F-1D6A-D9D5-291462BB394A}"/>
              </a:ext>
            </a:extLst>
          </p:cNvPr>
          <p:cNvSpPr txBox="1"/>
          <p:nvPr/>
        </p:nvSpPr>
        <p:spPr>
          <a:xfrm>
            <a:off x="7127801" y="4734799"/>
            <a:ext cx="175424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latin typeface="Raleway"/>
                <a:cs typeface="Calibri" panose="020F0502020204030204"/>
              </a:rPr>
              <a:t>Cadastro dos processos seletivos </a:t>
            </a:r>
          </a:p>
          <a:p>
            <a:pPr algn="ctr"/>
            <a:r>
              <a:rPr lang="pt-BR" sz="1200" b="1">
                <a:latin typeface="Raleway"/>
                <a:cs typeface="Calibri" panose="020F0502020204030204"/>
              </a:rPr>
              <a:t>(Site para acompanhar + Edital)</a:t>
            </a:r>
          </a:p>
        </p:txBody>
      </p:sp>
      <p:sp>
        <p:nvSpPr>
          <p:cNvPr id="58" name="CaixaDeTexto 69">
            <a:extLst>
              <a:ext uri="{FF2B5EF4-FFF2-40B4-BE49-F238E27FC236}">
                <a16:creationId xmlns:a16="http://schemas.microsoft.com/office/drawing/2014/main" id="{7DCFA25A-43D1-2527-8247-7523C9E122EB}"/>
              </a:ext>
            </a:extLst>
          </p:cNvPr>
          <p:cNvSpPr txBox="1"/>
          <p:nvPr/>
        </p:nvSpPr>
        <p:spPr>
          <a:xfrm>
            <a:off x="9238032" y="1942968"/>
            <a:ext cx="2586652" cy="11922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just"/>
            <a:r>
              <a:rPr lang="pt-BR" sz="1400">
                <a:solidFill>
                  <a:srgbClr val="000000"/>
                </a:solidFill>
                <a:latin typeface="Raleway"/>
                <a:ea typeface="Calibri" panose="020F0502020204030204"/>
                <a:cs typeface="Calibri" panose="020F0502020204030204"/>
              </a:rPr>
              <a:t>O ente que não for utilizar a PND em seu processo seletivo não precisa fazer o cadastro.</a:t>
            </a:r>
            <a:endParaRPr lang="en-US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0" name="Gráfico 71" descr="Aviso com preenchimento sólido">
            <a:extLst>
              <a:ext uri="{FF2B5EF4-FFF2-40B4-BE49-F238E27FC236}">
                <a16:creationId xmlns:a16="http://schemas.microsoft.com/office/drawing/2014/main" id="{5298896D-0634-E008-D76A-579BF0102B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69496" y="1972362"/>
            <a:ext cx="354808" cy="378621"/>
          </a:xfrm>
          <a:prstGeom prst="rect">
            <a:avLst/>
          </a:prstGeom>
        </p:spPr>
      </p:pic>
      <p:sp>
        <p:nvSpPr>
          <p:cNvPr id="61" name="CaixaDeTexto 69">
            <a:extLst>
              <a:ext uri="{FF2B5EF4-FFF2-40B4-BE49-F238E27FC236}">
                <a16:creationId xmlns:a16="http://schemas.microsoft.com/office/drawing/2014/main" id="{9AE44F5F-6935-8972-01EA-18AD65C98FA7}"/>
              </a:ext>
            </a:extLst>
          </p:cNvPr>
          <p:cNvSpPr txBox="1"/>
          <p:nvPr/>
        </p:nvSpPr>
        <p:spPr>
          <a:xfrm>
            <a:off x="924270" y="5559623"/>
            <a:ext cx="3553368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just"/>
            <a:r>
              <a:rPr lang="pt-BR" sz="1400">
                <a:solidFill>
                  <a:srgbClr val="000000"/>
                </a:solidFill>
                <a:latin typeface="Raleway"/>
                <a:ea typeface="Calibri" panose="020F0502020204030204"/>
                <a:cs typeface="Calibri" panose="020F0502020204030204"/>
              </a:rPr>
              <a:t>O MEC publicará a lista de entes aderidos antes das inscrições na PND. </a:t>
            </a:r>
            <a:endParaRPr lang="en-US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lvl="1" algn="just"/>
            <a:r>
              <a:rPr lang="pt-BR" sz="1400" b="1">
                <a:solidFill>
                  <a:srgbClr val="000000"/>
                </a:solidFill>
                <a:latin typeface="Raleway"/>
                <a:ea typeface="Calibri" panose="020F0502020204030204"/>
                <a:cs typeface="Calibri" panose="020F0502020204030204"/>
              </a:rPr>
              <a:t>Muito importante que o ente </a:t>
            </a:r>
            <a:r>
              <a:rPr lang="pt-BR" sz="1400" b="1" err="1">
                <a:solidFill>
                  <a:srgbClr val="000000"/>
                </a:solidFill>
                <a:latin typeface="Raleway"/>
                <a:ea typeface="Calibri" panose="020F0502020204030204"/>
                <a:cs typeface="Calibri" panose="020F0502020204030204"/>
              </a:rPr>
              <a:t>divulg</a:t>
            </a:r>
            <a:r>
              <a:rPr lang="pt-BR" sz="1400" b="1">
                <a:solidFill>
                  <a:srgbClr val="000000"/>
                </a:solidFill>
                <a:latin typeface="Raleway"/>
                <a:ea typeface="Calibri" panose="020F0502020204030204"/>
                <a:cs typeface="Calibri" panose="020F0502020204030204"/>
              </a:rPr>
              <a:t>ue </a:t>
            </a:r>
            <a:r>
              <a:rPr lang="pt-BR" sz="1400" b="1" err="1">
                <a:solidFill>
                  <a:srgbClr val="000000"/>
                </a:solidFill>
                <a:latin typeface="Raleway"/>
                <a:ea typeface="Calibri" panose="020F0502020204030204"/>
                <a:cs typeface="Calibri" panose="020F0502020204030204"/>
              </a:rPr>
              <a:t>també</a:t>
            </a:r>
            <a:r>
              <a:rPr lang="pt-BR" sz="1400" b="1">
                <a:solidFill>
                  <a:srgbClr val="000000"/>
                </a:solidFill>
                <a:latin typeface="Raleway"/>
                <a:ea typeface="Calibri" panose="020F0502020204030204"/>
                <a:cs typeface="Calibri" panose="020F0502020204030204"/>
              </a:rPr>
              <a:t>m a sua adesão!</a:t>
            </a:r>
            <a:endParaRPr lang="en-US" b="1">
              <a:ea typeface="Calibri"/>
              <a:cs typeface="Calibri"/>
            </a:endParaRPr>
          </a:p>
        </p:txBody>
      </p:sp>
      <p:pic>
        <p:nvPicPr>
          <p:cNvPr id="62" name="Gráfico 71" descr="Aviso com preenchimento sólido">
            <a:extLst>
              <a:ext uri="{FF2B5EF4-FFF2-40B4-BE49-F238E27FC236}">
                <a16:creationId xmlns:a16="http://schemas.microsoft.com/office/drawing/2014/main" id="{4A9F389D-C932-6CF7-222E-D2184097E9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108" y="5520780"/>
            <a:ext cx="354808" cy="37862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7FF2F4D-DD1F-FDE3-F0DB-C5CF1C0E1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0686" y="3852234"/>
            <a:ext cx="2152650" cy="638175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C87D3EE6-A111-D03E-E412-3E7FE78444B4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9181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B5D0F-070E-4FA8-3ECF-2B87654CB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2160D21-B2D2-A44E-6957-6ADBF6FD37F0}"/>
              </a:ext>
            </a:extLst>
          </p:cNvPr>
          <p:cNvSpPr txBox="1"/>
          <p:nvPr/>
        </p:nvSpPr>
        <p:spPr>
          <a:xfrm>
            <a:off x="1494687" y="1674803"/>
            <a:ext cx="10226847" cy="2769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pt-BR">
                <a:solidFill>
                  <a:srgbClr val="4B5563"/>
                </a:solidFill>
                <a:latin typeface="Raleway"/>
                <a:ea typeface="Raleway"/>
                <a:cs typeface="Raleway"/>
              </a:rPr>
              <a:t>A </a:t>
            </a:r>
            <a:r>
              <a:rPr lang="pt-BR" b="0" i="0" u="none" strike="noStrike" baseline="0">
                <a:solidFill>
                  <a:srgbClr val="4B5563"/>
                </a:solidFill>
                <a:latin typeface="Raleway"/>
                <a:ea typeface="Raleway"/>
                <a:cs typeface="Raleway"/>
              </a:rPr>
              <a:t>PND </a:t>
            </a:r>
            <a:r>
              <a:rPr lang="pt-BR">
                <a:solidFill>
                  <a:srgbClr val="4B5563"/>
                </a:solidFill>
                <a:latin typeface="Raleway"/>
                <a:ea typeface="Raleway"/>
                <a:cs typeface="Raleway"/>
              </a:rPr>
              <a:t>não substitui o processo </a:t>
            </a:r>
            <a:r>
              <a:rPr lang="pt-BR" b="0" i="0" u="none" strike="noStrike" baseline="0">
                <a:solidFill>
                  <a:srgbClr val="4B5563"/>
                </a:solidFill>
                <a:latin typeface="Raleway"/>
                <a:ea typeface="Raleway"/>
                <a:cs typeface="Raleway"/>
              </a:rPr>
              <a:t>de seleção </a:t>
            </a:r>
            <a:r>
              <a:rPr lang="pt-BR">
                <a:solidFill>
                  <a:srgbClr val="4B5563"/>
                </a:solidFill>
                <a:latin typeface="Raleway"/>
                <a:ea typeface="Raleway"/>
                <a:cs typeface="Raleway"/>
              </a:rPr>
              <a:t>da rede; portanto a rede </a:t>
            </a:r>
            <a:r>
              <a:rPr lang="pt-BR" b="1">
                <a:solidFill>
                  <a:srgbClr val="4B5563"/>
                </a:solidFill>
                <a:latin typeface="Raleway"/>
                <a:ea typeface="Raleway"/>
                <a:cs typeface="Raleway"/>
              </a:rPr>
              <a:t>deverá publicar edital próprio, com </a:t>
            </a:r>
            <a:r>
              <a:rPr lang="pt-BR" b="1">
                <a:solidFill>
                  <a:srgbClr val="545454"/>
                </a:solidFill>
                <a:latin typeface="Raleway"/>
                <a:ea typeface="Raleway"/>
                <a:cs typeface="Raleway"/>
              </a:rPr>
              <a:t>vagas, cargos e critérios de ingresso. </a:t>
            </a:r>
            <a:endParaRPr lang="pt-BR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Raleway"/>
              <a:cs typeface="Raleway"/>
            </a:endParaRPr>
          </a:p>
          <a:p>
            <a:pPr marL="285750" indent="-285750" algn="just">
              <a:buFont typeface="Arial"/>
              <a:buChar char="•"/>
            </a:pPr>
            <a:endParaRPr lang="pt-BR" b="1">
              <a:solidFill>
                <a:srgbClr val="545454"/>
              </a:solidFill>
              <a:latin typeface="Raleway"/>
              <a:ea typeface="Raleway"/>
              <a:cs typeface="Raleway"/>
            </a:endParaRPr>
          </a:p>
          <a:p>
            <a:pPr marL="285750" indent="-285750" algn="just">
              <a:buFont typeface="Arial"/>
              <a:buChar char="•"/>
            </a:pPr>
            <a:r>
              <a:rPr lang="pt-BR" b="1">
                <a:solidFill>
                  <a:srgbClr val="545454"/>
                </a:solidFill>
                <a:latin typeface="Raleway"/>
                <a:ea typeface="Raleway"/>
                <a:cs typeface="Raleway"/>
              </a:rPr>
              <a:t>A PND pode ser usada como etapa única ou complementar;</a:t>
            </a:r>
          </a:p>
          <a:p>
            <a:pPr marL="742950" indent="-285750" algn="just">
              <a:buFont typeface="Arial"/>
              <a:buChar char="•"/>
            </a:pPr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Raleway"/>
                <a:cs typeface="Raleway"/>
              </a:rPr>
              <a:t>A rede deve verificar se sua legislação estadual ou municipal exige alguma etapa adicional, como prova prática, história local ou avaliação de títulos. </a:t>
            </a:r>
          </a:p>
          <a:p>
            <a:pPr marL="285750" indent="-285750" algn="just">
              <a:buFont typeface="Arial"/>
              <a:buChar char="•"/>
            </a:pPr>
            <a:endParaRPr lang="pt-BR">
              <a:solidFill>
                <a:srgbClr val="595959"/>
              </a:solidFill>
              <a:latin typeface="Raleway"/>
              <a:ea typeface="Raleway"/>
              <a:cs typeface="Raleway"/>
            </a:endParaRPr>
          </a:p>
          <a:p>
            <a:pPr marL="285750" indent="-285750" algn="just">
              <a:buFont typeface="Arial"/>
              <a:buChar char="•"/>
            </a:pPr>
            <a:r>
              <a:rPr lang="pt-BR" sz="2400" b="1" u="sng">
                <a:solidFill>
                  <a:srgbClr val="1535A6"/>
                </a:solidFill>
                <a:latin typeface="Raleway"/>
                <a:ea typeface="Raleway"/>
                <a:cs typeface="Raleway"/>
              </a:rPr>
              <a:t>O uso da PND é recomendado para substituir as provas objetiva e discursiva nos processos seletivos para professores. </a:t>
            </a:r>
            <a:endParaRPr lang="pt-BR" sz="2400">
              <a:solidFill>
                <a:schemeClr val="tx1">
                  <a:lumMod val="65000"/>
                  <a:lumOff val="35000"/>
                </a:schemeClr>
              </a:solidFill>
              <a:latin typeface="Raleway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3B60618-A68C-B92D-080D-0D633A476E72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  <p:pic>
        <p:nvPicPr>
          <p:cNvPr id="6" name="Picture 5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5E577F2A-D8CB-852F-4790-B7684D5A4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521" y="6327077"/>
            <a:ext cx="2105025" cy="523875"/>
          </a:xfrm>
          <a:prstGeom prst="rect">
            <a:avLst/>
          </a:prstGeom>
        </p:spPr>
      </p:pic>
      <p:pic>
        <p:nvPicPr>
          <p:cNvPr id="7" name="Gráfico 8">
            <a:extLst>
              <a:ext uri="{FF2B5EF4-FFF2-40B4-BE49-F238E27FC236}">
                <a16:creationId xmlns:a16="http://schemas.microsoft.com/office/drawing/2014/main" id="{2F116BDF-6970-BA58-6CC0-2D83F65962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ixaDeTexto 43">
            <a:extLst>
              <a:ext uri="{FF2B5EF4-FFF2-40B4-BE49-F238E27FC236}">
                <a16:creationId xmlns:a16="http://schemas.microsoft.com/office/drawing/2014/main" id="{3F82FFA1-F4B2-A9AE-BF45-D37070AF1560}"/>
              </a:ext>
            </a:extLst>
          </p:cNvPr>
          <p:cNvSpPr txBox="1"/>
          <p:nvPr/>
        </p:nvSpPr>
        <p:spPr>
          <a:xfrm>
            <a:off x="1493825" y="1252672"/>
            <a:ext cx="5561540" cy="421270"/>
          </a:xfrm>
          <a:prstGeom prst="rect">
            <a:avLst/>
          </a:prstGeom>
          <a:noFill/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>
                <a:solidFill>
                  <a:srgbClr val="1535A6"/>
                </a:solidFill>
                <a:latin typeface="Raleway"/>
                <a:ea typeface="Calibri"/>
                <a:cs typeface="Calibri"/>
              </a:rPr>
              <a:t>Responsabilidade dos entes</a:t>
            </a:r>
            <a:endParaRPr lang="pt-BR" sz="2400"/>
          </a:p>
        </p:txBody>
      </p:sp>
      <p:pic>
        <p:nvPicPr>
          <p:cNvPr id="8" name="Gráfico 25" descr="Área de Transferência estrutura de tópicos">
            <a:extLst>
              <a:ext uri="{FF2B5EF4-FFF2-40B4-BE49-F238E27FC236}">
                <a16:creationId xmlns:a16="http://schemas.microsoft.com/office/drawing/2014/main" id="{261585D2-3C76-08F3-A4BD-BA1C291154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419" y="1035517"/>
            <a:ext cx="604982" cy="634072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92D1AD04-508B-810E-F819-92D7807777D1}"/>
              </a:ext>
            </a:extLst>
          </p:cNvPr>
          <p:cNvSpPr/>
          <p:nvPr/>
        </p:nvSpPr>
        <p:spPr>
          <a:xfrm>
            <a:off x="1494092" y="4693020"/>
            <a:ext cx="10217311" cy="1168910"/>
          </a:xfrm>
          <a:prstGeom prst="roundRect">
            <a:avLst>
              <a:gd name="adj" fmla="val 17628"/>
            </a:avLst>
          </a:prstGeom>
          <a:solidFill>
            <a:srgbClr val="FFECB2"/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 rtl="0">
              <a:buFont typeface="Arial,Sans-Serif"/>
              <a:buChar char="•"/>
            </a:pPr>
            <a:r>
              <a:rPr lang="pt-BR" b="0" i="0" u="none" strike="noStrike" baseline="0">
                <a:solidFill>
                  <a:srgbClr val="595959"/>
                </a:solidFill>
                <a:latin typeface="Raleway"/>
                <a:ea typeface="Arial"/>
                <a:cs typeface="Arial"/>
              </a:rPr>
              <a:t>A rede </a:t>
            </a:r>
            <a:r>
              <a:rPr lang="pt-BR" b="1" i="0" u="none" strike="noStrike" baseline="0">
                <a:solidFill>
                  <a:srgbClr val="595959"/>
                </a:solidFill>
                <a:latin typeface="Raleway"/>
                <a:ea typeface="Arial"/>
                <a:cs typeface="Arial"/>
              </a:rPr>
              <a:t>não é responsável por inscrever candidatos</a:t>
            </a:r>
            <a:r>
              <a:rPr lang="pt-BR" b="0" i="0" u="none" strike="noStrike" baseline="0">
                <a:solidFill>
                  <a:srgbClr val="595959"/>
                </a:solidFill>
                <a:latin typeface="Raleway"/>
                <a:ea typeface="Arial"/>
                <a:cs typeface="Arial"/>
              </a:rPr>
              <a:t>, </a:t>
            </a:r>
            <a:r>
              <a:rPr lang="pt-BR" b="1" i="0" u="none" strike="noStrike" baseline="0">
                <a:solidFill>
                  <a:srgbClr val="595959"/>
                </a:solidFill>
                <a:latin typeface="Raleway"/>
                <a:ea typeface="Arial"/>
                <a:cs typeface="Arial"/>
              </a:rPr>
              <a:t>aplicar a prova</a:t>
            </a:r>
            <a:r>
              <a:rPr lang="pt-BR" b="0" i="0" u="none" strike="noStrike" baseline="0">
                <a:solidFill>
                  <a:srgbClr val="595959"/>
                </a:solidFill>
                <a:latin typeface="Raleway"/>
                <a:ea typeface="Arial"/>
                <a:cs typeface="Arial"/>
              </a:rPr>
              <a:t> ou</a:t>
            </a:r>
            <a:r>
              <a:rPr lang="pt-BR" b="1" i="0" u="none" strike="noStrike" baseline="0">
                <a:solidFill>
                  <a:srgbClr val="595959"/>
                </a:solidFill>
                <a:latin typeface="Raleway"/>
                <a:ea typeface="Arial"/>
                <a:cs typeface="Arial"/>
              </a:rPr>
              <a:t> organizar a logística</a:t>
            </a:r>
            <a:r>
              <a:rPr lang="pt-BR" b="0" i="0" u="none" strike="noStrike" baseline="0">
                <a:solidFill>
                  <a:srgbClr val="595959"/>
                </a:solidFill>
                <a:latin typeface="Raleway"/>
                <a:ea typeface="Arial"/>
                <a:cs typeface="Arial"/>
              </a:rPr>
              <a:t>. O Inep conduzirá todas as etapas e se comunicará diretamente com os candidatos.</a:t>
            </a:r>
            <a:r>
              <a:rPr lang="pt-BR" b="0" i="0">
                <a:latin typeface="Raleway"/>
                <a:ea typeface="Arial"/>
                <a:cs typeface="Arial"/>
              </a:rPr>
              <a:t>​</a:t>
            </a:r>
            <a:endParaRPr lang="pt-BR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3193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agrama, Linha do tempo&#10;&#10;O conteúdo gerado por IA pode estar incorreto.">
            <a:extLst>
              <a:ext uri="{FF2B5EF4-FFF2-40B4-BE49-F238E27FC236}">
                <a16:creationId xmlns:a16="http://schemas.microsoft.com/office/drawing/2014/main" id="{F6C56FAE-42B5-A822-6F43-2184D4A4E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32" y="1708570"/>
            <a:ext cx="8925823" cy="4777955"/>
          </a:xfrm>
          <a:prstGeom prst="rect">
            <a:avLst/>
          </a:prstGeom>
        </p:spPr>
      </p:pic>
      <p:pic>
        <p:nvPicPr>
          <p:cNvPr id="6" name="Gráfico 8">
            <a:extLst>
              <a:ext uri="{FF2B5EF4-FFF2-40B4-BE49-F238E27FC236}">
                <a16:creationId xmlns:a16="http://schemas.microsoft.com/office/drawing/2014/main" id="{370CDAE6-4E93-63E0-724E-2F27E6FB6B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09209E0-E8A7-7D1E-F8C5-43A5741106AE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  <p:sp>
        <p:nvSpPr>
          <p:cNvPr id="32" name="CaixaDeTexto 4">
            <a:extLst>
              <a:ext uri="{FF2B5EF4-FFF2-40B4-BE49-F238E27FC236}">
                <a16:creationId xmlns:a16="http://schemas.microsoft.com/office/drawing/2014/main" id="{62CEE6A7-8744-DF1F-CBB6-2A38A294A99D}"/>
              </a:ext>
            </a:extLst>
          </p:cNvPr>
          <p:cNvSpPr txBox="1"/>
          <p:nvPr/>
        </p:nvSpPr>
        <p:spPr>
          <a:xfrm>
            <a:off x="2816402" y="1334995"/>
            <a:ext cx="4545314" cy="3745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 noProof="0">
                <a:solidFill>
                  <a:srgbClr val="1535A6"/>
                </a:solidFill>
                <a:latin typeface="Raleway"/>
              </a:rPr>
              <a:t>Jornada do candidato</a:t>
            </a:r>
          </a:p>
        </p:txBody>
      </p:sp>
    </p:spTree>
    <p:extLst>
      <p:ext uri="{BB962C8B-B14F-4D97-AF65-F5344CB8AC3E}">
        <p14:creationId xmlns:p14="http://schemas.microsoft.com/office/powerpoint/2010/main" val="3341609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pousando para foto&#10;&#10;Descrição gerada automaticamente">
            <a:extLst>
              <a:ext uri="{FF2B5EF4-FFF2-40B4-BE49-F238E27FC236}">
                <a16:creationId xmlns:a16="http://schemas.microsoft.com/office/drawing/2014/main" id="{F80FE51D-FC67-1F2B-A242-587140316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" t="16495" r="12859" b="434"/>
          <a:stretch/>
        </p:blipFill>
        <p:spPr>
          <a:xfrm>
            <a:off x="1328361" y="0"/>
            <a:ext cx="10863640" cy="68580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86DACB20-A1C1-1213-B7AB-D1AFEB2327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2698" y="4965"/>
            <a:ext cx="11454427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61D36DF-485D-2327-DFF7-0D0E6D6BD0BF}"/>
              </a:ext>
            </a:extLst>
          </p:cNvPr>
          <p:cNvSpPr/>
          <p:nvPr/>
        </p:nvSpPr>
        <p:spPr>
          <a:xfrm>
            <a:off x="-101599" y="0"/>
            <a:ext cx="12293600" cy="6858000"/>
          </a:xfrm>
          <a:prstGeom prst="rect">
            <a:avLst/>
          </a:prstGeom>
          <a:gradFill>
            <a:gsLst>
              <a:gs pos="17000">
                <a:srgbClr val="13403A"/>
              </a:gs>
              <a:gs pos="100000">
                <a:srgbClr val="3B786E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9588CF-9845-32D8-D91E-A2629E608675}"/>
              </a:ext>
            </a:extLst>
          </p:cNvPr>
          <p:cNvSpPr txBox="1"/>
          <p:nvPr/>
        </p:nvSpPr>
        <p:spPr>
          <a:xfrm>
            <a:off x="822746" y="3432629"/>
            <a:ext cx="513990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1600">
                <a:solidFill>
                  <a:schemeClr val="bg1"/>
                </a:solidFill>
                <a:latin typeface="Raleway"/>
                <a:cs typeface="Arial"/>
              </a:rPr>
              <a:t>Professor é responsável </a:t>
            </a:r>
            <a:r>
              <a:rPr lang="pt-PT" sz="1600" b="1">
                <a:solidFill>
                  <a:schemeClr val="bg1"/>
                </a:solidFill>
                <a:latin typeface="Raleway"/>
                <a:cs typeface="Arial"/>
              </a:rPr>
              <a:t>por 65,7% do resultado de aprendizagem no ensino fundamental e 47% no ensino médio </a:t>
            </a:r>
            <a:r>
              <a:rPr lang="pt-PT" sz="1600">
                <a:solidFill>
                  <a:schemeClr val="bg1"/>
                </a:solidFill>
                <a:latin typeface="Raleway"/>
                <a:cs typeface="Arial"/>
              </a:rPr>
              <a:t>(FGV, 2024)</a:t>
            </a:r>
            <a:r>
              <a:rPr lang="en-US" sz="1600">
                <a:solidFill>
                  <a:schemeClr val="bg1"/>
                </a:solidFill>
                <a:latin typeface="Raleway"/>
                <a:cs typeface="Arial"/>
              </a:rPr>
              <a:t>​</a:t>
            </a:r>
          </a:p>
          <a:p>
            <a:endParaRPr lang="en-US" sz="1600">
              <a:solidFill>
                <a:schemeClr val="bg1"/>
              </a:solidFill>
              <a:latin typeface="Raleway"/>
              <a:cs typeface="Arial"/>
            </a:endParaRPr>
          </a:p>
          <a:p>
            <a:r>
              <a:rPr lang="pt-BR" sz="1600" b="1">
                <a:solidFill>
                  <a:schemeClr val="bg1"/>
                </a:solidFill>
                <a:latin typeface="Raleway"/>
                <a:cs typeface="Arial"/>
              </a:rPr>
              <a:t>Alunos vulneráveis </a:t>
            </a:r>
            <a:r>
              <a:rPr lang="pt-BR" sz="1600">
                <a:solidFill>
                  <a:schemeClr val="bg1"/>
                </a:solidFill>
                <a:latin typeface="Raleway"/>
                <a:cs typeface="Arial"/>
              </a:rPr>
              <a:t>têm benefícios mais acentuados de aprendizagem com bons professores</a:t>
            </a:r>
            <a:br>
              <a:rPr lang="pt-BR" sz="1600" b="1">
                <a:solidFill>
                  <a:schemeClr val="bg1"/>
                </a:solidFill>
                <a:latin typeface="Raleway"/>
                <a:cs typeface="Arial"/>
              </a:rPr>
            </a:br>
            <a:r>
              <a:rPr lang="pt-BR" sz="1600">
                <a:solidFill>
                  <a:schemeClr val="bg1"/>
                </a:solidFill>
                <a:latin typeface="Raleway"/>
                <a:cs typeface="Arial"/>
              </a:rPr>
              <a:t>(</a:t>
            </a:r>
            <a:r>
              <a:rPr lang="pt-BR" sz="1600" err="1">
                <a:solidFill>
                  <a:schemeClr val="bg1"/>
                </a:solidFill>
                <a:latin typeface="Raleway"/>
                <a:cs typeface="Arial"/>
              </a:rPr>
              <a:t>Rivkin</a:t>
            </a:r>
            <a:r>
              <a:rPr lang="pt-BR" sz="1600">
                <a:solidFill>
                  <a:schemeClr val="bg1"/>
                </a:solidFill>
                <a:latin typeface="Raleway"/>
                <a:cs typeface="Arial"/>
              </a:rPr>
              <a:t> et. al., 2OO5)</a:t>
            </a:r>
          </a:p>
          <a:p>
            <a:endParaRPr lang="pt-BR" sz="1600">
              <a:solidFill>
                <a:schemeClr val="bg1"/>
              </a:solidFill>
              <a:latin typeface="Raleway"/>
              <a:cs typeface="Arial"/>
            </a:endParaRPr>
          </a:p>
          <a:p>
            <a:r>
              <a:rPr lang="pt-BR" sz="1600">
                <a:solidFill>
                  <a:schemeClr val="bg1"/>
                </a:solidFill>
                <a:latin typeface="Raleway"/>
                <a:cs typeface="Arial"/>
              </a:rPr>
              <a:t>Todas as políticas educacionais </a:t>
            </a:r>
            <a:r>
              <a:rPr lang="pt-BR" sz="1600" b="1">
                <a:solidFill>
                  <a:schemeClr val="bg1"/>
                </a:solidFill>
                <a:latin typeface="Raleway"/>
                <a:cs typeface="Arial"/>
              </a:rPr>
              <a:t>dependem de um bom professor</a:t>
            </a:r>
            <a:r>
              <a:rPr lang="pt-BR" sz="1600">
                <a:solidFill>
                  <a:schemeClr val="bg1"/>
                </a:solidFill>
                <a:latin typeface="Raleway"/>
                <a:cs typeface="Arial"/>
              </a:rPr>
              <a:t> em sala de aula</a:t>
            </a:r>
          </a:p>
        </p:txBody>
      </p:sp>
      <p:sp>
        <p:nvSpPr>
          <p:cNvPr id="7" name="Google Shape;98;p1">
            <a:extLst>
              <a:ext uri="{FF2B5EF4-FFF2-40B4-BE49-F238E27FC236}">
                <a16:creationId xmlns:a16="http://schemas.microsoft.com/office/drawing/2014/main" id="{4B131EE5-F282-3AC0-4D44-3A60E4EB642C}"/>
              </a:ext>
            </a:extLst>
          </p:cNvPr>
          <p:cNvSpPr txBox="1"/>
          <p:nvPr/>
        </p:nvSpPr>
        <p:spPr>
          <a:xfrm>
            <a:off x="431800" y="429892"/>
            <a:ext cx="4212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pt-BR" sz="4000" b="0" i="0" u="none" strike="noStrike" cap="none">
                <a:solidFill>
                  <a:schemeClr val="bg1"/>
                </a:solidFill>
                <a:latin typeface="Raleway Black"/>
                <a:ea typeface="Raleway Black"/>
                <a:cs typeface="Raleway Black"/>
                <a:sym typeface="Raleway Black"/>
              </a:rPr>
              <a:t>CONTEXTO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AA98747D-76AD-F0CD-AF75-235234BBA7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03791">
            <a:off x="173069" y="3425371"/>
            <a:ext cx="606090" cy="36217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C5113020-C511-7876-9813-368A090E4E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03791">
            <a:off x="173069" y="4478944"/>
            <a:ext cx="606090" cy="362176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82132501-EBC5-2712-C632-3A78201514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03791">
            <a:off x="173070" y="5441144"/>
            <a:ext cx="606090" cy="362176"/>
          </a:xfrm>
          <a:prstGeom prst="rect">
            <a:avLst/>
          </a:prstGeom>
        </p:spPr>
      </p:pic>
      <p:pic>
        <p:nvPicPr>
          <p:cNvPr id="14" name="Imagem 13" descr="Homem pousando para foto&#10;&#10;Descrição gerada automaticamente">
            <a:extLst>
              <a:ext uri="{FF2B5EF4-FFF2-40B4-BE49-F238E27FC236}">
                <a16:creationId xmlns:a16="http://schemas.microsoft.com/office/drawing/2014/main" id="{B12DAB31-4BED-4D3E-6B0D-AD8F485D7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75" y="-179155"/>
            <a:ext cx="6838354" cy="7169120"/>
          </a:xfrm>
          <a:prstGeom prst="rect">
            <a:avLst/>
          </a:prstGeom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6C24B5A1-3677-B39B-37CF-E5839C3F0769}"/>
              </a:ext>
            </a:extLst>
          </p:cNvPr>
          <p:cNvSpPr/>
          <p:nvPr/>
        </p:nvSpPr>
        <p:spPr>
          <a:xfrm>
            <a:off x="-453427" y="1234660"/>
            <a:ext cx="7349527" cy="1737624"/>
          </a:xfrm>
          <a:prstGeom prst="roundRect">
            <a:avLst>
              <a:gd name="adj" fmla="val 1739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438DC97-8D26-8A70-61C9-60881BE79F2F}"/>
              </a:ext>
            </a:extLst>
          </p:cNvPr>
          <p:cNvSpPr txBox="1"/>
          <p:nvPr/>
        </p:nvSpPr>
        <p:spPr>
          <a:xfrm>
            <a:off x="431800" y="1410975"/>
            <a:ext cx="65882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>
                <a:latin typeface="Raleway"/>
                <a:cs typeface="Arial"/>
              </a:rPr>
              <a:t>Professores constituem o</a:t>
            </a:r>
            <a:r>
              <a:rPr lang="pt-BR" sz="2800" b="1">
                <a:latin typeface="Raleway"/>
                <a:cs typeface="Arial"/>
              </a:rPr>
              <a:t> </a:t>
            </a:r>
            <a:r>
              <a:rPr lang="pt-BR" sz="2800" b="1">
                <a:highlight>
                  <a:srgbClr val="EBE35C"/>
                </a:highlight>
                <a:latin typeface="Raleway"/>
                <a:cs typeface="Arial"/>
              </a:rPr>
              <a:t>fator intraescolar que mais impacta a aprendizagem</a:t>
            </a:r>
            <a:r>
              <a:rPr lang="pt-BR" sz="2800" b="1">
                <a:latin typeface="Raleway"/>
                <a:cs typeface="Arial"/>
              </a:rPr>
              <a:t> </a:t>
            </a:r>
            <a:r>
              <a:rPr lang="pt-BR" sz="2800">
                <a:latin typeface="Raleway"/>
                <a:cs typeface="Arial"/>
              </a:rPr>
              <a:t>dos estudantes</a:t>
            </a:r>
          </a:p>
        </p:txBody>
      </p:sp>
    </p:spTree>
    <p:extLst>
      <p:ext uri="{BB962C8B-B14F-4D97-AF65-F5344CB8AC3E}">
        <p14:creationId xmlns:p14="http://schemas.microsoft.com/office/powerpoint/2010/main" val="2430441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712A4FE-CBC2-5B51-EE3C-8C68DC95A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ixaDeTexto 25">
            <a:extLst>
              <a:ext uri="{FF2B5EF4-FFF2-40B4-BE49-F238E27FC236}">
                <a16:creationId xmlns:a16="http://schemas.microsoft.com/office/drawing/2014/main" id="{3EB73F32-0327-62D6-5C5C-ACB044FFA331}"/>
              </a:ext>
            </a:extLst>
          </p:cNvPr>
          <p:cNvSpPr txBox="1"/>
          <p:nvPr/>
        </p:nvSpPr>
        <p:spPr>
          <a:xfrm>
            <a:off x="582459" y="1376190"/>
            <a:ext cx="716504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>
                <a:solidFill>
                  <a:srgbClr val="FFFFFF"/>
                </a:solidFill>
                <a:highlight>
                  <a:srgbClr val="0000FF"/>
                </a:highlight>
                <a:latin typeface="Raleway"/>
              </a:rPr>
              <a:t>Jornada do candidato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B9B707D-3BDC-3F03-BE6D-05522A4668FC}"/>
              </a:ext>
            </a:extLst>
          </p:cNvPr>
          <p:cNvSpPr txBox="1"/>
          <p:nvPr/>
        </p:nvSpPr>
        <p:spPr>
          <a:xfrm>
            <a:off x="430248" y="3810844"/>
            <a:ext cx="175424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solidFill>
                  <a:srgbClr val="000000"/>
                </a:solidFill>
                <a:latin typeface="Raleway"/>
                <a:cs typeface="Calibri" panose="020F0502020204030204"/>
              </a:rPr>
              <a:t>Docente ou estudante concluinte de licenciatura</a:t>
            </a:r>
            <a:endParaRPr lang="pt-BR" sz="1200" b="1">
              <a:solidFill>
                <a:srgbClr val="000000"/>
              </a:solidFill>
              <a:latin typeface="Raleway"/>
              <a:ea typeface="Calibri"/>
              <a:cs typeface="Calibri"/>
            </a:endParaRPr>
          </a:p>
        </p:txBody>
      </p:sp>
      <p:pic>
        <p:nvPicPr>
          <p:cNvPr id="27" name="Gráfico 26" descr="Usuário com preenchimento sólido">
            <a:extLst>
              <a:ext uri="{FF2B5EF4-FFF2-40B4-BE49-F238E27FC236}">
                <a16:creationId xmlns:a16="http://schemas.microsoft.com/office/drawing/2014/main" id="{748C13E8-D9E1-4D13-FF9A-ABD21B84C8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221" y="2835527"/>
            <a:ext cx="914400" cy="914400"/>
          </a:xfrm>
          <a:prstGeom prst="rect">
            <a:avLst/>
          </a:prstGeom>
        </p:spPr>
      </p:pic>
      <p:cxnSp>
        <p:nvCxnSpPr>
          <p:cNvPr id="2" name="Conector: Angulado 1">
            <a:extLst>
              <a:ext uri="{FF2B5EF4-FFF2-40B4-BE49-F238E27FC236}">
                <a16:creationId xmlns:a16="http://schemas.microsoft.com/office/drawing/2014/main" id="{EA82F2C8-427D-4764-B52F-CCC3158DFEE4}"/>
              </a:ext>
            </a:extLst>
          </p:cNvPr>
          <p:cNvCxnSpPr/>
          <p:nvPr/>
        </p:nvCxnSpPr>
        <p:spPr>
          <a:xfrm>
            <a:off x="2224225" y="3451777"/>
            <a:ext cx="1166812" cy="1095375"/>
          </a:xfrm>
          <a:prstGeom prst="bentConnector3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: Angulado 2">
            <a:extLst>
              <a:ext uri="{FF2B5EF4-FFF2-40B4-BE49-F238E27FC236}">
                <a16:creationId xmlns:a16="http://schemas.microsoft.com/office/drawing/2014/main" id="{86EC8913-F2D6-D684-ADDE-B52A2044331E}"/>
              </a:ext>
            </a:extLst>
          </p:cNvPr>
          <p:cNvCxnSpPr>
            <a:cxnSpLocks/>
          </p:cNvCxnSpPr>
          <p:nvPr/>
        </p:nvCxnSpPr>
        <p:spPr>
          <a:xfrm flipV="1">
            <a:off x="2356747" y="2272196"/>
            <a:ext cx="912813" cy="1179580"/>
          </a:xfrm>
          <a:prstGeom prst="bentConnector3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4357263-8885-CE30-2D66-76EE1B0E8BB3}"/>
              </a:ext>
            </a:extLst>
          </p:cNvPr>
          <p:cNvGrpSpPr/>
          <p:nvPr/>
        </p:nvGrpSpPr>
        <p:grpSpPr>
          <a:xfrm>
            <a:off x="3517888" y="1993554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B9A54D74-E602-3D89-1802-C11093FC385A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C5134531-A51B-175A-9148-46320FD44F21}"/>
                </a:ext>
              </a:extLst>
            </p:cNvPr>
            <p:cNvSpPr txBox="1"/>
            <p:nvPr/>
          </p:nvSpPr>
          <p:spPr>
            <a:xfrm>
              <a:off x="1280584" y="1982356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1</a:t>
              </a:r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BA4A1BA2-63BA-9589-1099-D3E3AF01724E}"/>
              </a:ext>
            </a:extLst>
          </p:cNvPr>
          <p:cNvSpPr txBox="1"/>
          <p:nvPr/>
        </p:nvSpPr>
        <p:spPr>
          <a:xfrm>
            <a:off x="2959629" y="2606479"/>
            <a:ext cx="175424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solidFill>
                  <a:srgbClr val="000000"/>
                </a:solidFill>
                <a:latin typeface="Raleway"/>
                <a:cs typeface="Calibri" panose="020F0502020204030204"/>
              </a:rPr>
              <a:t>Inscreve na PND</a:t>
            </a:r>
            <a:endParaRPr lang="pt-BR"/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2C067D3-0F06-396F-51B4-FB090D694B52}"/>
              </a:ext>
            </a:extLst>
          </p:cNvPr>
          <p:cNvGrpSpPr/>
          <p:nvPr/>
        </p:nvGrpSpPr>
        <p:grpSpPr>
          <a:xfrm>
            <a:off x="3473714" y="4257467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7E45EB7-4884-8C00-F529-B98B224B3C7D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152B46D9-E1BF-4904-C178-AB40CD910B40}"/>
                </a:ext>
              </a:extLst>
            </p:cNvPr>
            <p:cNvSpPr txBox="1"/>
            <p:nvPr/>
          </p:nvSpPr>
          <p:spPr>
            <a:xfrm>
              <a:off x="1280584" y="1982356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1</a:t>
              </a: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9D10A3E-562A-5284-6894-39ACC865ED5E}"/>
              </a:ext>
            </a:extLst>
          </p:cNvPr>
          <p:cNvSpPr txBox="1"/>
          <p:nvPr/>
        </p:nvSpPr>
        <p:spPr>
          <a:xfrm>
            <a:off x="2915455" y="4870392"/>
            <a:ext cx="175424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solidFill>
                  <a:srgbClr val="000000"/>
                </a:solidFill>
                <a:latin typeface="Raleway"/>
                <a:cs typeface="Calibri" panose="020F0502020204030204"/>
              </a:rPr>
              <a:t>Tem interesse em participar do processo de seleção na rede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EDA0B1C-A64E-6771-A8AF-1D36665273B2}"/>
              </a:ext>
            </a:extLst>
          </p:cNvPr>
          <p:cNvGrpSpPr/>
          <p:nvPr/>
        </p:nvGrpSpPr>
        <p:grpSpPr>
          <a:xfrm>
            <a:off x="5500921" y="4257467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E81D8D80-ACD2-C38A-762E-F4672CC5B7E1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A7755D35-1F2B-3848-36C7-5326E6654DE5}"/>
                </a:ext>
              </a:extLst>
            </p:cNvPr>
            <p:cNvSpPr txBox="1"/>
            <p:nvPr/>
          </p:nvSpPr>
          <p:spPr>
            <a:xfrm>
              <a:off x="1280584" y="1982356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2</a:t>
              </a:r>
            </a:p>
          </p:txBody>
        </p:sp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5082AD5F-2B66-E004-0845-85227E4FCAED}"/>
              </a:ext>
            </a:extLst>
          </p:cNvPr>
          <p:cNvSpPr txBox="1"/>
          <p:nvPr/>
        </p:nvSpPr>
        <p:spPr>
          <a:xfrm>
            <a:off x="4942662" y="4870391"/>
            <a:ext cx="175424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solidFill>
                  <a:srgbClr val="000000"/>
                </a:solidFill>
                <a:latin typeface="Raleway"/>
                <a:cs typeface="Calibri" panose="020F0502020204030204"/>
              </a:rPr>
              <a:t>Verifica se o processo de seleção utilizará a PND</a:t>
            </a:r>
            <a:endParaRPr lang="pt-BR"/>
          </a:p>
        </p:txBody>
      </p: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0B7BCFD3-8F1A-DBF7-FA7A-5F3C0B977975}"/>
              </a:ext>
            </a:extLst>
          </p:cNvPr>
          <p:cNvCxnSpPr>
            <a:cxnSpLocks/>
          </p:cNvCxnSpPr>
          <p:nvPr/>
        </p:nvCxnSpPr>
        <p:spPr>
          <a:xfrm flipV="1">
            <a:off x="4182806" y="4526492"/>
            <a:ext cx="1246473" cy="258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0105F4EA-D6B6-3F7D-4646-8A82B363FF54}"/>
              </a:ext>
            </a:extLst>
          </p:cNvPr>
          <p:cNvGrpSpPr/>
          <p:nvPr/>
        </p:nvGrpSpPr>
        <p:grpSpPr>
          <a:xfrm>
            <a:off x="7528128" y="4228712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207496CE-E19D-843A-78AD-4E46A505D69F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B1C4DE61-E58A-CD89-B62E-A4B4CCF2A371}"/>
                </a:ext>
              </a:extLst>
            </p:cNvPr>
            <p:cNvSpPr txBox="1"/>
            <p:nvPr/>
          </p:nvSpPr>
          <p:spPr>
            <a:xfrm>
              <a:off x="1280584" y="1982356"/>
              <a:ext cx="594197" cy="565038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3</a:t>
              </a:r>
            </a:p>
          </p:txBody>
        </p:sp>
      </p:grp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ACBCB4EA-03E3-E0AC-90F8-6DABCC136746}"/>
              </a:ext>
            </a:extLst>
          </p:cNvPr>
          <p:cNvSpPr txBox="1"/>
          <p:nvPr/>
        </p:nvSpPr>
        <p:spPr>
          <a:xfrm>
            <a:off x="6969869" y="4841636"/>
            <a:ext cx="175424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solidFill>
                  <a:srgbClr val="000000"/>
                </a:solidFill>
                <a:latin typeface="Raleway"/>
                <a:cs typeface="Calibri" panose="020F0502020204030204"/>
              </a:rPr>
              <a:t>Inscreve no Processo de Seleção da Rede</a:t>
            </a:r>
            <a:endParaRPr lang="pt-BR"/>
          </a:p>
        </p:txBody>
      </p:sp>
      <p:cxnSp>
        <p:nvCxnSpPr>
          <p:cNvPr id="64" name="Conector de Seta Reta 63">
            <a:extLst>
              <a:ext uri="{FF2B5EF4-FFF2-40B4-BE49-F238E27FC236}">
                <a16:creationId xmlns:a16="http://schemas.microsoft.com/office/drawing/2014/main" id="{187B4AFA-BE96-1109-6D96-3BAF64C13FC9}"/>
              </a:ext>
            </a:extLst>
          </p:cNvPr>
          <p:cNvCxnSpPr>
            <a:cxnSpLocks/>
          </p:cNvCxnSpPr>
          <p:nvPr/>
        </p:nvCxnSpPr>
        <p:spPr>
          <a:xfrm flipV="1">
            <a:off x="6210013" y="4497736"/>
            <a:ext cx="1246473" cy="258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Agrupar 67">
            <a:extLst>
              <a:ext uri="{FF2B5EF4-FFF2-40B4-BE49-F238E27FC236}">
                <a16:creationId xmlns:a16="http://schemas.microsoft.com/office/drawing/2014/main" id="{72A6DFAD-4D8B-CF18-2619-7066AD4B78C7}"/>
              </a:ext>
            </a:extLst>
          </p:cNvPr>
          <p:cNvGrpSpPr/>
          <p:nvPr/>
        </p:nvGrpSpPr>
        <p:grpSpPr>
          <a:xfrm>
            <a:off x="9598467" y="4228711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66" name="Elipse 65">
              <a:extLst>
                <a:ext uri="{FF2B5EF4-FFF2-40B4-BE49-F238E27FC236}">
                  <a16:creationId xmlns:a16="http://schemas.microsoft.com/office/drawing/2014/main" id="{398902C3-9249-77C9-5029-F0FB98C5A342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402CA597-421A-3963-383A-3822A4323F8A}"/>
                </a:ext>
              </a:extLst>
            </p:cNvPr>
            <p:cNvSpPr txBox="1"/>
            <p:nvPr/>
          </p:nvSpPr>
          <p:spPr>
            <a:xfrm>
              <a:off x="1280584" y="1982356"/>
              <a:ext cx="594197" cy="565038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4</a:t>
              </a:r>
            </a:p>
          </p:txBody>
        </p:sp>
      </p:grp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BC7F8B68-8EEE-0EDD-1700-151F6637809A}"/>
              </a:ext>
            </a:extLst>
          </p:cNvPr>
          <p:cNvSpPr txBox="1"/>
          <p:nvPr/>
        </p:nvSpPr>
        <p:spPr>
          <a:xfrm>
            <a:off x="8973947" y="4841635"/>
            <a:ext cx="175424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solidFill>
                  <a:srgbClr val="000000"/>
                </a:solidFill>
                <a:latin typeface="Raleway"/>
                <a:cs typeface="Calibri" panose="020F0502020204030204"/>
              </a:rPr>
              <a:t>Participa do processo de seleção da rede, utilizando a nota da PND de acordo com o edital local.</a:t>
            </a:r>
            <a:endParaRPr lang="pt-BR" sz="1200" b="1">
              <a:latin typeface="Raleway"/>
              <a:cs typeface="Calibri"/>
            </a:endParaRPr>
          </a:p>
        </p:txBody>
      </p:sp>
      <p:cxnSp>
        <p:nvCxnSpPr>
          <p:cNvPr id="73" name="Conector de Seta Reta 72">
            <a:extLst>
              <a:ext uri="{FF2B5EF4-FFF2-40B4-BE49-F238E27FC236}">
                <a16:creationId xmlns:a16="http://schemas.microsoft.com/office/drawing/2014/main" id="{8C6C2168-3AE6-F14D-2C4E-F993B441C88D}"/>
              </a:ext>
            </a:extLst>
          </p:cNvPr>
          <p:cNvCxnSpPr>
            <a:cxnSpLocks/>
          </p:cNvCxnSpPr>
          <p:nvPr/>
        </p:nvCxnSpPr>
        <p:spPr>
          <a:xfrm flipV="1">
            <a:off x="8280352" y="4497735"/>
            <a:ext cx="1246473" cy="258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45B986F5-12C7-E574-B4B4-3BF6F8157BAB}"/>
              </a:ext>
            </a:extLst>
          </p:cNvPr>
          <p:cNvGrpSpPr/>
          <p:nvPr/>
        </p:nvGrpSpPr>
        <p:grpSpPr>
          <a:xfrm>
            <a:off x="5578225" y="1938336"/>
            <a:ext cx="546860" cy="533013"/>
            <a:chOff x="1256666" y="1971314"/>
            <a:chExt cx="647847" cy="652362"/>
          </a:xfrm>
          <a:solidFill>
            <a:srgbClr val="11B880"/>
          </a:solidFill>
        </p:grpSpPr>
        <p:sp>
          <p:nvSpPr>
            <p:cNvPr id="86" name="Elipse 85">
              <a:extLst>
                <a:ext uri="{FF2B5EF4-FFF2-40B4-BE49-F238E27FC236}">
                  <a16:creationId xmlns:a16="http://schemas.microsoft.com/office/drawing/2014/main" id="{7276A367-4922-651D-B982-B9D865FBFCFD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100"/>
            </a:p>
          </p:txBody>
        </p:sp>
        <p:sp>
          <p:nvSpPr>
            <p:cNvPr id="87" name="CaixaDeTexto 86">
              <a:extLst>
                <a:ext uri="{FF2B5EF4-FFF2-40B4-BE49-F238E27FC236}">
                  <a16:creationId xmlns:a16="http://schemas.microsoft.com/office/drawing/2014/main" id="{47A73A0A-54DB-93E6-4DEE-85B86B43239D}"/>
                </a:ext>
              </a:extLst>
            </p:cNvPr>
            <p:cNvSpPr txBox="1"/>
            <p:nvPr/>
          </p:nvSpPr>
          <p:spPr>
            <a:xfrm>
              <a:off x="1280584" y="1982356"/>
              <a:ext cx="594197" cy="565038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2400" b="1">
                  <a:solidFill>
                    <a:srgbClr val="FFFFFF"/>
                  </a:solidFill>
                  <a:latin typeface="Raleway"/>
                </a:rPr>
                <a:t>2</a:t>
              </a:r>
            </a:p>
          </p:txBody>
        </p:sp>
      </p:grp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439CF11D-4624-10C1-3D91-05866C9B01E7}"/>
              </a:ext>
            </a:extLst>
          </p:cNvPr>
          <p:cNvSpPr txBox="1"/>
          <p:nvPr/>
        </p:nvSpPr>
        <p:spPr>
          <a:xfrm>
            <a:off x="5019966" y="2551260"/>
            <a:ext cx="175424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solidFill>
                  <a:srgbClr val="000000"/>
                </a:solidFill>
                <a:latin typeface="Raleway"/>
                <a:cs typeface="Calibri" panose="020F0502020204030204"/>
              </a:rPr>
              <a:t> Participa da PND</a:t>
            </a:r>
            <a:endParaRPr lang="pt-BR"/>
          </a:p>
        </p:txBody>
      </p:sp>
      <p:cxnSp>
        <p:nvCxnSpPr>
          <p:cNvPr id="89" name="Conector de Seta Reta 88">
            <a:extLst>
              <a:ext uri="{FF2B5EF4-FFF2-40B4-BE49-F238E27FC236}">
                <a16:creationId xmlns:a16="http://schemas.microsoft.com/office/drawing/2014/main" id="{EACCAFDA-BA5B-EEEB-80BB-DC316D3B62D0}"/>
              </a:ext>
            </a:extLst>
          </p:cNvPr>
          <p:cNvCxnSpPr>
            <a:cxnSpLocks/>
          </p:cNvCxnSpPr>
          <p:nvPr/>
        </p:nvCxnSpPr>
        <p:spPr>
          <a:xfrm flipV="1">
            <a:off x="4179292" y="2207361"/>
            <a:ext cx="1246473" cy="2587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9C246098-444B-235E-0906-26D969147B4E}"/>
              </a:ext>
            </a:extLst>
          </p:cNvPr>
          <p:cNvSpPr txBox="1"/>
          <p:nvPr/>
        </p:nvSpPr>
        <p:spPr>
          <a:xfrm>
            <a:off x="6742748" y="2153695"/>
            <a:ext cx="1754240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solidFill>
                  <a:srgbClr val="000000"/>
                </a:solidFill>
                <a:latin typeface="Raleway"/>
                <a:cs typeface="Calibri" panose="020F0502020204030204"/>
              </a:rPr>
              <a:t>Recebe uma nota</a:t>
            </a:r>
            <a:endParaRPr lang="pt-BR"/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F29206BE-DAA4-9048-BC47-6EC36327C896}"/>
              </a:ext>
            </a:extLst>
          </p:cNvPr>
          <p:cNvSpPr txBox="1"/>
          <p:nvPr/>
        </p:nvSpPr>
        <p:spPr>
          <a:xfrm>
            <a:off x="10342922" y="3953782"/>
            <a:ext cx="1754240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 b="1">
                <a:latin typeface="Raleway"/>
                <a:cs typeface="Calibri"/>
              </a:rPr>
              <a:t>O processo seletivo do ente prevê as vagas, cargos e critérios de ingresso.</a:t>
            </a:r>
          </a:p>
        </p:txBody>
      </p:sp>
      <p:cxnSp>
        <p:nvCxnSpPr>
          <p:cNvPr id="93" name="Conector de Seta Reta 92">
            <a:extLst>
              <a:ext uri="{FF2B5EF4-FFF2-40B4-BE49-F238E27FC236}">
                <a16:creationId xmlns:a16="http://schemas.microsoft.com/office/drawing/2014/main" id="{63F1C78B-5C12-E2B7-426D-23B6565CC518}"/>
              </a:ext>
            </a:extLst>
          </p:cNvPr>
          <p:cNvCxnSpPr>
            <a:cxnSpLocks/>
          </p:cNvCxnSpPr>
          <p:nvPr/>
        </p:nvCxnSpPr>
        <p:spPr>
          <a:xfrm>
            <a:off x="7643789" y="2487494"/>
            <a:ext cx="1975342" cy="1598716"/>
          </a:xfrm>
          <a:prstGeom prst="straightConnector1">
            <a:avLst/>
          </a:prstGeom>
          <a:ln w="28575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Gráfico 94" descr="Sala de aula com preenchimento sólido">
            <a:extLst>
              <a:ext uri="{FF2B5EF4-FFF2-40B4-BE49-F238E27FC236}">
                <a16:creationId xmlns:a16="http://schemas.microsoft.com/office/drawing/2014/main" id="{66B02079-37E4-D642-A007-887175BD94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4222" y="2893454"/>
            <a:ext cx="914400" cy="914400"/>
          </a:xfrm>
          <a:prstGeom prst="rect">
            <a:avLst/>
          </a:prstGeom>
        </p:spPr>
      </p:pic>
      <p:pic>
        <p:nvPicPr>
          <p:cNvPr id="8" name="Picture 7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A948D090-A1AA-297B-2806-DA0A868AA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pic>
        <p:nvPicPr>
          <p:cNvPr id="10" name="Gráfico 8">
            <a:extLst>
              <a:ext uri="{FF2B5EF4-FFF2-40B4-BE49-F238E27FC236}">
                <a16:creationId xmlns:a16="http://schemas.microsoft.com/office/drawing/2014/main" id="{51B070BE-8D8A-8F4A-0425-B22E381677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335FAC1-69B5-8CD2-ED7A-180879BC05B0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799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78386-5A3D-09E9-3F3F-D478C095F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53">
            <a:extLst>
              <a:ext uri="{FF2B5EF4-FFF2-40B4-BE49-F238E27FC236}">
                <a16:creationId xmlns:a16="http://schemas.microsoft.com/office/drawing/2014/main" id="{63466BEB-8AA3-27C0-2BEA-56343F7D1925}"/>
              </a:ext>
            </a:extLst>
          </p:cNvPr>
          <p:cNvGrpSpPr/>
          <p:nvPr/>
        </p:nvGrpSpPr>
        <p:grpSpPr>
          <a:xfrm>
            <a:off x="948209" y="1716646"/>
            <a:ext cx="5610655" cy="3998792"/>
            <a:chOff x="641134" y="5083094"/>
            <a:chExt cx="5610655" cy="3998792"/>
          </a:xfrm>
        </p:grpSpPr>
        <p:pic>
          <p:nvPicPr>
            <p:cNvPr id="3" name="Imagem 11">
              <a:extLst>
                <a:ext uri="{FF2B5EF4-FFF2-40B4-BE49-F238E27FC236}">
                  <a16:creationId xmlns:a16="http://schemas.microsoft.com/office/drawing/2014/main" id="{3CEC55A8-C7E5-5357-567B-79175FD09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134" y="5083094"/>
              <a:ext cx="5610655" cy="3998792"/>
            </a:xfrm>
            <a:prstGeom prst="rect">
              <a:avLst/>
            </a:prstGeom>
            <a:ln>
              <a:solidFill>
                <a:srgbClr val="4848E1"/>
              </a:solidFill>
            </a:ln>
          </p:spPr>
        </p:pic>
        <p:sp>
          <p:nvSpPr>
            <p:cNvPr id="5" name="CaixaDeTexto 31">
              <a:extLst>
                <a:ext uri="{FF2B5EF4-FFF2-40B4-BE49-F238E27FC236}">
                  <a16:creationId xmlns:a16="http://schemas.microsoft.com/office/drawing/2014/main" id="{35E039AD-802E-54AB-54FD-9E92F20D4BD5}"/>
                </a:ext>
              </a:extLst>
            </p:cNvPr>
            <p:cNvSpPr txBox="1"/>
            <p:nvPr/>
          </p:nvSpPr>
          <p:spPr>
            <a:xfrm>
              <a:off x="856909" y="6595395"/>
              <a:ext cx="778065" cy="215444"/>
            </a:xfrm>
            <a:prstGeom prst="rect">
              <a:avLst/>
            </a:prstGeom>
            <a:solidFill>
              <a:srgbClr val="45B0FF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8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CPF</a:t>
              </a:r>
            </a:p>
          </p:txBody>
        </p:sp>
        <p:sp>
          <p:nvSpPr>
            <p:cNvPr id="6" name="CaixaDeTexto 31">
              <a:extLst>
                <a:ext uri="{FF2B5EF4-FFF2-40B4-BE49-F238E27FC236}">
                  <a16:creationId xmlns:a16="http://schemas.microsoft.com/office/drawing/2014/main" id="{24F8ABD3-6AD0-81FA-55DC-D1E10DF97CE5}"/>
                </a:ext>
              </a:extLst>
            </p:cNvPr>
            <p:cNvSpPr txBox="1"/>
            <p:nvPr/>
          </p:nvSpPr>
          <p:spPr>
            <a:xfrm>
              <a:off x="1715891" y="6595395"/>
              <a:ext cx="1217947" cy="184666"/>
            </a:xfrm>
            <a:prstGeom prst="rect">
              <a:avLst/>
            </a:prstGeom>
            <a:solidFill>
              <a:srgbClr val="45B0FF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NOME DO PARTICIPANTE</a:t>
              </a:r>
            </a:p>
          </p:txBody>
        </p:sp>
        <p:sp>
          <p:nvSpPr>
            <p:cNvPr id="7" name="CaixaDeTexto 31">
              <a:extLst>
                <a:ext uri="{FF2B5EF4-FFF2-40B4-BE49-F238E27FC236}">
                  <a16:creationId xmlns:a16="http://schemas.microsoft.com/office/drawing/2014/main" id="{E16F8151-D3C3-B44D-F6EF-C218F9E8823F}"/>
                </a:ext>
              </a:extLst>
            </p:cNvPr>
            <p:cNvSpPr txBox="1"/>
            <p:nvPr/>
          </p:nvSpPr>
          <p:spPr>
            <a:xfrm>
              <a:off x="3014755" y="6590200"/>
              <a:ext cx="839327" cy="246221"/>
            </a:xfrm>
            <a:prstGeom prst="rect">
              <a:avLst/>
            </a:prstGeom>
            <a:solidFill>
              <a:srgbClr val="45B0FF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5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ÁREA DE </a:t>
              </a:r>
            </a:p>
            <a:p>
              <a:pPr algn="ctr"/>
              <a:r>
                <a:rPr lang="pt-BR" sz="5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AVALIAÇÃO</a:t>
              </a:r>
            </a:p>
          </p:txBody>
        </p:sp>
        <p:sp>
          <p:nvSpPr>
            <p:cNvPr id="9" name="CaixaDeTexto 31">
              <a:extLst>
                <a:ext uri="{FF2B5EF4-FFF2-40B4-BE49-F238E27FC236}">
                  <a16:creationId xmlns:a16="http://schemas.microsoft.com/office/drawing/2014/main" id="{3EC117FF-7471-5B1F-F902-26145439BB18}"/>
                </a:ext>
              </a:extLst>
            </p:cNvPr>
            <p:cNvSpPr txBox="1"/>
            <p:nvPr/>
          </p:nvSpPr>
          <p:spPr>
            <a:xfrm>
              <a:off x="3893955" y="6621370"/>
              <a:ext cx="839327" cy="184666"/>
            </a:xfrm>
            <a:prstGeom prst="rect">
              <a:avLst/>
            </a:prstGeom>
            <a:solidFill>
              <a:srgbClr val="45B0FF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NOTA OBJETIVA</a:t>
              </a:r>
            </a:p>
          </p:txBody>
        </p:sp>
        <p:sp>
          <p:nvSpPr>
            <p:cNvPr id="17" name="CaixaDeTexto 31">
              <a:extLst>
                <a:ext uri="{FF2B5EF4-FFF2-40B4-BE49-F238E27FC236}">
                  <a16:creationId xmlns:a16="http://schemas.microsoft.com/office/drawing/2014/main" id="{55E41C04-E1BA-7445-C53F-153EDECF88E4}"/>
                </a:ext>
              </a:extLst>
            </p:cNvPr>
            <p:cNvSpPr txBox="1"/>
            <p:nvPr/>
          </p:nvSpPr>
          <p:spPr>
            <a:xfrm>
              <a:off x="4740039" y="6595395"/>
              <a:ext cx="839327" cy="176972"/>
            </a:xfrm>
            <a:prstGeom prst="rect">
              <a:avLst/>
            </a:prstGeom>
            <a:solidFill>
              <a:srgbClr val="45B0FF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55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NOTA DISCURSIVA</a:t>
              </a:r>
            </a:p>
          </p:txBody>
        </p:sp>
        <p:sp>
          <p:nvSpPr>
            <p:cNvPr id="19" name="CaixaDeTexto 31">
              <a:extLst>
                <a:ext uri="{FF2B5EF4-FFF2-40B4-BE49-F238E27FC236}">
                  <a16:creationId xmlns:a16="http://schemas.microsoft.com/office/drawing/2014/main" id="{1F87D85E-C8D1-EF8E-25BA-7B487A699996}"/>
                </a:ext>
              </a:extLst>
            </p:cNvPr>
            <p:cNvSpPr txBox="1"/>
            <p:nvPr/>
          </p:nvSpPr>
          <p:spPr>
            <a:xfrm>
              <a:off x="5619240" y="6590200"/>
              <a:ext cx="399446" cy="246221"/>
            </a:xfrm>
            <a:prstGeom prst="rect">
              <a:avLst/>
            </a:prstGeom>
            <a:solidFill>
              <a:srgbClr val="45B0FF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5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/>
                  <a:cs typeface="Calibri"/>
                </a:rPr>
                <a:t>NOTA GERAL</a:t>
              </a:r>
            </a:p>
          </p:txBody>
        </p:sp>
        <p:sp>
          <p:nvSpPr>
            <p:cNvPr id="20" name="CaixaDeTexto 31">
              <a:extLst>
                <a:ext uri="{FF2B5EF4-FFF2-40B4-BE49-F238E27FC236}">
                  <a16:creationId xmlns:a16="http://schemas.microsoft.com/office/drawing/2014/main" id="{FE20DD2E-9BE5-A5E5-469A-60F9D54CC907}"/>
                </a:ext>
              </a:extLst>
            </p:cNvPr>
            <p:cNvSpPr txBox="1"/>
            <p:nvPr/>
          </p:nvSpPr>
          <p:spPr>
            <a:xfrm>
              <a:off x="749831" y="5762043"/>
              <a:ext cx="4829535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  <a:cs typeface="Calibri"/>
                </a:rPr>
                <a:t>Ente Federativo: </a:t>
              </a:r>
              <a:r>
                <a:rPr lang="pt-BR" sz="600" err="1">
                  <a:solidFill>
                    <a:srgbClr val="4848E1"/>
                  </a:solidFill>
                  <a:latin typeface="Raleway" pitchFamily="2" charset="0"/>
                  <a:cs typeface="Calibri"/>
                </a:rPr>
                <a:t>xxxx</a:t>
              </a:r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  <a:p>
              <a:r>
                <a:rPr lang="pt-BR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  <a:cs typeface="Calibri"/>
                </a:rPr>
                <a:t>Edital: </a:t>
              </a:r>
              <a:r>
                <a:rPr lang="pt-BR" sz="600">
                  <a:solidFill>
                    <a:srgbClr val="4848E1"/>
                  </a:solidFill>
                  <a:latin typeface="Raleway" pitchFamily="2" charset="0"/>
                  <a:cs typeface="Calibri"/>
                </a:rPr>
                <a:t>(informação fornecida pelo ente no sistema)</a:t>
              </a:r>
            </a:p>
            <a:p>
              <a:r>
                <a:rPr lang="pt-BR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  <a:cs typeface="Calibri"/>
                </a:rPr>
                <a:t>Nome da Lista: </a:t>
              </a:r>
              <a:r>
                <a:rPr lang="pt-BR" sz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  <a:cs typeface="Calibri"/>
                </a:rPr>
                <a:t>RELATÓRIO DE RESULTADOS DA PROVA NACIONAL DOCENTE (PND) – </a:t>
              </a:r>
              <a:r>
                <a:rPr lang="pt-BR" sz="600">
                  <a:solidFill>
                    <a:srgbClr val="4848E1"/>
                  </a:solidFill>
                  <a:latin typeface="Raleway" pitchFamily="2" charset="0"/>
                  <a:cs typeface="Calibri"/>
                </a:rPr>
                <a:t>ÁREA DE AVALIAÇÃO</a:t>
              </a:r>
            </a:p>
            <a:p>
              <a:r>
                <a:rPr lang="pt-BR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  <a:cs typeface="Calibri"/>
                </a:rPr>
                <a:t>Ordenação do relatório: </a:t>
              </a:r>
              <a:r>
                <a:rPr lang="pt-BR" sz="600">
                  <a:solidFill>
                    <a:srgbClr val="4848E1"/>
                  </a:solidFill>
                  <a:latin typeface="Raleway" pitchFamily="2" charset="0"/>
                  <a:cs typeface="Calibri"/>
                </a:rPr>
                <a:t>(Ente escolhe Ordem Decrescente ou Ordem Alfabética)</a:t>
              </a:r>
            </a:p>
            <a:p>
              <a:r>
                <a:rPr lang="pt-BR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  <a:cs typeface="Calibri"/>
                </a:rPr>
                <a:t>Total de Participantes: </a:t>
              </a:r>
              <a:r>
                <a:rPr lang="pt-BR" sz="600" err="1">
                  <a:solidFill>
                    <a:srgbClr val="4848E1"/>
                  </a:solidFill>
                  <a:latin typeface="Raleway" pitchFamily="2" charset="0"/>
                  <a:cs typeface="Calibri"/>
                </a:rPr>
                <a:t>xxxx</a:t>
              </a:r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  <a:p>
              <a:r>
                <a:rPr lang="pt-BR" sz="6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  <a:cs typeface="Calibri"/>
                </a:rPr>
                <a:t>Data da Emissão do Relatório: </a:t>
              </a:r>
              <a:r>
                <a:rPr lang="pt-BR" sz="600" err="1">
                  <a:solidFill>
                    <a:srgbClr val="4848E1"/>
                  </a:solidFill>
                  <a:latin typeface="Raleway" pitchFamily="2" charset="0"/>
                  <a:cs typeface="Calibri"/>
                </a:rPr>
                <a:t>xx</a:t>
              </a:r>
              <a:r>
                <a:rPr lang="pt-BR" sz="600">
                  <a:solidFill>
                    <a:srgbClr val="4848E1"/>
                  </a:solidFill>
                  <a:latin typeface="Raleway" pitchFamily="2" charset="0"/>
                  <a:cs typeface="Calibri"/>
                </a:rPr>
                <a:t>/</a:t>
              </a:r>
              <a:r>
                <a:rPr lang="pt-BR" sz="600" err="1">
                  <a:solidFill>
                    <a:srgbClr val="4848E1"/>
                  </a:solidFill>
                  <a:latin typeface="Raleway" pitchFamily="2" charset="0"/>
                  <a:cs typeface="Calibri"/>
                </a:rPr>
                <a:t>xx</a:t>
              </a:r>
              <a:r>
                <a:rPr lang="pt-BR" sz="600">
                  <a:solidFill>
                    <a:srgbClr val="4848E1"/>
                  </a:solidFill>
                  <a:latin typeface="Raleway" pitchFamily="2" charset="0"/>
                  <a:cs typeface="Calibri"/>
                </a:rPr>
                <a:t>/</a:t>
              </a:r>
              <a:r>
                <a:rPr lang="pt-BR" sz="600" err="1">
                  <a:solidFill>
                    <a:srgbClr val="4848E1"/>
                  </a:solidFill>
                  <a:latin typeface="Raleway" pitchFamily="2" charset="0"/>
                  <a:cs typeface="Calibri"/>
                </a:rPr>
                <a:t>xxxx</a:t>
              </a:r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22" name="CaixaDeTexto 31">
              <a:extLst>
                <a:ext uri="{FF2B5EF4-FFF2-40B4-BE49-F238E27FC236}">
                  <a16:creationId xmlns:a16="http://schemas.microsoft.com/office/drawing/2014/main" id="{75382D99-9E89-05AF-B163-E3AFB580E5B4}"/>
                </a:ext>
              </a:extLst>
            </p:cNvPr>
            <p:cNvSpPr txBox="1"/>
            <p:nvPr/>
          </p:nvSpPr>
          <p:spPr>
            <a:xfrm>
              <a:off x="856909" y="6859835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25" name="CaixaDeTexto 31">
              <a:extLst>
                <a:ext uri="{FF2B5EF4-FFF2-40B4-BE49-F238E27FC236}">
                  <a16:creationId xmlns:a16="http://schemas.microsoft.com/office/drawing/2014/main" id="{9BAEF3D9-BEDC-64F0-D067-C67AF6E83207}"/>
                </a:ext>
              </a:extLst>
            </p:cNvPr>
            <p:cNvSpPr txBox="1"/>
            <p:nvPr/>
          </p:nvSpPr>
          <p:spPr>
            <a:xfrm>
              <a:off x="840504" y="7066775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26" name="CaixaDeTexto 31">
              <a:extLst>
                <a:ext uri="{FF2B5EF4-FFF2-40B4-BE49-F238E27FC236}">
                  <a16:creationId xmlns:a16="http://schemas.microsoft.com/office/drawing/2014/main" id="{479013F1-D7C1-DED8-A90A-B117EA90B8AE}"/>
                </a:ext>
              </a:extLst>
            </p:cNvPr>
            <p:cNvSpPr txBox="1"/>
            <p:nvPr/>
          </p:nvSpPr>
          <p:spPr>
            <a:xfrm>
              <a:off x="824100" y="7284574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27" name="CaixaDeTexto 31">
              <a:extLst>
                <a:ext uri="{FF2B5EF4-FFF2-40B4-BE49-F238E27FC236}">
                  <a16:creationId xmlns:a16="http://schemas.microsoft.com/office/drawing/2014/main" id="{C6FD0DD1-DF14-3AC1-713F-765BFCABDC14}"/>
                </a:ext>
              </a:extLst>
            </p:cNvPr>
            <p:cNvSpPr txBox="1"/>
            <p:nvPr/>
          </p:nvSpPr>
          <p:spPr>
            <a:xfrm>
              <a:off x="840504" y="7502373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28" name="CaixaDeTexto 31">
              <a:extLst>
                <a:ext uri="{FF2B5EF4-FFF2-40B4-BE49-F238E27FC236}">
                  <a16:creationId xmlns:a16="http://schemas.microsoft.com/office/drawing/2014/main" id="{51A1CDF2-7311-C090-AB39-A69980B37BB4}"/>
                </a:ext>
              </a:extLst>
            </p:cNvPr>
            <p:cNvSpPr txBox="1"/>
            <p:nvPr/>
          </p:nvSpPr>
          <p:spPr>
            <a:xfrm>
              <a:off x="840504" y="7729617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29" name="CaixaDeTexto 31">
              <a:extLst>
                <a:ext uri="{FF2B5EF4-FFF2-40B4-BE49-F238E27FC236}">
                  <a16:creationId xmlns:a16="http://schemas.microsoft.com/office/drawing/2014/main" id="{B1161BFD-1A3F-B9A6-E0AD-BC88070F8865}"/>
                </a:ext>
              </a:extLst>
            </p:cNvPr>
            <p:cNvSpPr txBox="1"/>
            <p:nvPr/>
          </p:nvSpPr>
          <p:spPr>
            <a:xfrm>
              <a:off x="840504" y="7928853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31" name="CaixaDeTexto 31">
              <a:extLst>
                <a:ext uri="{FF2B5EF4-FFF2-40B4-BE49-F238E27FC236}">
                  <a16:creationId xmlns:a16="http://schemas.microsoft.com/office/drawing/2014/main" id="{448F2D7C-CFB5-F8B4-D75F-4EA0BA4A6531}"/>
                </a:ext>
              </a:extLst>
            </p:cNvPr>
            <p:cNvSpPr txBox="1"/>
            <p:nvPr/>
          </p:nvSpPr>
          <p:spPr>
            <a:xfrm>
              <a:off x="1741868" y="6855793"/>
              <a:ext cx="1191970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4DC62F41-DC45-4888-B8FE-89977FA0D069}"/>
                </a:ext>
              </a:extLst>
            </p:cNvPr>
            <p:cNvSpPr txBox="1"/>
            <p:nvPr/>
          </p:nvSpPr>
          <p:spPr>
            <a:xfrm>
              <a:off x="1728879" y="7066775"/>
              <a:ext cx="1191970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33" name="CaixaDeTexto 31">
              <a:extLst>
                <a:ext uri="{FF2B5EF4-FFF2-40B4-BE49-F238E27FC236}">
                  <a16:creationId xmlns:a16="http://schemas.microsoft.com/office/drawing/2014/main" id="{122C1129-C32A-762D-02DA-BB927F901D9F}"/>
                </a:ext>
              </a:extLst>
            </p:cNvPr>
            <p:cNvSpPr txBox="1"/>
            <p:nvPr/>
          </p:nvSpPr>
          <p:spPr>
            <a:xfrm>
              <a:off x="1715890" y="7284574"/>
              <a:ext cx="1254316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34" name="CaixaDeTexto 31">
              <a:extLst>
                <a:ext uri="{FF2B5EF4-FFF2-40B4-BE49-F238E27FC236}">
                  <a16:creationId xmlns:a16="http://schemas.microsoft.com/office/drawing/2014/main" id="{20BF2D36-BA40-2A6C-F411-A8749CF349F9}"/>
                </a:ext>
              </a:extLst>
            </p:cNvPr>
            <p:cNvSpPr txBox="1"/>
            <p:nvPr/>
          </p:nvSpPr>
          <p:spPr>
            <a:xfrm>
              <a:off x="1741867" y="7511387"/>
              <a:ext cx="1191970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35" name="CaixaDeTexto 31">
              <a:extLst>
                <a:ext uri="{FF2B5EF4-FFF2-40B4-BE49-F238E27FC236}">
                  <a16:creationId xmlns:a16="http://schemas.microsoft.com/office/drawing/2014/main" id="{F9DACF07-2739-71F8-C76B-564B486EA061}"/>
                </a:ext>
              </a:extLst>
            </p:cNvPr>
            <p:cNvSpPr txBox="1"/>
            <p:nvPr/>
          </p:nvSpPr>
          <p:spPr>
            <a:xfrm>
              <a:off x="1715890" y="7723745"/>
              <a:ext cx="1254316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36" name="CaixaDeTexto 31">
              <a:extLst>
                <a:ext uri="{FF2B5EF4-FFF2-40B4-BE49-F238E27FC236}">
                  <a16:creationId xmlns:a16="http://schemas.microsoft.com/office/drawing/2014/main" id="{AB70D612-6DAE-FD41-2867-9A1454C4C6F5}"/>
                </a:ext>
              </a:extLst>
            </p:cNvPr>
            <p:cNvSpPr txBox="1"/>
            <p:nvPr/>
          </p:nvSpPr>
          <p:spPr>
            <a:xfrm>
              <a:off x="1710694" y="7933241"/>
              <a:ext cx="1254316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37" name="CaixaDeTexto 31">
              <a:extLst>
                <a:ext uri="{FF2B5EF4-FFF2-40B4-BE49-F238E27FC236}">
                  <a16:creationId xmlns:a16="http://schemas.microsoft.com/office/drawing/2014/main" id="{68B0EAF7-BE48-A0A1-8987-A52907985ABD}"/>
                </a:ext>
              </a:extLst>
            </p:cNvPr>
            <p:cNvSpPr txBox="1"/>
            <p:nvPr/>
          </p:nvSpPr>
          <p:spPr>
            <a:xfrm>
              <a:off x="3893955" y="6862859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38" name="CaixaDeTexto 31">
              <a:extLst>
                <a:ext uri="{FF2B5EF4-FFF2-40B4-BE49-F238E27FC236}">
                  <a16:creationId xmlns:a16="http://schemas.microsoft.com/office/drawing/2014/main" id="{28386BB4-C1D5-D599-1EF4-29EBFCEC17E0}"/>
                </a:ext>
              </a:extLst>
            </p:cNvPr>
            <p:cNvSpPr txBox="1"/>
            <p:nvPr/>
          </p:nvSpPr>
          <p:spPr>
            <a:xfrm>
              <a:off x="3893955" y="7075084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39" name="CaixaDeTexto 31">
              <a:extLst>
                <a:ext uri="{FF2B5EF4-FFF2-40B4-BE49-F238E27FC236}">
                  <a16:creationId xmlns:a16="http://schemas.microsoft.com/office/drawing/2014/main" id="{3E4B1680-2206-D23E-BA4D-81F28D71ED65}"/>
                </a:ext>
              </a:extLst>
            </p:cNvPr>
            <p:cNvSpPr txBox="1"/>
            <p:nvPr/>
          </p:nvSpPr>
          <p:spPr>
            <a:xfrm>
              <a:off x="3893955" y="7284574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40" name="CaixaDeTexto 31">
              <a:extLst>
                <a:ext uri="{FF2B5EF4-FFF2-40B4-BE49-F238E27FC236}">
                  <a16:creationId xmlns:a16="http://schemas.microsoft.com/office/drawing/2014/main" id="{EFCA4158-A1BA-BFD1-A9D7-C74EE62E38D2}"/>
                </a:ext>
              </a:extLst>
            </p:cNvPr>
            <p:cNvSpPr txBox="1"/>
            <p:nvPr/>
          </p:nvSpPr>
          <p:spPr>
            <a:xfrm>
              <a:off x="3893955" y="7502373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41" name="CaixaDeTexto 31">
              <a:extLst>
                <a:ext uri="{FF2B5EF4-FFF2-40B4-BE49-F238E27FC236}">
                  <a16:creationId xmlns:a16="http://schemas.microsoft.com/office/drawing/2014/main" id="{55154BC4-02DB-908E-DA2D-FABB260AEE8A}"/>
                </a:ext>
              </a:extLst>
            </p:cNvPr>
            <p:cNvSpPr txBox="1"/>
            <p:nvPr/>
          </p:nvSpPr>
          <p:spPr>
            <a:xfrm>
              <a:off x="3893955" y="7723745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42" name="CaixaDeTexto 31">
              <a:extLst>
                <a:ext uri="{FF2B5EF4-FFF2-40B4-BE49-F238E27FC236}">
                  <a16:creationId xmlns:a16="http://schemas.microsoft.com/office/drawing/2014/main" id="{FEABC5B1-8F58-D9B6-EB34-D2CBD86B0CD8}"/>
                </a:ext>
              </a:extLst>
            </p:cNvPr>
            <p:cNvSpPr txBox="1"/>
            <p:nvPr/>
          </p:nvSpPr>
          <p:spPr>
            <a:xfrm>
              <a:off x="3893955" y="7934479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43" name="CaixaDeTexto 31">
              <a:extLst>
                <a:ext uri="{FF2B5EF4-FFF2-40B4-BE49-F238E27FC236}">
                  <a16:creationId xmlns:a16="http://schemas.microsoft.com/office/drawing/2014/main" id="{9B50424D-979F-9D5B-237A-94BCEF95F41E}"/>
                </a:ext>
              </a:extLst>
            </p:cNvPr>
            <p:cNvSpPr txBox="1"/>
            <p:nvPr/>
          </p:nvSpPr>
          <p:spPr>
            <a:xfrm>
              <a:off x="4781859" y="6864694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44" name="CaixaDeTexto 31">
              <a:extLst>
                <a:ext uri="{FF2B5EF4-FFF2-40B4-BE49-F238E27FC236}">
                  <a16:creationId xmlns:a16="http://schemas.microsoft.com/office/drawing/2014/main" id="{90466CF8-267A-402D-FE8B-2EAA4209CFA5}"/>
                </a:ext>
              </a:extLst>
            </p:cNvPr>
            <p:cNvSpPr txBox="1"/>
            <p:nvPr/>
          </p:nvSpPr>
          <p:spPr>
            <a:xfrm>
              <a:off x="4768492" y="7071473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45" name="CaixaDeTexto 31">
              <a:extLst>
                <a:ext uri="{FF2B5EF4-FFF2-40B4-BE49-F238E27FC236}">
                  <a16:creationId xmlns:a16="http://schemas.microsoft.com/office/drawing/2014/main" id="{2EBC461F-4CA8-5076-2658-E0FA70D899EC}"/>
                </a:ext>
              </a:extLst>
            </p:cNvPr>
            <p:cNvSpPr txBox="1"/>
            <p:nvPr/>
          </p:nvSpPr>
          <p:spPr>
            <a:xfrm>
              <a:off x="4781859" y="7284574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46" name="CaixaDeTexto 31">
              <a:extLst>
                <a:ext uri="{FF2B5EF4-FFF2-40B4-BE49-F238E27FC236}">
                  <a16:creationId xmlns:a16="http://schemas.microsoft.com/office/drawing/2014/main" id="{A728386B-6923-C43D-61BF-980311BB02F7}"/>
                </a:ext>
              </a:extLst>
            </p:cNvPr>
            <p:cNvSpPr txBox="1"/>
            <p:nvPr/>
          </p:nvSpPr>
          <p:spPr>
            <a:xfrm>
              <a:off x="4768492" y="7511387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47" name="CaixaDeTexto 31">
              <a:extLst>
                <a:ext uri="{FF2B5EF4-FFF2-40B4-BE49-F238E27FC236}">
                  <a16:creationId xmlns:a16="http://schemas.microsoft.com/office/drawing/2014/main" id="{1E9FA9FC-18E0-AAA7-F994-AC0123D12B44}"/>
                </a:ext>
              </a:extLst>
            </p:cNvPr>
            <p:cNvSpPr txBox="1"/>
            <p:nvPr/>
          </p:nvSpPr>
          <p:spPr>
            <a:xfrm>
              <a:off x="4781859" y="7718617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48" name="CaixaDeTexto 31">
              <a:extLst>
                <a:ext uri="{FF2B5EF4-FFF2-40B4-BE49-F238E27FC236}">
                  <a16:creationId xmlns:a16="http://schemas.microsoft.com/office/drawing/2014/main" id="{55860CEC-87A4-CB4E-C46E-645727A4A43B}"/>
                </a:ext>
              </a:extLst>
            </p:cNvPr>
            <p:cNvSpPr txBox="1"/>
            <p:nvPr/>
          </p:nvSpPr>
          <p:spPr>
            <a:xfrm>
              <a:off x="4768492" y="7929284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49" name="CaixaDeTexto 31">
              <a:extLst>
                <a:ext uri="{FF2B5EF4-FFF2-40B4-BE49-F238E27FC236}">
                  <a16:creationId xmlns:a16="http://schemas.microsoft.com/office/drawing/2014/main" id="{EFE3E6AD-4B86-831A-A63C-7D58F43D0803}"/>
                </a:ext>
              </a:extLst>
            </p:cNvPr>
            <p:cNvSpPr txBox="1"/>
            <p:nvPr/>
          </p:nvSpPr>
          <p:spPr>
            <a:xfrm>
              <a:off x="5619239" y="6855793"/>
              <a:ext cx="353939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50" name="CaixaDeTexto 31">
              <a:extLst>
                <a:ext uri="{FF2B5EF4-FFF2-40B4-BE49-F238E27FC236}">
                  <a16:creationId xmlns:a16="http://schemas.microsoft.com/office/drawing/2014/main" id="{E2504182-CA61-2750-7B53-1F6E6EB5E97F}"/>
                </a:ext>
              </a:extLst>
            </p:cNvPr>
            <p:cNvSpPr txBox="1"/>
            <p:nvPr/>
          </p:nvSpPr>
          <p:spPr>
            <a:xfrm>
              <a:off x="5665532" y="7065717"/>
              <a:ext cx="353939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51" name="CaixaDeTexto 31">
              <a:extLst>
                <a:ext uri="{FF2B5EF4-FFF2-40B4-BE49-F238E27FC236}">
                  <a16:creationId xmlns:a16="http://schemas.microsoft.com/office/drawing/2014/main" id="{0A2E6F04-8B68-FD44-6FFB-531A6C0DD82A}"/>
                </a:ext>
              </a:extLst>
            </p:cNvPr>
            <p:cNvSpPr txBox="1"/>
            <p:nvPr/>
          </p:nvSpPr>
          <p:spPr>
            <a:xfrm>
              <a:off x="5666305" y="7271599"/>
              <a:ext cx="353939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52" name="CaixaDeTexto 31">
              <a:extLst>
                <a:ext uri="{FF2B5EF4-FFF2-40B4-BE49-F238E27FC236}">
                  <a16:creationId xmlns:a16="http://schemas.microsoft.com/office/drawing/2014/main" id="{E6044246-3A86-616D-27AC-CA231ACDDCB5}"/>
                </a:ext>
              </a:extLst>
            </p:cNvPr>
            <p:cNvSpPr txBox="1"/>
            <p:nvPr/>
          </p:nvSpPr>
          <p:spPr>
            <a:xfrm>
              <a:off x="5643029" y="7501315"/>
              <a:ext cx="353939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53" name="CaixaDeTexto 31">
              <a:extLst>
                <a:ext uri="{FF2B5EF4-FFF2-40B4-BE49-F238E27FC236}">
                  <a16:creationId xmlns:a16="http://schemas.microsoft.com/office/drawing/2014/main" id="{DE6E452F-32A0-EE59-71BF-6EDC0113CAF6}"/>
                </a:ext>
              </a:extLst>
            </p:cNvPr>
            <p:cNvSpPr txBox="1"/>
            <p:nvPr/>
          </p:nvSpPr>
          <p:spPr>
            <a:xfrm>
              <a:off x="5656427" y="7723745"/>
              <a:ext cx="353939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54" name="CaixaDeTexto 31">
              <a:extLst>
                <a:ext uri="{FF2B5EF4-FFF2-40B4-BE49-F238E27FC236}">
                  <a16:creationId xmlns:a16="http://schemas.microsoft.com/office/drawing/2014/main" id="{F08C0076-71FD-4918-9E0D-2766FBA38E57}"/>
                </a:ext>
              </a:extLst>
            </p:cNvPr>
            <p:cNvSpPr txBox="1"/>
            <p:nvPr/>
          </p:nvSpPr>
          <p:spPr>
            <a:xfrm>
              <a:off x="5633774" y="7936913"/>
              <a:ext cx="353939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55" name="CaixaDeTexto 31">
              <a:extLst>
                <a:ext uri="{FF2B5EF4-FFF2-40B4-BE49-F238E27FC236}">
                  <a16:creationId xmlns:a16="http://schemas.microsoft.com/office/drawing/2014/main" id="{33D4853D-D084-F110-E2A2-9BC81C869631}"/>
                </a:ext>
              </a:extLst>
            </p:cNvPr>
            <p:cNvSpPr txBox="1"/>
            <p:nvPr/>
          </p:nvSpPr>
          <p:spPr>
            <a:xfrm>
              <a:off x="3041024" y="6846555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56" name="CaixaDeTexto 31">
              <a:extLst>
                <a:ext uri="{FF2B5EF4-FFF2-40B4-BE49-F238E27FC236}">
                  <a16:creationId xmlns:a16="http://schemas.microsoft.com/office/drawing/2014/main" id="{E83D6C10-892C-3912-7F8B-4AEFE5657D59}"/>
                </a:ext>
              </a:extLst>
            </p:cNvPr>
            <p:cNvSpPr txBox="1"/>
            <p:nvPr/>
          </p:nvSpPr>
          <p:spPr>
            <a:xfrm>
              <a:off x="3027788" y="7069855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57" name="CaixaDeTexto 31">
              <a:extLst>
                <a:ext uri="{FF2B5EF4-FFF2-40B4-BE49-F238E27FC236}">
                  <a16:creationId xmlns:a16="http://schemas.microsoft.com/office/drawing/2014/main" id="{6E2D96E8-1226-A868-B8B5-3AEE27B071E8}"/>
                </a:ext>
              </a:extLst>
            </p:cNvPr>
            <p:cNvSpPr txBox="1"/>
            <p:nvPr/>
          </p:nvSpPr>
          <p:spPr>
            <a:xfrm>
              <a:off x="3018078" y="7284574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58" name="CaixaDeTexto 31">
              <a:extLst>
                <a:ext uri="{FF2B5EF4-FFF2-40B4-BE49-F238E27FC236}">
                  <a16:creationId xmlns:a16="http://schemas.microsoft.com/office/drawing/2014/main" id="{95B3BA62-EF04-E63E-1A4A-BD551C63FADB}"/>
                </a:ext>
              </a:extLst>
            </p:cNvPr>
            <p:cNvSpPr txBox="1"/>
            <p:nvPr/>
          </p:nvSpPr>
          <p:spPr>
            <a:xfrm>
              <a:off x="3008459" y="7501315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59" name="CaixaDeTexto 31">
              <a:extLst>
                <a:ext uri="{FF2B5EF4-FFF2-40B4-BE49-F238E27FC236}">
                  <a16:creationId xmlns:a16="http://schemas.microsoft.com/office/drawing/2014/main" id="{23B336D7-D542-6D17-C001-C067461075FF}"/>
                </a:ext>
              </a:extLst>
            </p:cNvPr>
            <p:cNvSpPr txBox="1"/>
            <p:nvPr/>
          </p:nvSpPr>
          <p:spPr>
            <a:xfrm>
              <a:off x="3018078" y="7729617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  <p:sp>
          <p:nvSpPr>
            <p:cNvPr id="60" name="CaixaDeTexto 31">
              <a:extLst>
                <a:ext uri="{FF2B5EF4-FFF2-40B4-BE49-F238E27FC236}">
                  <a16:creationId xmlns:a16="http://schemas.microsoft.com/office/drawing/2014/main" id="{80026508-102F-CE2D-5AC8-04121A55CB00}"/>
                </a:ext>
              </a:extLst>
            </p:cNvPr>
            <p:cNvSpPr txBox="1"/>
            <p:nvPr/>
          </p:nvSpPr>
          <p:spPr>
            <a:xfrm>
              <a:off x="3004711" y="7949468"/>
              <a:ext cx="810874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BR" sz="600">
                <a:solidFill>
                  <a:srgbClr val="4848E1"/>
                </a:solidFill>
                <a:latin typeface="Raleway" pitchFamily="2" charset="0"/>
                <a:cs typeface="Calibri"/>
              </a:endParaRPr>
            </a:p>
          </p:txBody>
        </p:sp>
      </p:grpSp>
      <p:sp>
        <p:nvSpPr>
          <p:cNvPr id="62" name="CaixaDeTexto 4">
            <a:extLst>
              <a:ext uri="{FF2B5EF4-FFF2-40B4-BE49-F238E27FC236}">
                <a16:creationId xmlns:a16="http://schemas.microsoft.com/office/drawing/2014/main" id="{A7DF1CC7-288D-32AA-2903-88A5FE5E09A3}"/>
              </a:ext>
            </a:extLst>
          </p:cNvPr>
          <p:cNvSpPr txBox="1"/>
          <p:nvPr/>
        </p:nvSpPr>
        <p:spPr>
          <a:xfrm>
            <a:off x="646981" y="1035689"/>
            <a:ext cx="9893808" cy="463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>
                <a:solidFill>
                  <a:schemeClr val="bg1"/>
                </a:solidFill>
                <a:highlight>
                  <a:srgbClr val="0000FF"/>
                </a:highlight>
                <a:latin typeface="Raleway"/>
              </a:rPr>
              <a:t>Sistema de Resultados da PND (Redes de ensino)</a:t>
            </a:r>
            <a:endParaRPr lang="en-US">
              <a:solidFill>
                <a:schemeClr val="bg1"/>
              </a:solidFill>
              <a:highlight>
                <a:srgbClr val="0000FF"/>
              </a:highlight>
            </a:endParaRPr>
          </a:p>
        </p:txBody>
      </p:sp>
      <p:sp>
        <p:nvSpPr>
          <p:cNvPr id="63" name="CaixaDeTexto 31">
            <a:extLst>
              <a:ext uri="{FF2B5EF4-FFF2-40B4-BE49-F238E27FC236}">
                <a16:creationId xmlns:a16="http://schemas.microsoft.com/office/drawing/2014/main" id="{CA9E7FFC-3B6E-5BED-9FC3-A2D69D33EB30}"/>
              </a:ext>
            </a:extLst>
          </p:cNvPr>
          <p:cNvSpPr txBox="1"/>
          <p:nvPr/>
        </p:nvSpPr>
        <p:spPr>
          <a:xfrm>
            <a:off x="692150" y="8126406"/>
            <a:ext cx="5508624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A Nota Geral da PND é calculada com a ponderação de </a:t>
            </a:r>
            <a:r>
              <a:rPr lang="pt-BR" sz="1400" b="1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80% para nota objetiva</a:t>
            </a:r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, obtida por meio da Teoria de Resposta ao Item (TRI), e </a:t>
            </a:r>
            <a:r>
              <a:rPr lang="pt-BR" sz="1400" b="1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20% da nota discursiva</a:t>
            </a:r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, transformada para escala de zero a cem.</a:t>
            </a:r>
          </a:p>
        </p:txBody>
      </p:sp>
      <p:sp>
        <p:nvSpPr>
          <p:cNvPr id="64" name="CaixaDeTexto 31">
            <a:extLst>
              <a:ext uri="{FF2B5EF4-FFF2-40B4-BE49-F238E27FC236}">
                <a16:creationId xmlns:a16="http://schemas.microsoft.com/office/drawing/2014/main" id="{525BC7D5-7BD1-CE76-8BA4-9B086CC87AD0}"/>
              </a:ext>
            </a:extLst>
          </p:cNvPr>
          <p:cNvSpPr txBox="1"/>
          <p:nvPr/>
        </p:nvSpPr>
        <p:spPr>
          <a:xfrm>
            <a:off x="692150" y="8126406"/>
            <a:ext cx="5508624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A Nota Geral da PND é calculada com a ponderação de </a:t>
            </a:r>
            <a:r>
              <a:rPr lang="pt-BR" sz="1400" b="1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80% para nota objetiva</a:t>
            </a:r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, obtida por meio da Teoria de Resposta ao Item (TRI), e </a:t>
            </a:r>
            <a:r>
              <a:rPr lang="pt-BR" sz="1400" b="1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20% da nota discursiva</a:t>
            </a:r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, transformada para escala de zero a cem.</a:t>
            </a:r>
          </a:p>
        </p:txBody>
      </p:sp>
      <p:sp>
        <p:nvSpPr>
          <p:cNvPr id="65" name="CaixaDeTexto 31">
            <a:extLst>
              <a:ext uri="{FF2B5EF4-FFF2-40B4-BE49-F238E27FC236}">
                <a16:creationId xmlns:a16="http://schemas.microsoft.com/office/drawing/2014/main" id="{CA9E7FFC-3B6E-5BED-9FC3-A2D69D33EB30}"/>
              </a:ext>
            </a:extLst>
          </p:cNvPr>
          <p:cNvSpPr txBox="1"/>
          <p:nvPr/>
        </p:nvSpPr>
        <p:spPr>
          <a:xfrm>
            <a:off x="692150" y="8126406"/>
            <a:ext cx="5508624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A Nota Geral da PND é calculada com a ponderação de </a:t>
            </a:r>
            <a:r>
              <a:rPr lang="pt-BR" sz="1400" b="1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80% para nota objetiva</a:t>
            </a:r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, obtida por meio da Teoria de Resposta ao Item (TRI), e </a:t>
            </a:r>
            <a:r>
              <a:rPr lang="pt-BR" sz="1400" b="1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20% da nota discursiva</a:t>
            </a:r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, transformada para escala de zero a cem.</a:t>
            </a:r>
          </a:p>
        </p:txBody>
      </p:sp>
      <p:pic>
        <p:nvPicPr>
          <p:cNvPr id="67" name="Picture 66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8CF51107-E64D-9558-7BF5-97F0F3937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sp>
        <p:nvSpPr>
          <p:cNvPr id="69" name="CaixaDeTexto 4">
            <a:extLst>
              <a:ext uri="{FF2B5EF4-FFF2-40B4-BE49-F238E27FC236}">
                <a16:creationId xmlns:a16="http://schemas.microsoft.com/office/drawing/2014/main" id="{8AC433C0-E31A-99D8-CE41-C1765515F32F}"/>
              </a:ext>
            </a:extLst>
          </p:cNvPr>
          <p:cNvSpPr txBox="1"/>
          <p:nvPr/>
        </p:nvSpPr>
        <p:spPr>
          <a:xfrm>
            <a:off x="6846333" y="1711278"/>
            <a:ext cx="4875726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A consulta no sistema é realizada por meio de uma </a:t>
            </a:r>
            <a:r>
              <a:rPr lang="pt-BR" b="1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lista de CPFs dos inscritos no processo de seleção local</a:t>
            </a:r>
            <a:r>
              <a:rPr lang="pt-BR">
                <a:solidFill>
                  <a:srgbClr val="000000"/>
                </a:solidFill>
                <a:latin typeface="Raleway"/>
                <a:ea typeface="Calibri"/>
                <a:cs typeface="Calibri"/>
              </a:rPr>
              <a:t>. </a:t>
            </a:r>
          </a:p>
          <a:p>
            <a:pPr algn="just"/>
            <a:endParaRPr lang="pt-BR">
              <a:solidFill>
                <a:srgbClr val="000000"/>
              </a:solidFill>
              <a:latin typeface="Raleway"/>
              <a:ea typeface="Calibri"/>
              <a:cs typeface="Calibri"/>
            </a:endParaRPr>
          </a:p>
          <a:p>
            <a:pPr algn="just"/>
            <a:r>
              <a:rPr lang="pt-BR">
                <a:solidFill>
                  <a:srgbClr val="000000"/>
                </a:solidFill>
                <a:latin typeface="Raleway"/>
                <a:ea typeface="Calibri"/>
                <a:cs typeface="Calibri"/>
              </a:rPr>
              <a:t>O Sistema de Resultados da PND garante:</a:t>
            </a:r>
          </a:p>
          <a:p>
            <a:pPr algn="just"/>
            <a:endParaRPr lang="pt-BR">
              <a:solidFill>
                <a:srgbClr val="000000"/>
              </a:solidFill>
              <a:latin typeface="Raleway"/>
              <a:ea typeface="Calibri"/>
              <a:cs typeface="Calibri"/>
            </a:endParaRPr>
          </a:p>
          <a:p>
            <a:pPr algn="just"/>
            <a:endParaRPr lang="pt-BR">
              <a:solidFill>
                <a:srgbClr val="000000"/>
              </a:solidFill>
              <a:latin typeface="Raleway"/>
              <a:ea typeface="Calibri"/>
              <a:cs typeface="Calibri"/>
            </a:endParaRPr>
          </a:p>
          <a:p>
            <a:pPr algn="just"/>
            <a:endParaRPr lang="pt-BR">
              <a:solidFill>
                <a:srgbClr val="000000"/>
              </a:solidFill>
              <a:latin typeface="Raleway"/>
              <a:ea typeface="Calibri"/>
              <a:cs typeface="Calibri"/>
            </a:endParaRPr>
          </a:p>
        </p:txBody>
      </p:sp>
      <p:pic>
        <p:nvPicPr>
          <p:cNvPr id="8" name="Gráfico 8">
            <a:extLst>
              <a:ext uri="{FF2B5EF4-FFF2-40B4-BE49-F238E27FC236}">
                <a16:creationId xmlns:a16="http://schemas.microsoft.com/office/drawing/2014/main" id="{9C1BEC69-A8F9-590C-F58E-C8B9F213A7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CaixaDeTexto 40">
            <a:extLst>
              <a:ext uri="{FF2B5EF4-FFF2-40B4-BE49-F238E27FC236}">
                <a16:creationId xmlns:a16="http://schemas.microsoft.com/office/drawing/2014/main" id="{3DC6B271-0F10-DE1E-1857-8528AAF443E2}"/>
              </a:ext>
            </a:extLst>
          </p:cNvPr>
          <p:cNvSpPr txBox="1"/>
          <p:nvPr/>
        </p:nvSpPr>
        <p:spPr>
          <a:xfrm>
            <a:off x="7517708" y="3441547"/>
            <a:ext cx="3891964" cy="152644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1600" b="1" i="0">
                <a:solidFill>
                  <a:srgbClr val="000000"/>
                </a:solidFill>
                <a:latin typeface="Raleway"/>
                <a:ea typeface="Segoe UI"/>
                <a:cs typeface="Segoe UI"/>
              </a:rPr>
              <a:t>Segurança e sigilo</a:t>
            </a:r>
            <a:r>
              <a:rPr lang="pt-BR" sz="1600" b="0" i="0">
                <a:solidFill>
                  <a:srgbClr val="000000"/>
                </a:solidFill>
                <a:latin typeface="Raleway"/>
                <a:ea typeface="Segoe UI"/>
                <a:cs typeface="Segoe UI"/>
              </a:rPr>
              <a:t> dos dados pessoais</a:t>
            </a:r>
            <a:endParaRPr lang="pt-BR" sz="1600">
              <a:solidFill>
                <a:srgbClr val="000000"/>
              </a:solidFill>
              <a:latin typeface="Raleway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pt-BR" sz="1600" b="1" i="0">
                <a:solidFill>
                  <a:srgbClr val="000000"/>
                </a:solidFill>
                <a:latin typeface="Raleway"/>
                <a:ea typeface="Segoe UI"/>
                <a:cs typeface="Segoe UI"/>
              </a:rPr>
              <a:t>Transparência</a:t>
            </a:r>
            <a:r>
              <a:rPr lang="pt-BR" sz="1600" b="0" i="0">
                <a:solidFill>
                  <a:srgbClr val="000000"/>
                </a:solidFill>
                <a:latin typeface="Raleway"/>
                <a:ea typeface="Segoe UI"/>
                <a:cs typeface="Segoe UI"/>
              </a:rPr>
              <a:t> no uso dos resultados</a:t>
            </a:r>
            <a:endParaRPr lang="pt-BR" sz="1600">
              <a:solidFill>
                <a:srgbClr val="000000"/>
              </a:solidFill>
              <a:latin typeface="Raleway"/>
              <a:ea typeface="Segoe UI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pt-BR" sz="1600" b="1" i="0">
                <a:solidFill>
                  <a:srgbClr val="000000"/>
                </a:solidFill>
                <a:latin typeface="Raleway"/>
                <a:ea typeface="Segoe UI"/>
                <a:cs typeface="Segoe UI"/>
              </a:rPr>
              <a:t>Agilidade</a:t>
            </a:r>
            <a:r>
              <a:rPr lang="pt-BR" sz="1600" b="0" i="0">
                <a:solidFill>
                  <a:srgbClr val="000000"/>
                </a:solidFill>
                <a:latin typeface="Raleway"/>
                <a:ea typeface="Segoe UI"/>
                <a:cs typeface="Segoe UI"/>
              </a:rPr>
              <a:t> para as redes </a:t>
            </a:r>
            <a:r>
              <a:rPr lang="pt-BR" sz="1600">
                <a:solidFill>
                  <a:srgbClr val="000000"/>
                </a:solidFill>
                <a:latin typeface="Raleway"/>
                <a:ea typeface="Segoe UI"/>
                <a:cs typeface="Segoe UI"/>
              </a:rPr>
              <a:t>realizarem consulta em lotes</a:t>
            </a:r>
            <a:endParaRPr lang="pt-BR" sz="1600">
              <a:solidFill>
                <a:srgbClr val="000000"/>
              </a:solidFill>
              <a:latin typeface="Raleway"/>
            </a:endParaRPr>
          </a:p>
        </p:txBody>
      </p:sp>
      <p:pic>
        <p:nvPicPr>
          <p:cNvPr id="72" name="Gráfico 12">
            <a:extLst>
              <a:ext uri="{FF2B5EF4-FFF2-40B4-BE49-F238E27FC236}">
                <a16:creationId xmlns:a16="http://schemas.microsoft.com/office/drawing/2014/main" id="{2C3B7B06-F4F8-39B6-54BA-A5BEB3CA47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7337" y="3940369"/>
            <a:ext cx="287104" cy="207493"/>
          </a:xfrm>
          <a:prstGeom prst="rect">
            <a:avLst/>
          </a:prstGeom>
        </p:spPr>
      </p:pic>
      <p:pic>
        <p:nvPicPr>
          <p:cNvPr id="73" name="Gráfico 12">
            <a:extLst>
              <a:ext uri="{FF2B5EF4-FFF2-40B4-BE49-F238E27FC236}">
                <a16:creationId xmlns:a16="http://schemas.microsoft.com/office/drawing/2014/main" id="{9D2674C0-2E2B-E316-B979-01A2D0E656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7337" y="4304309"/>
            <a:ext cx="287104" cy="207493"/>
          </a:xfrm>
          <a:prstGeom prst="rect">
            <a:avLst/>
          </a:prstGeom>
        </p:spPr>
      </p:pic>
      <p:pic>
        <p:nvPicPr>
          <p:cNvPr id="74" name="Gráfico 12">
            <a:extLst>
              <a:ext uri="{FF2B5EF4-FFF2-40B4-BE49-F238E27FC236}">
                <a16:creationId xmlns:a16="http://schemas.microsoft.com/office/drawing/2014/main" id="{2E0D773F-EB13-03EB-E4F7-175C6B99D9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15964" y="3553683"/>
            <a:ext cx="287104" cy="207493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A6B8DAB-E938-7292-5DA7-C175BB5D39DC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680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4EC86-048F-8444-6EB8-ACCE06113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07E2EBD-6E32-4C48-7E8E-0F226E8DA228}"/>
              </a:ext>
            </a:extLst>
          </p:cNvPr>
          <p:cNvSpPr txBox="1"/>
          <p:nvPr/>
        </p:nvSpPr>
        <p:spPr>
          <a:xfrm>
            <a:off x="851697" y="1501988"/>
            <a:ext cx="9893808" cy="459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>
                <a:solidFill>
                  <a:schemeClr val="bg1"/>
                </a:solidFill>
                <a:highlight>
                  <a:srgbClr val="0000FF"/>
                </a:highlight>
                <a:latin typeface="Raleway"/>
              </a:rPr>
              <a:t>O que é importante lembrarmos sobre a PND:</a:t>
            </a:r>
          </a:p>
        </p:txBody>
      </p:sp>
      <p:pic>
        <p:nvPicPr>
          <p:cNvPr id="3" name="Gráfico 2" descr="Aviso com preenchimento sólido">
            <a:extLst>
              <a:ext uri="{FF2B5EF4-FFF2-40B4-BE49-F238E27FC236}">
                <a16:creationId xmlns:a16="http://schemas.microsoft.com/office/drawing/2014/main" id="{35B652BE-1A13-DA4D-2C96-D6A2863D0B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612" y="2209800"/>
            <a:ext cx="354808" cy="37862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0E76BCB-2E4A-A7D8-5CE4-0AD6EF84364E}"/>
              </a:ext>
            </a:extLst>
          </p:cNvPr>
          <p:cNvSpPr txBox="1"/>
          <p:nvPr/>
        </p:nvSpPr>
        <p:spPr>
          <a:xfrm>
            <a:off x="1587830" y="2248235"/>
            <a:ext cx="847663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>
                <a:latin typeface="Raleway"/>
              </a:rPr>
              <a:t>A PND </a:t>
            </a:r>
            <a:r>
              <a:rPr lang="pt-BR" sz="1600" b="1">
                <a:latin typeface="Raleway"/>
              </a:rPr>
              <a:t>não substitui</a:t>
            </a:r>
            <a:r>
              <a:rPr lang="pt-BR" sz="1600">
                <a:latin typeface="Raleway"/>
              </a:rPr>
              <a:t> o processo seletivo das redes.</a:t>
            </a:r>
            <a:endParaRPr lang="pt-BR"/>
          </a:p>
        </p:txBody>
      </p:sp>
      <p:pic>
        <p:nvPicPr>
          <p:cNvPr id="8" name="Gráfico 7" descr="Aviso com preenchimento sólido">
            <a:extLst>
              <a:ext uri="{FF2B5EF4-FFF2-40B4-BE49-F238E27FC236}">
                <a16:creationId xmlns:a16="http://schemas.microsoft.com/office/drawing/2014/main" id="{81972D8E-FFCC-9DBF-7BED-086034C25D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799" y="2800669"/>
            <a:ext cx="354808" cy="37862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B492CBD-6115-6550-2B82-39C4CF16F3A0}"/>
              </a:ext>
            </a:extLst>
          </p:cNvPr>
          <p:cNvSpPr txBox="1"/>
          <p:nvPr/>
        </p:nvSpPr>
        <p:spPr>
          <a:xfrm>
            <a:off x="1552111" y="2755761"/>
            <a:ext cx="847663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sz="1600">
                <a:latin typeface="Raleway"/>
              </a:rPr>
              <a:t>A adesão </a:t>
            </a:r>
            <a:r>
              <a:rPr lang="pt-BR" sz="1600" b="1">
                <a:latin typeface="Raleway"/>
              </a:rPr>
              <a:t>não obriga</a:t>
            </a:r>
            <a:r>
              <a:rPr lang="pt-BR" sz="1600">
                <a:latin typeface="Raleway"/>
              </a:rPr>
              <a:t> o estado ou município a utilizar os resultados da PND em todos os seus processos seletivos.</a:t>
            </a:r>
            <a:endParaRPr lang="pt-BR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10" name="Gráfico 9" descr="Aviso com preenchimento sólido">
            <a:extLst>
              <a:ext uri="{FF2B5EF4-FFF2-40B4-BE49-F238E27FC236}">
                <a16:creationId xmlns:a16="http://schemas.microsoft.com/office/drawing/2014/main" id="{1B7C4F21-2B4E-43F9-9483-93493A53AE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705" y="3475416"/>
            <a:ext cx="354808" cy="37862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52AD3E-2629-A0BB-3EF7-7E3997F42D9B}"/>
              </a:ext>
            </a:extLst>
          </p:cNvPr>
          <p:cNvSpPr txBox="1"/>
          <p:nvPr/>
        </p:nvSpPr>
        <p:spPr>
          <a:xfrm>
            <a:off x="1564017" y="3570718"/>
            <a:ext cx="847663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sz="1600">
                <a:latin typeface="Raleway"/>
              </a:rPr>
              <a:t>A utilização dos resultados da PND </a:t>
            </a:r>
            <a:r>
              <a:rPr lang="pt-BR" sz="1600" b="1">
                <a:latin typeface="Raleway"/>
              </a:rPr>
              <a:t>não se limita</a:t>
            </a:r>
            <a:r>
              <a:rPr lang="pt-BR" sz="1600">
                <a:latin typeface="Raleway"/>
              </a:rPr>
              <a:t> aos concursos públicos.</a:t>
            </a:r>
            <a:endParaRPr lang="pt-BR"/>
          </a:p>
        </p:txBody>
      </p:sp>
      <p:pic>
        <p:nvPicPr>
          <p:cNvPr id="12" name="Gráfico 11" descr="Aviso com preenchimento sólido">
            <a:extLst>
              <a:ext uri="{FF2B5EF4-FFF2-40B4-BE49-F238E27FC236}">
                <a16:creationId xmlns:a16="http://schemas.microsoft.com/office/drawing/2014/main" id="{09CA5B87-579F-5AB0-417A-1096334A6C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799" y="4124750"/>
            <a:ext cx="354808" cy="37862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6049EE5-190D-1055-9C92-9BDA656D0DAB}"/>
              </a:ext>
            </a:extLst>
          </p:cNvPr>
          <p:cNvSpPr txBox="1"/>
          <p:nvPr/>
        </p:nvSpPr>
        <p:spPr>
          <a:xfrm>
            <a:off x="1552111" y="4115405"/>
            <a:ext cx="847663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sz="1600">
                <a:latin typeface="Raleway"/>
              </a:rPr>
              <a:t>O ente federativo interessado em utilizar os resultados da PND deverá</a:t>
            </a:r>
            <a:r>
              <a:rPr lang="pt-BR" sz="1600" b="1">
                <a:latin typeface="Raleway"/>
              </a:rPr>
              <a:t> formalizar adesão</a:t>
            </a:r>
            <a:r>
              <a:rPr lang="pt-BR" sz="1600">
                <a:latin typeface="Raleway"/>
              </a:rPr>
              <a:t> junto ao MEC. </a:t>
            </a:r>
          </a:p>
        </p:txBody>
      </p:sp>
      <p:pic>
        <p:nvPicPr>
          <p:cNvPr id="14" name="Gráfico 13" descr="Aviso com preenchimento sólido">
            <a:extLst>
              <a:ext uri="{FF2B5EF4-FFF2-40B4-BE49-F238E27FC236}">
                <a16:creationId xmlns:a16="http://schemas.microsoft.com/office/drawing/2014/main" id="{438B39C8-5553-A14F-7FD4-8D7D754FAB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705" y="4886574"/>
            <a:ext cx="354808" cy="378621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92C9D2B-5ED0-0547-61C0-583739DF823C}"/>
              </a:ext>
            </a:extLst>
          </p:cNvPr>
          <p:cNvSpPr txBox="1"/>
          <p:nvPr/>
        </p:nvSpPr>
        <p:spPr>
          <a:xfrm>
            <a:off x="1564017" y="4841666"/>
            <a:ext cx="847663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sz="1600">
                <a:latin typeface="Raleway"/>
              </a:rPr>
              <a:t>A participação é </a:t>
            </a:r>
            <a:r>
              <a:rPr lang="pt-BR" sz="1600" b="1">
                <a:latin typeface="Raleway"/>
              </a:rPr>
              <a:t>pública, voluntária e aberta</a:t>
            </a:r>
            <a:r>
              <a:rPr lang="pt-BR" sz="1600">
                <a:latin typeface="Raleway"/>
              </a:rPr>
              <a:t> a todas as secretarias de educação estaduais, municipais e distrital.</a:t>
            </a:r>
            <a:endParaRPr lang="pt-BR"/>
          </a:p>
        </p:txBody>
      </p:sp>
      <p:pic>
        <p:nvPicPr>
          <p:cNvPr id="4" name="Gráfico 8">
            <a:extLst>
              <a:ext uri="{FF2B5EF4-FFF2-40B4-BE49-F238E27FC236}">
                <a16:creationId xmlns:a16="http://schemas.microsoft.com/office/drawing/2014/main" id="{BA6A0C53-E063-9D36-34A2-4A6A134F83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áfico 7" descr="Aviso com preenchimento sólido">
            <a:extLst>
              <a:ext uri="{FF2B5EF4-FFF2-40B4-BE49-F238E27FC236}">
                <a16:creationId xmlns:a16="http://schemas.microsoft.com/office/drawing/2014/main" id="{6B1A0325-72D8-2671-FDB9-D31BF4DC2A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005" y="5636161"/>
            <a:ext cx="354808" cy="378621"/>
          </a:xfrm>
          <a:prstGeom prst="rect">
            <a:avLst/>
          </a:prstGeom>
        </p:spPr>
      </p:pic>
      <p:sp>
        <p:nvSpPr>
          <p:cNvPr id="16" name="CaixaDeTexto 8">
            <a:extLst>
              <a:ext uri="{FF2B5EF4-FFF2-40B4-BE49-F238E27FC236}">
                <a16:creationId xmlns:a16="http://schemas.microsoft.com/office/drawing/2014/main" id="{3F65C16C-39F2-8FC0-D2F2-B0269762C0E9}"/>
              </a:ext>
            </a:extLst>
          </p:cNvPr>
          <p:cNvSpPr txBox="1"/>
          <p:nvPr/>
        </p:nvSpPr>
        <p:spPr>
          <a:xfrm>
            <a:off x="1560616" y="5552132"/>
            <a:ext cx="847663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>
                <a:latin typeface="Raleway"/>
              </a:rPr>
              <a:t>Os resultados terão </a:t>
            </a:r>
            <a:r>
              <a:rPr lang="pt-BR" sz="1600" b="1">
                <a:latin typeface="Raleway"/>
              </a:rPr>
              <a:t>validade de</a:t>
            </a:r>
            <a:r>
              <a:rPr lang="pt-BR" sz="1600">
                <a:latin typeface="Raleway"/>
              </a:rPr>
              <a:t> </a:t>
            </a:r>
            <a:r>
              <a:rPr lang="pt-BR" sz="1600" b="1">
                <a:latin typeface="Raleway"/>
              </a:rPr>
              <a:t>3 anos, </a:t>
            </a:r>
            <a:r>
              <a:rPr lang="pt-BR" sz="1600">
                <a:latin typeface="Raleway"/>
              </a:rPr>
              <a:t>podendo o candidato utilizar em processos seletivos futuros, </a:t>
            </a:r>
            <a:r>
              <a:rPr lang="pt-BR" sz="1600" b="1">
                <a:latin typeface="Raleway"/>
              </a:rPr>
              <a:t>conforme regulamento dos entes federados</a:t>
            </a:r>
            <a:endParaRPr lang="pt-BR" sz="1600">
              <a:latin typeface="Raleway"/>
            </a:endParaRPr>
          </a:p>
        </p:txBody>
      </p:sp>
      <p:pic>
        <p:nvPicPr>
          <p:cNvPr id="18" name="Picture 17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CF32CD28-DAD3-4BAD-A116-A8D47B38C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A3D4B36D-A472-A274-C837-7ABA4EB3379A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193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2B2CF-F97C-9CB6-2B68-3689B6186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>
            <a:extLst>
              <a:ext uri="{FF2B5EF4-FFF2-40B4-BE49-F238E27FC236}">
                <a16:creationId xmlns:a16="http://schemas.microsoft.com/office/drawing/2014/main" id="{CCDB9122-394E-12D6-328C-8EF93F15D0C4}"/>
              </a:ext>
            </a:extLst>
          </p:cNvPr>
          <p:cNvSpPr txBox="1"/>
          <p:nvPr/>
        </p:nvSpPr>
        <p:spPr>
          <a:xfrm>
            <a:off x="3041981" y="2222678"/>
            <a:ext cx="3494549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1535A6"/>
                </a:solidFill>
                <a:latin typeface="Raleway"/>
              </a:rPr>
              <a:t>Guia de Apoio Técnico - PND</a:t>
            </a:r>
            <a:endParaRPr lang="pt-BR">
              <a:solidFill>
                <a:srgbClr val="1535A6"/>
              </a:solidFill>
            </a:endParaRPr>
          </a:p>
          <a:p>
            <a:pPr marL="285750" indent="-285750" algn="just">
              <a:buFont typeface="Calibri"/>
              <a:buChar char="-"/>
            </a:pPr>
            <a:r>
              <a:rPr lang="pt-BR" sz="1400">
                <a:latin typeface="Raleway"/>
              </a:rPr>
              <a:t>Legislação</a:t>
            </a:r>
            <a:endParaRPr lang="pt-BR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 algn="just">
              <a:buFont typeface="Calibri"/>
              <a:buChar char="-"/>
            </a:pPr>
            <a:r>
              <a:rPr lang="pt-BR" sz="1400">
                <a:latin typeface="Raleway"/>
              </a:rPr>
              <a:t>Pontos para considerar na construção do edital de seleção dos entes</a:t>
            </a:r>
            <a:endParaRPr lang="pt-BR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 algn="just">
              <a:buFont typeface="Calibri"/>
              <a:buChar char="-"/>
            </a:pPr>
            <a:r>
              <a:rPr lang="pt-BR" sz="1400">
                <a:latin typeface="Raleway"/>
              </a:rPr>
              <a:t>Hipóteses de utilização da PND com exemplos</a:t>
            </a:r>
            <a:endParaRPr lang="pt-BR">
              <a:latin typeface="Calibri" panose="020F0502020204030204"/>
              <a:ea typeface="Calibri"/>
              <a:cs typeface="Calibri"/>
            </a:endParaRPr>
          </a:p>
          <a:p>
            <a:pPr marL="285750" indent="-285750" algn="just">
              <a:buFont typeface="Calibri"/>
              <a:buChar char="-"/>
            </a:pPr>
            <a:r>
              <a:rPr lang="pt-BR" sz="1400">
                <a:latin typeface="Raleway"/>
                <a:ea typeface="Calibri"/>
                <a:cs typeface="Calibri"/>
              </a:rPr>
              <a:t>Informações adicionais para a utilização da PND pelos entes</a:t>
            </a:r>
            <a:endParaRPr lang="pt-BR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6" name="Gráfico 35" descr="Adicionar com preenchimento sólido">
            <a:extLst>
              <a:ext uri="{FF2B5EF4-FFF2-40B4-BE49-F238E27FC236}">
                <a16:creationId xmlns:a16="http://schemas.microsoft.com/office/drawing/2014/main" id="{B77036D9-5372-5E80-2F18-3A3BF156D1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0543" y="2588930"/>
            <a:ext cx="652463" cy="652463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42CF297E-61CF-DB90-4D1A-9624DD035690}"/>
              </a:ext>
            </a:extLst>
          </p:cNvPr>
          <p:cNvSpPr txBox="1"/>
          <p:nvPr/>
        </p:nvSpPr>
        <p:spPr>
          <a:xfrm>
            <a:off x="7447293" y="2222677"/>
            <a:ext cx="352742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1535A6"/>
                </a:solidFill>
                <a:latin typeface="Raleway"/>
              </a:rPr>
              <a:t>Encontros Técnicos</a:t>
            </a:r>
            <a:endParaRPr lang="en-US">
              <a:solidFill>
                <a:srgbClr val="1535A6"/>
              </a:solidFill>
            </a:endParaRPr>
          </a:p>
          <a:p>
            <a:pPr marL="285750" indent="-285750" algn="just">
              <a:buFont typeface="Calibri"/>
              <a:buChar char="-"/>
            </a:pPr>
            <a:r>
              <a:rPr lang="pt-BR" sz="1400">
                <a:latin typeface="Raleway"/>
                <a:ea typeface="+mn-lt"/>
                <a:cs typeface="+mn-lt"/>
              </a:rPr>
              <a:t>Aprofundamento das etapas do processo de seleção</a:t>
            </a:r>
          </a:p>
          <a:p>
            <a:pPr marL="285750" indent="-285750" algn="just">
              <a:buFont typeface="Calibri"/>
              <a:buChar char="-"/>
            </a:pPr>
            <a:r>
              <a:rPr lang="pt-BR" sz="1400">
                <a:latin typeface="Raleway"/>
                <a:ea typeface="+mn-lt"/>
                <a:cs typeface="+mn-lt"/>
              </a:rPr>
              <a:t>Compartilhamento de experiências</a:t>
            </a:r>
            <a:endParaRPr lang="pt-BR"/>
          </a:p>
          <a:p>
            <a:pPr marL="285750" indent="-285750" algn="just">
              <a:buFont typeface="Calibri"/>
              <a:buChar char="-"/>
            </a:pPr>
            <a:r>
              <a:rPr lang="pt-BR" sz="1400">
                <a:latin typeface="Raleway"/>
                <a:ea typeface="Calibri" panose="020F0502020204030204"/>
                <a:cs typeface="Calibri" panose="020F0502020204030204"/>
              </a:rPr>
              <a:t>Itens indispensáveis na elaboração de editais, utilizando a PND</a:t>
            </a:r>
          </a:p>
        </p:txBody>
      </p:sp>
      <p:pic>
        <p:nvPicPr>
          <p:cNvPr id="4" name="Picture 3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213B1BD3-E8EB-42C7-3230-18C8432C0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sp>
        <p:nvSpPr>
          <p:cNvPr id="19" name="CaixaDeTexto 15">
            <a:extLst>
              <a:ext uri="{FF2B5EF4-FFF2-40B4-BE49-F238E27FC236}">
                <a16:creationId xmlns:a16="http://schemas.microsoft.com/office/drawing/2014/main" id="{A2153120-E99E-295C-0251-76DAC9D04BCF}"/>
              </a:ext>
            </a:extLst>
          </p:cNvPr>
          <p:cNvSpPr txBox="1"/>
          <p:nvPr/>
        </p:nvSpPr>
        <p:spPr>
          <a:xfrm>
            <a:off x="6669693" y="4475771"/>
            <a:ext cx="227926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>
                <a:solidFill>
                  <a:srgbClr val="1535A6"/>
                </a:solidFill>
                <a:latin typeface="Raleway"/>
              </a:rPr>
              <a:t>Análise dos editais e apoio no planejamento</a:t>
            </a:r>
          </a:p>
        </p:txBody>
      </p:sp>
      <p:sp>
        <p:nvSpPr>
          <p:cNvPr id="26" name="CaixaDeTexto 15">
            <a:extLst>
              <a:ext uri="{FF2B5EF4-FFF2-40B4-BE49-F238E27FC236}">
                <a16:creationId xmlns:a16="http://schemas.microsoft.com/office/drawing/2014/main" id="{9BE45A9D-38D4-CAA7-8138-DFA74615270E}"/>
              </a:ext>
            </a:extLst>
          </p:cNvPr>
          <p:cNvSpPr txBox="1"/>
          <p:nvPr/>
        </p:nvSpPr>
        <p:spPr>
          <a:xfrm>
            <a:off x="9092169" y="4475770"/>
            <a:ext cx="227926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>
                <a:solidFill>
                  <a:srgbClr val="1535A6"/>
                </a:solidFill>
                <a:latin typeface="Raleway"/>
              </a:rPr>
              <a:t>Atendimento individualizado</a:t>
            </a:r>
            <a:endParaRPr lang="en-US" sz="1600">
              <a:solidFill>
                <a:srgbClr val="1535A6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5915FB0-F7B8-29B2-7A5F-2F105C681355}"/>
              </a:ext>
            </a:extLst>
          </p:cNvPr>
          <p:cNvCxnSpPr/>
          <p:nvPr/>
        </p:nvCxnSpPr>
        <p:spPr>
          <a:xfrm>
            <a:off x="9159271" y="3771905"/>
            <a:ext cx="1137775" cy="694079"/>
          </a:xfrm>
          <a:prstGeom prst="straightConnector1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78919A6-57EB-18C2-5325-01F1AE02C3A2}"/>
              </a:ext>
            </a:extLst>
          </p:cNvPr>
          <p:cNvCxnSpPr>
            <a:cxnSpLocks/>
          </p:cNvCxnSpPr>
          <p:nvPr/>
        </p:nvCxnSpPr>
        <p:spPr>
          <a:xfrm flipH="1">
            <a:off x="8022418" y="3783278"/>
            <a:ext cx="1125478" cy="648586"/>
          </a:xfrm>
          <a:prstGeom prst="straightConnector1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square sign with white text&#10;&#10;AI-generated content may be incorrect.">
            <a:extLst>
              <a:ext uri="{FF2B5EF4-FFF2-40B4-BE49-F238E27FC236}">
                <a16:creationId xmlns:a16="http://schemas.microsoft.com/office/drawing/2014/main" id="{C9F3BA6A-7D2D-6E0B-5128-8142CB084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25" y="1710266"/>
            <a:ext cx="2707217" cy="4247848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E084B8C-1C68-54A8-C520-480304B54ACD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  <p:pic>
        <p:nvPicPr>
          <p:cNvPr id="6" name="Gráfico 8">
            <a:extLst>
              <a:ext uri="{FF2B5EF4-FFF2-40B4-BE49-F238E27FC236}">
                <a16:creationId xmlns:a16="http://schemas.microsoft.com/office/drawing/2014/main" id="{A2C67BD3-000B-B899-72E3-A4C9047A07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157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42DE8-A6FB-F7D3-6298-EDBCBB676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FB9B30E-6A4D-C43B-996D-6D55F163EE13}"/>
              </a:ext>
            </a:extLst>
          </p:cNvPr>
          <p:cNvSpPr txBox="1"/>
          <p:nvPr/>
        </p:nvSpPr>
        <p:spPr>
          <a:xfrm>
            <a:off x="712428" y="2005672"/>
            <a:ext cx="10354023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sz="2400" b="1">
                <a:solidFill>
                  <a:srgbClr val="000000"/>
                </a:solidFill>
                <a:latin typeface="Raleway"/>
                <a:ea typeface="Calibri"/>
                <a:cs typeface="Arial"/>
              </a:rPr>
              <a:t>Lei nº 15.344, de 12 de Janeiro de 2026 </a:t>
            </a:r>
            <a:endParaRPr lang="en-US"/>
          </a:p>
          <a:p>
            <a:pPr algn="just"/>
            <a:r>
              <a:rPr lang="pt-BR" sz="2000" b="1">
                <a:latin typeface="Raleway"/>
                <a:ea typeface="Calibri"/>
                <a:cs typeface="Arial"/>
              </a:rPr>
              <a:t>(</a:t>
            </a:r>
            <a:r>
              <a:rPr lang="pt-BR" sz="2000" b="1">
                <a:solidFill>
                  <a:srgbClr val="000000"/>
                </a:solidFill>
                <a:latin typeface="Raleway"/>
                <a:ea typeface="Calibri"/>
                <a:cs typeface="Arial"/>
              </a:rPr>
              <a:t>Política Nacional de Indução à Docência na Educação Básica - Mais Professores para o Brasil)</a:t>
            </a:r>
          </a:p>
          <a:p>
            <a:pPr algn="just"/>
            <a:r>
              <a:rPr lang="pt-BR" sz="2400">
                <a:ea typeface="+mn-lt"/>
                <a:cs typeface="+mn-lt"/>
              </a:rPr>
              <a:t>https://www.planalto.gov.br/ccivil_03/_ato2023-2026/2026/lei/L15344.htm</a:t>
            </a:r>
            <a:endParaRPr lang="pt-BR"/>
          </a:p>
          <a:p>
            <a:pPr algn="just"/>
            <a:endParaRPr lang="pt-BR" sz="2400" b="1">
              <a:latin typeface="Raleway"/>
              <a:ea typeface="Calibri"/>
              <a:cs typeface="Arial"/>
            </a:endParaRPr>
          </a:p>
          <a:p>
            <a:pPr algn="just"/>
            <a:r>
              <a:rPr lang="pt-BR" sz="2400" b="1">
                <a:solidFill>
                  <a:srgbClr val="000000"/>
                </a:solidFill>
                <a:latin typeface="Raleway"/>
                <a:ea typeface="Calibri"/>
                <a:cs typeface="Arial"/>
              </a:rPr>
              <a:t>Decreto nº 12.358, de 14 de janeiro de 2025</a:t>
            </a:r>
            <a:endParaRPr lang="pt-BR"/>
          </a:p>
          <a:p>
            <a:pPr algn="just"/>
            <a:r>
              <a:rPr lang="pt-BR" sz="2000" b="1">
                <a:latin typeface="Raleway"/>
                <a:ea typeface="Calibri"/>
                <a:cs typeface="Calibri"/>
              </a:rPr>
              <a:t>(Decreto Mais Professores)</a:t>
            </a:r>
            <a:endParaRPr lang="pt-BR" sz="2000">
              <a:ea typeface="Calibri"/>
              <a:cs typeface="Calibri"/>
            </a:endParaRPr>
          </a:p>
          <a:p>
            <a:pPr algn="just"/>
            <a:r>
              <a:rPr lang="pt-BR" sz="2400">
                <a:ea typeface="+mn-lt"/>
                <a:cs typeface="+mn-lt"/>
                <a:hlinkClick r:id="rId3"/>
              </a:rPr>
              <a:t>https://www.planalto.gov.br/ccivil_03/_ato2023-2026/2025/decreto/D12358.htm</a:t>
            </a:r>
            <a:endParaRPr lang="pt-BR"/>
          </a:p>
          <a:p>
            <a:pPr algn="just"/>
            <a:endParaRPr lang="pt-BR" sz="2400">
              <a:ea typeface="+mn-lt"/>
              <a:cs typeface="+mn-lt"/>
            </a:endParaRPr>
          </a:p>
          <a:p>
            <a:pPr algn="just"/>
            <a:r>
              <a:rPr lang="pt-BR" sz="2400" b="1">
                <a:latin typeface="Raleway"/>
                <a:ea typeface="+mn-lt"/>
                <a:cs typeface="+mn-lt"/>
              </a:rPr>
              <a:t>Portaria MEC nº 300, de 02 de abril de 2026</a:t>
            </a:r>
            <a:endParaRPr lang="pt-BR" sz="2400">
              <a:latin typeface="Raleway"/>
              <a:ea typeface="+mn-lt"/>
              <a:cs typeface="+mn-lt"/>
            </a:endParaRPr>
          </a:p>
          <a:p>
            <a:pPr algn="just"/>
            <a:r>
              <a:rPr lang="pt-BR" sz="2000" b="1">
                <a:latin typeface="Raleway"/>
                <a:ea typeface="+mn-lt"/>
                <a:cs typeface="+mn-lt"/>
              </a:rPr>
              <a:t>(Dispõe sobre a Prova Nacional Docente)</a:t>
            </a:r>
            <a:endParaRPr lang="pt-BR">
              <a:latin typeface="Calibri" panose="020F0502020204030204"/>
              <a:ea typeface="+mn-lt"/>
              <a:cs typeface="+mn-lt"/>
            </a:endParaRPr>
          </a:p>
          <a:p>
            <a:pPr algn="just"/>
            <a:r>
              <a:rPr lang="pt-BR" sz="2000">
                <a:latin typeface="Raleway"/>
                <a:ea typeface="+mn-lt"/>
                <a:cs typeface="+mn-lt"/>
              </a:rPr>
              <a:t>https://www.in.gov.br/web/dou/-/portaria-mec-n-300-de-2-de-abril-de-2026-697382451</a:t>
            </a:r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48778AF-B258-1732-5DEA-F7B2DF64CEE2}"/>
              </a:ext>
            </a:extLst>
          </p:cNvPr>
          <p:cNvSpPr txBox="1"/>
          <p:nvPr/>
        </p:nvSpPr>
        <p:spPr>
          <a:xfrm>
            <a:off x="659419" y="1232107"/>
            <a:ext cx="716504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>
                <a:solidFill>
                  <a:srgbClr val="FFFFFF"/>
                </a:solidFill>
                <a:highlight>
                  <a:srgbClr val="0000FF"/>
                </a:highlight>
                <a:latin typeface="Raleway"/>
              </a:rPr>
              <a:t>Normativos</a:t>
            </a:r>
            <a:endParaRPr lang="pt-BR" sz="2000">
              <a:highlight>
                <a:srgbClr val="0000FF"/>
              </a:highlight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Gráfico 8">
            <a:extLst>
              <a:ext uri="{FF2B5EF4-FFF2-40B4-BE49-F238E27FC236}">
                <a16:creationId xmlns:a16="http://schemas.microsoft.com/office/drawing/2014/main" id="{352A2FD9-74B6-6258-F13B-E86C3AF1DB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4176FD6D-8725-51E2-A9B6-BE4739226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F0FA2AD-99E5-8B68-A294-A27E5A32D973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846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A2723-9EA7-1FC4-A68A-6765DECF9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1EB0347-716F-A909-AA6F-12EFCFDBF4CB}"/>
              </a:ext>
            </a:extLst>
          </p:cNvPr>
          <p:cNvSpPr/>
          <p:nvPr/>
        </p:nvSpPr>
        <p:spPr>
          <a:xfrm>
            <a:off x="797718" y="1333499"/>
            <a:ext cx="7789901" cy="4846221"/>
          </a:xfrm>
          <a:prstGeom prst="roundRect">
            <a:avLst/>
          </a:prstGeom>
          <a:solidFill>
            <a:srgbClr val="11B88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>
              <a:ea typeface="Calibri"/>
              <a:cs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26627A2-2896-CE8D-613A-7E7894675AD3}"/>
              </a:ext>
            </a:extLst>
          </p:cNvPr>
          <p:cNvSpPr txBox="1"/>
          <p:nvPr/>
        </p:nvSpPr>
        <p:spPr>
          <a:xfrm>
            <a:off x="1063954" y="1871678"/>
            <a:ext cx="7145589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800" b="1">
                <a:latin typeface="Raleway"/>
              </a:rPr>
              <a:t>Em caso de dúvidas:</a:t>
            </a:r>
            <a:endParaRPr lang="pt-BR" sz="2400"/>
          </a:p>
          <a:p>
            <a:pPr algn="ctr"/>
            <a:endParaRPr lang="pt-BR" sz="2800" b="1">
              <a:latin typeface="Raleway"/>
            </a:endParaRPr>
          </a:p>
          <a:p>
            <a:pPr algn="ctr"/>
            <a:endParaRPr lang="pt-BR" sz="2800" b="1">
              <a:latin typeface="Raleway"/>
            </a:endParaRPr>
          </a:p>
          <a:p>
            <a:pPr algn="just"/>
            <a:r>
              <a:rPr lang="pt-BR" sz="2000" b="1">
                <a:latin typeface="Raleway"/>
              </a:rPr>
              <a:t>Página Mais Professores: </a:t>
            </a:r>
            <a:r>
              <a:rPr lang="pt-BR" sz="2000">
                <a:latin typeface="Raleway"/>
              </a:rPr>
              <a:t>https://www.gov.br/mec/pt-br/mais-professores</a:t>
            </a:r>
          </a:p>
          <a:p>
            <a:pPr algn="just"/>
            <a:endParaRPr lang="pt-BR" sz="2400" b="1">
              <a:latin typeface="Raleway"/>
            </a:endParaRPr>
          </a:p>
          <a:p>
            <a:pPr algn="just"/>
            <a:r>
              <a:rPr lang="pt-BR" sz="2400" b="1">
                <a:latin typeface="Raleway"/>
              </a:rPr>
              <a:t>E-mail:</a:t>
            </a:r>
            <a:r>
              <a:rPr lang="pt-BR" sz="2400">
                <a:latin typeface="Raleway"/>
              </a:rPr>
              <a:t> </a:t>
            </a:r>
            <a:r>
              <a:rPr lang="pt-BR" sz="2400">
                <a:latin typeface="Raleway"/>
                <a:hlinkClick r:id="rId3"/>
              </a:rPr>
              <a:t>provanacionaldocente@mec.gov.br</a:t>
            </a:r>
            <a:endParaRPr lang="pt-BR" sz="2400">
              <a:latin typeface="Raleway"/>
            </a:endParaRPr>
          </a:p>
          <a:p>
            <a:pPr algn="just"/>
            <a:endParaRPr lang="pt-BR" sz="2400">
              <a:latin typeface="Raleway"/>
            </a:endParaRPr>
          </a:p>
          <a:p>
            <a:pPr algn="just"/>
            <a:r>
              <a:rPr lang="pt-BR" sz="2400" b="1">
                <a:latin typeface="Raleway"/>
              </a:rPr>
              <a:t>Whatsapp:</a:t>
            </a:r>
            <a:r>
              <a:rPr lang="pt-BR" sz="2400">
                <a:latin typeface="Raleway"/>
              </a:rPr>
              <a:t> (61) 2022-2644</a:t>
            </a:r>
          </a:p>
        </p:txBody>
      </p:sp>
      <p:pic>
        <p:nvPicPr>
          <p:cNvPr id="4" name="Gráfico 8">
            <a:extLst>
              <a:ext uri="{FF2B5EF4-FFF2-40B4-BE49-F238E27FC236}">
                <a16:creationId xmlns:a16="http://schemas.microsoft.com/office/drawing/2014/main" id="{9AB0940F-A351-FEBA-7C95-E1B2D6B65E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E65D83CD-6862-87E5-EBA1-2864976C5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144" y="6192316"/>
            <a:ext cx="2105025" cy="523875"/>
          </a:xfrm>
          <a:prstGeom prst="rect">
            <a:avLst/>
          </a:prstGeom>
        </p:spPr>
      </p:pic>
      <p:pic>
        <p:nvPicPr>
          <p:cNvPr id="2" name="Picture 1" descr="Código QR&#10;&#10;O conteúdo gerado por IA pode estar incorreto.">
            <a:extLst>
              <a:ext uri="{FF2B5EF4-FFF2-40B4-BE49-F238E27FC236}">
                <a16:creationId xmlns:a16="http://schemas.microsoft.com/office/drawing/2014/main" id="{2AD046D7-1103-FB5A-B582-D2D638311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6218" y="1991104"/>
            <a:ext cx="3129945" cy="3553127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A163B2F-5F28-6782-960E-5A4562CAEE0B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085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25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CA0EB5D1-1553-F1CA-FA96-E07A9A95253C}"/>
              </a:ext>
            </a:extLst>
          </p:cNvPr>
          <p:cNvSpPr txBox="1"/>
          <p:nvPr/>
        </p:nvSpPr>
        <p:spPr>
          <a:xfrm>
            <a:off x="795528" y="1545176"/>
            <a:ext cx="10707624" cy="6646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600">
                <a:latin typeface="Raleway"/>
              </a:rPr>
              <a:t>Os desafios do magistério são complexos e envolvem diferentes frentes da educação brasileira: </a:t>
            </a:r>
            <a:endParaRPr lang="pt-BR"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r>
              <a:rPr lang="pt-BR" sz="1600">
                <a:latin typeface="Raleway"/>
              </a:rPr>
              <a:t> </a:t>
            </a:r>
            <a:endParaRPr lang="pt-BR">
              <a:latin typeface="Raleway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CAEB47B-DCF8-A4BA-59B0-886AE211948B}"/>
              </a:ext>
            </a:extLst>
          </p:cNvPr>
          <p:cNvGraphicFramePr>
            <a:graphicFrameLocks noGrp="1"/>
          </p:cNvGraphicFramePr>
          <p:nvPr/>
        </p:nvGraphicFramePr>
        <p:xfrm>
          <a:off x="807903" y="2983735"/>
          <a:ext cx="10568679" cy="2708672"/>
        </p:xfrm>
        <a:graphic>
          <a:graphicData uri="http://schemas.openxmlformats.org/drawingml/2006/table">
            <a:tbl>
              <a:tblPr/>
              <a:tblGrid>
                <a:gridCol w="2127735">
                  <a:extLst>
                    <a:ext uri="{9D8B030D-6E8A-4147-A177-3AD203B41FA5}">
                      <a16:colId xmlns:a16="http://schemas.microsoft.com/office/drawing/2014/main" val="3437474442"/>
                    </a:ext>
                  </a:extLst>
                </a:gridCol>
                <a:gridCol w="1998128">
                  <a:extLst>
                    <a:ext uri="{9D8B030D-6E8A-4147-A177-3AD203B41FA5}">
                      <a16:colId xmlns:a16="http://schemas.microsoft.com/office/drawing/2014/main" val="388196311"/>
                    </a:ext>
                  </a:extLst>
                </a:gridCol>
                <a:gridCol w="2030528">
                  <a:extLst>
                    <a:ext uri="{9D8B030D-6E8A-4147-A177-3AD203B41FA5}">
                      <a16:colId xmlns:a16="http://schemas.microsoft.com/office/drawing/2014/main" val="3703640286"/>
                    </a:ext>
                  </a:extLst>
                </a:gridCol>
                <a:gridCol w="2192541">
                  <a:extLst>
                    <a:ext uri="{9D8B030D-6E8A-4147-A177-3AD203B41FA5}">
                      <a16:colId xmlns:a16="http://schemas.microsoft.com/office/drawing/2014/main" val="365465185"/>
                    </a:ext>
                  </a:extLst>
                </a:gridCol>
                <a:gridCol w="2219747">
                  <a:extLst>
                    <a:ext uri="{9D8B030D-6E8A-4147-A177-3AD203B41FA5}">
                      <a16:colId xmlns:a16="http://schemas.microsoft.com/office/drawing/2014/main" val="4260282519"/>
                    </a:ext>
                  </a:extLst>
                </a:gridCol>
              </a:tblGrid>
              <a:tr h="522514">
                <a:tc>
                  <a:txBody>
                    <a:bodyPr/>
                    <a:lstStyle/>
                    <a:p>
                      <a:pPr marL="228600" indent="-228600" algn="ctr" rtl="0" fontAlgn="ctr">
                        <a:spcBef>
                          <a:spcPts val="0"/>
                        </a:spcBef>
                        <a:spcAft>
                          <a:spcPts val="300"/>
                        </a:spcAft>
                        <a:buAutoNum type="arabicPeriod"/>
                      </a:pPr>
                      <a:r>
                        <a:rPr lang="pt-BR" sz="1100" b="1" i="0" u="none" strike="noStrike" kern="1200">
                          <a:solidFill>
                            <a:schemeClr val="bg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ATRATIVIDADE</a:t>
                      </a:r>
                    </a:p>
                  </a:txBody>
                  <a:tcPr marL="61222" marR="61222" marT="61222" marB="61222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31C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pt-BR" sz="1100" b="1" i="0" u="none" strike="noStrike" kern="1200">
                          <a:solidFill>
                            <a:schemeClr val="bg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2. QUALIDADE</a:t>
                      </a:r>
                    </a:p>
                  </a:txBody>
                  <a:tcPr marL="61222" marR="61222" marT="61222" marB="61222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B8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pt-BR" sz="1100" b="1" i="0" u="none" strike="noStrike" kern="1200">
                          <a:solidFill>
                            <a:schemeClr val="bg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3. PERMANÊNCIA E CONCLUSÃO</a:t>
                      </a:r>
                    </a:p>
                  </a:txBody>
                  <a:tcPr marL="61222" marR="61222" marT="61222" marB="61222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pt-BR" sz="1100" b="1" i="0" u="none" strike="noStrike" kern="1200">
                          <a:solidFill>
                            <a:schemeClr val="bg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4. INGRESSO</a:t>
                      </a:r>
                    </a:p>
                  </a:txBody>
                  <a:tcPr marL="61222" marR="61222" marT="61222" marB="61222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pt-BR" sz="1100" b="1" i="0" u="none" strike="noStrike" kern="1200">
                          <a:solidFill>
                            <a:schemeClr val="bg1"/>
                          </a:solidFill>
                          <a:effectLst/>
                          <a:latin typeface="Montserrat"/>
                          <a:ea typeface="+mn-ea"/>
                          <a:cs typeface="+mn-cs"/>
                        </a:rPr>
                        <a:t>5. CARREIRA E DESENVOLVIMENTO </a:t>
                      </a:r>
                    </a:p>
                  </a:txBody>
                  <a:tcPr marL="61222" marR="61222" marT="61222" marB="61222" anchor="ctr"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111280"/>
                  </a:ext>
                </a:extLst>
              </a:tr>
              <a:tr h="2186158">
                <a:tc>
                  <a:txBody>
                    <a:bodyPr/>
                    <a:lstStyle/>
                    <a:p>
                      <a:pPr marL="107950" marR="3556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endParaRPr lang="pt-BR" sz="1100" b="0" i="0" u="none" strike="noStrike" kern="1200" noProof="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</a:endParaRPr>
                    </a:p>
                    <a:p>
                      <a:pPr marL="107950" marR="3556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pt-BR" sz="1100" b="0" i="0" u="none" strike="noStrike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Apenas </a:t>
                      </a:r>
                      <a:r>
                        <a:rPr lang="pt-BR" sz="1100" b="1" i="0" u="none" strike="noStrike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3%</a:t>
                      </a:r>
                      <a:r>
                        <a:rPr lang="pt-BR" sz="1100" b="0" i="0" u="none" strike="noStrike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 dos estudantes de 15 anos </a:t>
                      </a:r>
                      <a:r>
                        <a:rPr lang="pt-BR" sz="1100" b="1" i="0" u="none" strike="noStrike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querem ser professores</a:t>
                      </a:r>
                      <a:r>
                        <a:rPr lang="pt-BR" sz="1100" b="0" i="0" u="none" strike="noStrike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. </a:t>
                      </a:r>
                      <a:br>
                        <a:rPr lang="pt-BR" sz="1100" b="0" i="0" u="none" strike="noStrike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</a:br>
                      <a:endParaRPr lang="pt-BR" sz="1100" b="0" i="0" u="none" strike="noStrike" kern="1200" noProof="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</a:endParaRPr>
                    </a:p>
                    <a:p>
                      <a:pPr marL="107950" marR="3556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endParaRPr lang="pt-BR" sz="1050" b="0" i="0" kern="1200" noProof="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3556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pt-BR" sz="1050" b="0" i="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</a:endParaRPr>
                    </a:p>
                    <a:p>
                      <a:pPr marL="107950" marR="3556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pt-BR" sz="1050" b="0" i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A </a:t>
                      </a:r>
                      <a:r>
                        <a:rPr lang="pt-BR" sz="1050" b="1" i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média da nota geral</a:t>
                      </a:r>
                      <a:r>
                        <a:rPr lang="pt-BR" sz="1050" b="0" i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 dos 17 cursos de licenciatura avaliados pelo </a:t>
                      </a:r>
                      <a:r>
                        <a:rPr lang="pt-BR" sz="1050" b="1" i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Enade </a:t>
                      </a:r>
                      <a:r>
                        <a:rPr lang="pt-BR" sz="1050" b="0" i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ficou </a:t>
                      </a:r>
                      <a:r>
                        <a:rPr lang="pt-BR" sz="1050" b="1" i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abaixo de 50</a:t>
                      </a:r>
                      <a:r>
                        <a:rPr lang="pt-BR" sz="1050" b="0" i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, numa escala de 0 a 100.</a:t>
                      </a:r>
                    </a:p>
                    <a:p>
                      <a:pPr marL="107950" marR="3556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pt-BR" sz="1050" b="1" i="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</a:endParaRPr>
                    </a:p>
                    <a:p>
                      <a:pPr marL="107950" marR="3556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pt-BR" sz="1050" b="1" i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Baixa articulação</a:t>
                      </a:r>
                      <a:r>
                        <a:rPr lang="pt-BR" sz="1050" b="0" i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 entre Instituições de Ensino Superior e redes da educação básica </a:t>
                      </a:r>
                      <a:endParaRPr lang="pt-BR" sz="1050"/>
                    </a:p>
                    <a:p>
                      <a:pPr marL="107950" marR="3556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lang="pt-BR" sz="700" b="0" i="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3556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endParaRPr lang="pt-BR" sz="1050" b="1" i="0" u="none" strike="noStrike" kern="1200" noProof="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</a:endParaRPr>
                    </a:p>
                    <a:p>
                      <a:pPr marL="107950" marR="3556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pt-BR" sz="1050" b="1" i="0" u="none" strike="noStrike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Evasão </a:t>
                      </a:r>
                      <a:r>
                        <a:rPr lang="pt-BR" sz="1050" b="0" i="0" u="none" strike="noStrike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nos cursos de licenciatura atinge cerca de</a:t>
                      </a:r>
                      <a:r>
                        <a:rPr lang="pt-BR" sz="1050" b="1" i="0" u="none" strike="noStrike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 49,2%</a:t>
                      </a:r>
                      <a:r>
                        <a:rPr lang="pt-BR" sz="1050" b="0" i="0" u="none" strike="noStrike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.</a:t>
                      </a:r>
                      <a:endParaRPr lang="pt-BR" sz="1050">
                        <a:latin typeface="Raleway Medium"/>
                      </a:endParaRPr>
                    </a:p>
                    <a:p>
                      <a:pPr marL="107950" marR="3556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endParaRPr lang="pt-BR" sz="1050" b="0" i="0" u="none" strike="noStrike" kern="1200" noProof="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</a:endParaRPr>
                    </a:p>
                    <a:p>
                      <a:pPr marL="107950" marR="3556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pt-BR" sz="1050" b="0" i="0" kern="120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Nas áreas de </a:t>
                      </a:r>
                      <a:r>
                        <a:rPr lang="pt-BR" sz="1050" b="1" i="0" kern="120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exatas </a:t>
                      </a:r>
                      <a:r>
                        <a:rPr lang="pt-BR" sz="1050" b="0" i="0" kern="120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(física, matemática, química), a evasão chega a </a:t>
                      </a:r>
                      <a:r>
                        <a:rPr lang="pt-BR" sz="1050" b="1" i="0" kern="120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62,9%.</a:t>
                      </a:r>
                      <a:endParaRPr lang="pt-BR" sz="1050" b="0" i="0" kern="120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050" b="0" i="0" kern="1200" noProof="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  <a:ea typeface="+mn-ea"/>
                        <a:cs typeface="+mn-cs"/>
                      </a:endParaRPr>
                    </a:p>
                    <a:p>
                      <a:pPr marL="10795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b="0" i="0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Apenas </a:t>
                      </a:r>
                      <a:r>
                        <a:rPr lang="pt-BR" sz="1050" b="1" i="0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1/3</a:t>
                      </a:r>
                      <a:r>
                        <a:rPr lang="pt-BR" sz="1050" b="0" i="0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 dos formados em licenciatura </a:t>
                      </a:r>
                      <a:r>
                        <a:rPr lang="pt-BR" sz="1050" b="1" i="0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tornam-se professores</a:t>
                      </a:r>
                      <a:r>
                        <a:rPr lang="pt-BR" sz="1050" b="0" i="0" kern="1200" noProof="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.¹</a:t>
                      </a:r>
                      <a:endParaRPr lang="pt-BR" sz="1050" b="0" i="0" kern="120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  <a:ea typeface="+mn-ea"/>
                        <a:cs typeface="+mn-cs"/>
                      </a:endParaRPr>
                    </a:p>
                    <a:p>
                      <a:pPr marL="10795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050" b="0" i="0" u="none" strike="noStrike" kern="1200" noProof="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</a:endParaRPr>
                    </a:p>
                    <a:p>
                      <a:pPr marL="10795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t-BR" sz="1050" b="1" i="0" kern="120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63% </a:t>
                      </a:r>
                      <a:r>
                        <a:rPr lang="pt-BR" sz="1050" b="0" i="0" kern="120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dos municípios </a:t>
                      </a:r>
                      <a:r>
                        <a:rPr lang="pt-BR" sz="1050" b="1" i="0" kern="120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não realizaram concurso público</a:t>
                      </a:r>
                      <a:r>
                        <a:rPr lang="pt-BR" sz="1050" b="0" i="0" kern="1200">
                          <a:solidFill>
                            <a:srgbClr val="464646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  <a:ea typeface="+mn-ea"/>
                          <a:cs typeface="+mn-cs"/>
                        </a:rPr>
                        <a:t> nos últimos 5 anos.²</a:t>
                      </a:r>
                    </a:p>
                    <a:p>
                      <a:pPr marL="10795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50" b="0" i="0" kern="120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  <a:ea typeface="+mn-ea"/>
                        <a:cs typeface="+mn-cs"/>
                      </a:endParaRPr>
                    </a:p>
                    <a:p>
                      <a:pPr marL="10795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pt-BR" sz="1050" b="0" i="0" kern="120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050" b="1" i="0" u="none" strike="noStrike" kern="1200" noProof="0">
                        <a:solidFill>
                          <a:schemeClr val="tx1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</a:endParaRPr>
                    </a:p>
                    <a:p>
                      <a:pPr marL="10795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b="1" i="0" u="none" strike="noStrike" kern="1200" noProof="0">
                          <a:solidFill>
                            <a:schemeClr val="tx1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33,3%</a:t>
                      </a:r>
                      <a:r>
                        <a:rPr lang="pt-BR" sz="1050" b="0" i="0" u="none" strike="noStrike" kern="1200" noProof="0">
                          <a:solidFill>
                            <a:schemeClr val="tx1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 das docências da Educação Básica </a:t>
                      </a:r>
                      <a:r>
                        <a:rPr lang="pt-BR" sz="1050" b="1" i="0" u="none" strike="noStrike" kern="1200" noProof="0">
                          <a:solidFill>
                            <a:schemeClr val="tx1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não tem professores com a formação adequada</a:t>
                      </a:r>
                      <a:r>
                        <a:rPr lang="pt-BR" sz="1050" b="0" i="0" u="none" strike="noStrike" kern="1200" noProof="0">
                          <a:solidFill>
                            <a:schemeClr val="tx1"/>
                          </a:solidFill>
                          <a:effectLst/>
                          <a:highlight>
                            <a:srgbClr val="F3F3F3"/>
                          </a:highlight>
                          <a:latin typeface="Raleway Medium"/>
                        </a:rPr>
                        <a:t> à área que lecionam.</a:t>
                      </a:r>
                      <a:endParaRPr lang="en-US" sz="1050" b="0" i="0" u="none" strike="noStrike" kern="1200" noProof="0">
                        <a:solidFill>
                          <a:srgbClr val="000000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</a:endParaRPr>
                    </a:p>
                    <a:p>
                      <a:pPr marL="10795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050" b="0" i="0" u="none" strike="noStrike" kern="1200" noProof="0">
                        <a:solidFill>
                          <a:srgbClr val="000000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</a:endParaRPr>
                    </a:p>
                    <a:p>
                      <a:pPr marL="10795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50" b="0" i="0" kern="1200">
                        <a:solidFill>
                          <a:srgbClr val="464646"/>
                        </a:solidFill>
                        <a:effectLst/>
                        <a:highlight>
                          <a:srgbClr val="F3F3F3"/>
                        </a:highlight>
                        <a:latin typeface="Raleway Medium"/>
                        <a:ea typeface="+mn-ea"/>
                        <a:cs typeface="+mn-cs"/>
                      </a:endParaRPr>
                    </a:p>
                  </a:txBody>
                  <a:tcPr>
                    <a:lnL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915269"/>
                  </a:ext>
                </a:extLst>
              </a:tr>
            </a:tbl>
          </a:graphicData>
        </a:graphic>
      </p:graphicFrame>
      <p:sp>
        <p:nvSpPr>
          <p:cNvPr id="12" name="AutoShape 5">
            <a:extLst>
              <a:ext uri="{FF2B5EF4-FFF2-40B4-BE49-F238E27FC236}">
                <a16:creationId xmlns:a16="http://schemas.microsoft.com/office/drawing/2014/main" id="{B4BE2980-6300-262E-1702-B3E62924EF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8684" y="26982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6DB56D4-EF18-E014-BE38-8908E41D8CAE}"/>
              </a:ext>
            </a:extLst>
          </p:cNvPr>
          <p:cNvSpPr txBox="1"/>
          <p:nvPr/>
        </p:nvSpPr>
        <p:spPr>
          <a:xfrm>
            <a:off x="878044" y="2188343"/>
            <a:ext cx="2049965" cy="461665"/>
          </a:xfrm>
          <a:prstGeom prst="rect">
            <a:avLst/>
          </a:prstGeom>
          <a:noFill/>
          <a:ln w="63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algn="ctr">
              <a:defRPr sz="1200" b="1">
                <a:latin typeface="Raleway Medium" pitchFamily="2" charset="0"/>
              </a:defRPr>
            </a:lvl1pPr>
          </a:lstStyle>
          <a:p>
            <a:r>
              <a:rPr lang="pt-BR">
                <a:latin typeface="Raleway Medium"/>
              </a:rPr>
              <a:t>Saída do Ensino Médio</a:t>
            </a:r>
            <a:endParaRPr lang="pt-BR"/>
          </a:p>
          <a:p>
            <a:r>
              <a:rPr lang="pt-BR" b="0" i="1"/>
              <a:t>Educação Básica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503A74-C831-5B11-FD5D-D0AB70AFFA08}"/>
              </a:ext>
            </a:extLst>
          </p:cNvPr>
          <p:cNvSpPr txBox="1"/>
          <p:nvPr/>
        </p:nvSpPr>
        <p:spPr>
          <a:xfrm>
            <a:off x="2974892" y="2188343"/>
            <a:ext cx="3992017" cy="461665"/>
          </a:xfrm>
          <a:prstGeom prst="rect">
            <a:avLst/>
          </a:prstGeom>
          <a:noFill/>
          <a:ln w="635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algn="ctr">
              <a:defRPr sz="1200" b="1">
                <a:latin typeface="Raleway Medium" pitchFamily="2" charset="0"/>
              </a:defRPr>
            </a:lvl1pPr>
          </a:lstStyle>
          <a:p>
            <a:r>
              <a:rPr lang="pt-BR"/>
              <a:t>Licenciatura</a:t>
            </a:r>
          </a:p>
          <a:p>
            <a:r>
              <a:rPr lang="pt-BR" b="0" i="1">
                <a:latin typeface="Raleway Medium"/>
              </a:rPr>
              <a:t>Educação Superior</a:t>
            </a:r>
            <a:endParaRPr lang="pt-BR" b="0" i="1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618B989-29CD-FDC0-8368-005350BBC79F}"/>
              </a:ext>
            </a:extLst>
          </p:cNvPr>
          <p:cNvSpPr txBox="1"/>
          <p:nvPr/>
        </p:nvSpPr>
        <p:spPr>
          <a:xfrm>
            <a:off x="7050795" y="2180370"/>
            <a:ext cx="4403952" cy="461665"/>
          </a:xfrm>
          <a:prstGeom prst="rect">
            <a:avLst/>
          </a:prstGeom>
          <a:noFill/>
          <a:ln w="635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200" b="1">
                <a:latin typeface="Raleway Medium" pitchFamily="2" charset="0"/>
              </a:rPr>
              <a:t>Docência</a:t>
            </a:r>
          </a:p>
          <a:p>
            <a:pPr algn="ctr"/>
            <a:r>
              <a:rPr lang="pt-BR" sz="1200" i="1">
                <a:latin typeface="Raleway Medium" pitchFamily="2" charset="0"/>
              </a:rPr>
              <a:t>Redes Federal, Estaduais e Municipais de Ensino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ABFB87D-660B-4314-F88F-5985EEBCCD43}"/>
              </a:ext>
            </a:extLst>
          </p:cNvPr>
          <p:cNvSpPr txBox="1"/>
          <p:nvPr/>
        </p:nvSpPr>
        <p:spPr>
          <a:xfrm>
            <a:off x="9597089" y="5887120"/>
            <a:ext cx="1779654" cy="2000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700">
                <a:solidFill>
                  <a:schemeClr val="tx1">
                    <a:lumMod val="50000"/>
                    <a:lumOff val="50000"/>
                  </a:schemeClr>
                </a:solidFill>
                <a:latin typeface="Raleway"/>
              </a:rPr>
              <a:t>Pisa; Inep, Enade, BID e Prof. Docente.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A4B7495-23C3-6B84-8F52-B521F304FC16}"/>
              </a:ext>
            </a:extLst>
          </p:cNvPr>
          <p:cNvSpPr/>
          <p:nvPr/>
        </p:nvSpPr>
        <p:spPr>
          <a:xfrm>
            <a:off x="865742" y="2696116"/>
            <a:ext cx="2035628" cy="6531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4336926-D03D-E24F-7FAE-660602203592}"/>
              </a:ext>
            </a:extLst>
          </p:cNvPr>
          <p:cNvSpPr/>
          <p:nvPr/>
        </p:nvSpPr>
        <p:spPr>
          <a:xfrm>
            <a:off x="2977308" y="2696115"/>
            <a:ext cx="3991123" cy="6531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C8A6967-3E03-4C93-07FA-CB7606BC72A0}"/>
              </a:ext>
            </a:extLst>
          </p:cNvPr>
          <p:cNvSpPr/>
          <p:nvPr/>
        </p:nvSpPr>
        <p:spPr>
          <a:xfrm>
            <a:off x="7053548" y="2696114"/>
            <a:ext cx="4284905" cy="6531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AB9989C-608A-C46D-1030-5A63EEF7C883}"/>
              </a:ext>
            </a:extLst>
          </p:cNvPr>
          <p:cNvSpPr txBox="1"/>
          <p:nvPr/>
        </p:nvSpPr>
        <p:spPr>
          <a:xfrm>
            <a:off x="499269" y="458659"/>
            <a:ext cx="868283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>
                <a:solidFill>
                  <a:schemeClr val="accent2">
                    <a:lumMod val="76000"/>
                  </a:schemeClr>
                </a:solidFill>
                <a:latin typeface="Raleway"/>
              </a:rPr>
              <a:t>Diagnóstico</a:t>
            </a:r>
            <a:endParaRPr lang="pt-BR">
              <a:solidFill>
                <a:schemeClr val="accent2">
                  <a:lumMod val="76000"/>
                </a:schemeClr>
              </a:solidFill>
            </a:endParaRPr>
          </a:p>
        </p:txBody>
      </p:sp>
      <p:pic>
        <p:nvPicPr>
          <p:cNvPr id="2" name="Picture 1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ECD5F8BC-0C1B-209C-7ED3-C6576FEED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7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1B3EBD4-76FC-EF62-F8F3-87BA762CCCFA}"/>
              </a:ext>
            </a:extLst>
          </p:cNvPr>
          <p:cNvSpPr txBox="1"/>
          <p:nvPr/>
        </p:nvSpPr>
        <p:spPr>
          <a:xfrm>
            <a:off x="2420834" y="3026035"/>
            <a:ext cx="868283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0000FF"/>
                </a:solidFill>
                <a:latin typeface="Raleway"/>
              </a:rPr>
              <a:t>Atratividade</a:t>
            </a:r>
            <a:r>
              <a:rPr lang="en-US" sz="2000" b="1">
                <a:solidFill>
                  <a:srgbClr val="0000FF"/>
                </a:solidFill>
                <a:latin typeface="Raleway"/>
              </a:rPr>
              <a:t> para as </a:t>
            </a:r>
            <a:r>
              <a:rPr lang="pt-BR" sz="2000" b="1">
                <a:solidFill>
                  <a:srgbClr val="0000FF"/>
                </a:solidFill>
                <a:latin typeface="Raleway"/>
              </a:rPr>
              <a:t>licenciaturas</a:t>
            </a:r>
            <a:endParaRPr lang="pt-BR" sz="2000">
              <a:solidFill>
                <a:srgbClr val="0000FF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pt-BR" sz="1400">
                <a:solidFill>
                  <a:srgbClr val="0000FF"/>
                </a:solidFill>
                <a:latin typeface="Raleway"/>
              </a:rPr>
              <a:t>Pé-de-Meia Licenciaturas </a:t>
            </a:r>
            <a:r>
              <a:rPr lang="en-US" sz="1400">
                <a:solidFill>
                  <a:srgbClr val="0000FF"/>
                </a:solidFill>
                <a:latin typeface="Raleway"/>
              </a:rPr>
              <a:t>para </a:t>
            </a:r>
            <a:r>
              <a:rPr lang="pt-BR" sz="1400">
                <a:solidFill>
                  <a:srgbClr val="0000FF"/>
                </a:solidFill>
                <a:latin typeface="Raleway"/>
              </a:rPr>
              <a:t>atrair</a:t>
            </a:r>
            <a:r>
              <a:rPr lang="en-US" sz="1400">
                <a:solidFill>
                  <a:srgbClr val="0000FF"/>
                </a:solidFill>
                <a:latin typeface="Raleway"/>
              </a:rPr>
              <a:t> e </a:t>
            </a:r>
            <a:r>
              <a:rPr lang="pt-BR" sz="1400">
                <a:solidFill>
                  <a:srgbClr val="0000FF"/>
                </a:solidFill>
                <a:latin typeface="Raleway"/>
              </a:rPr>
              <a:t>apoiar</a:t>
            </a:r>
            <a:r>
              <a:rPr lang="en-US" sz="1400">
                <a:solidFill>
                  <a:srgbClr val="0000FF"/>
                </a:solidFill>
                <a:latin typeface="Raleway"/>
              </a:rPr>
              <a:t> </a:t>
            </a:r>
            <a:r>
              <a:rPr lang="pt-BR" sz="1400">
                <a:solidFill>
                  <a:srgbClr val="0000FF"/>
                </a:solidFill>
                <a:latin typeface="Raleway"/>
              </a:rPr>
              <a:t>estudantes</a:t>
            </a:r>
            <a:r>
              <a:rPr lang="en-US" sz="1400">
                <a:solidFill>
                  <a:srgbClr val="0000FF"/>
                </a:solidFill>
                <a:latin typeface="Raleway"/>
              </a:rPr>
              <a:t> com </a:t>
            </a:r>
            <a:r>
              <a:rPr lang="pt-BR" sz="1400">
                <a:solidFill>
                  <a:srgbClr val="0000FF"/>
                </a:solidFill>
                <a:latin typeface="Raleway"/>
              </a:rPr>
              <a:t>alto desempenho</a:t>
            </a:r>
            <a:r>
              <a:rPr lang="en-US" sz="1400">
                <a:solidFill>
                  <a:srgbClr val="0000FF"/>
                </a:solidFill>
                <a:latin typeface="Raleway"/>
              </a:rPr>
              <a:t> no </a:t>
            </a:r>
            <a:r>
              <a:rPr lang="en-US" sz="1400" err="1">
                <a:solidFill>
                  <a:srgbClr val="0000FF"/>
                </a:solidFill>
                <a:latin typeface="Raleway"/>
              </a:rPr>
              <a:t>ENEM</a:t>
            </a:r>
            <a:r>
              <a:rPr lang="en-US" sz="1400">
                <a:solidFill>
                  <a:srgbClr val="0000FF"/>
                </a:solidFill>
                <a:latin typeface="Raleway"/>
              </a:rPr>
              <a:t> </a:t>
            </a:r>
            <a:endParaRPr lang="pt-BR" sz="1400">
              <a:solidFill>
                <a:srgbClr val="0000FF"/>
              </a:solidFill>
              <a:ea typeface="Calibri"/>
              <a:cs typeface="Calibri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BCBBFCFA-D81E-0369-A793-B8ABE7780312}"/>
              </a:ext>
            </a:extLst>
          </p:cNvPr>
          <p:cNvGrpSpPr/>
          <p:nvPr/>
        </p:nvGrpSpPr>
        <p:grpSpPr>
          <a:xfrm>
            <a:off x="1226951" y="2198571"/>
            <a:ext cx="686939" cy="669640"/>
            <a:chOff x="1256666" y="1954036"/>
            <a:chExt cx="686939" cy="669640"/>
          </a:xfrm>
          <a:solidFill>
            <a:srgbClr val="11B880"/>
          </a:solidFill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D2D4CEE9-18A4-8B12-0E59-39E3B0588567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F2FA3B10-DB0E-0B9D-D7AE-80C96C35E262}"/>
                </a:ext>
              </a:extLst>
            </p:cNvPr>
            <p:cNvSpPr txBox="1"/>
            <p:nvPr/>
          </p:nvSpPr>
          <p:spPr>
            <a:xfrm>
              <a:off x="1349408" y="1954036"/>
              <a:ext cx="5941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3600" b="1">
                  <a:solidFill>
                    <a:srgbClr val="FFFFFF"/>
                  </a:solidFill>
                  <a:latin typeface="Raleway"/>
                </a:rPr>
                <a:t>1.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F87D730D-7EC0-B5DA-CAD3-0E102D9B3E04}"/>
              </a:ext>
            </a:extLst>
          </p:cNvPr>
          <p:cNvSpPr txBox="1"/>
          <p:nvPr/>
        </p:nvSpPr>
        <p:spPr>
          <a:xfrm>
            <a:off x="2420834" y="3814641"/>
            <a:ext cx="867819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FCBA05"/>
                </a:solidFill>
                <a:latin typeface="Raleway"/>
              </a:rPr>
              <a:t>Alocação de professores</a:t>
            </a:r>
          </a:p>
          <a:p>
            <a:r>
              <a:rPr lang="pt-BR" sz="1400">
                <a:solidFill>
                  <a:srgbClr val="FCBA05"/>
                </a:solidFill>
                <a:latin typeface="Raleway"/>
              </a:rPr>
              <a:t>Bolsa Mais Professores para induzir o ingresso na docência em localidades e áreas com carência de professores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6C96A6A-A767-D47E-63BC-B5B449C18CB9}"/>
              </a:ext>
            </a:extLst>
          </p:cNvPr>
          <p:cNvGrpSpPr/>
          <p:nvPr/>
        </p:nvGrpSpPr>
        <p:grpSpPr>
          <a:xfrm>
            <a:off x="1198196" y="3865823"/>
            <a:ext cx="687533" cy="699136"/>
            <a:chOff x="1256666" y="3895799"/>
            <a:chExt cx="647847" cy="699136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7511042-A69B-2E91-8C9C-B2DEDE6BF510}"/>
                </a:ext>
              </a:extLst>
            </p:cNvPr>
            <p:cNvSpPr/>
            <p:nvPr/>
          </p:nvSpPr>
          <p:spPr>
            <a:xfrm>
              <a:off x="1256666" y="3942573"/>
              <a:ext cx="647847" cy="65236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76ADA9A1-F854-4846-56A8-A0551001064C}"/>
                </a:ext>
              </a:extLst>
            </p:cNvPr>
            <p:cNvSpPr txBox="1"/>
            <p:nvPr/>
          </p:nvSpPr>
          <p:spPr>
            <a:xfrm>
              <a:off x="1349408" y="3895799"/>
              <a:ext cx="529179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3600" b="1">
                  <a:solidFill>
                    <a:srgbClr val="FFFFFF"/>
                  </a:solidFill>
                  <a:latin typeface="Raleway"/>
                </a:rPr>
                <a:t>3.</a:t>
              </a: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9B1050C-CF6F-1452-282E-2461342F068C}"/>
              </a:ext>
            </a:extLst>
          </p:cNvPr>
          <p:cNvSpPr txBox="1"/>
          <p:nvPr/>
        </p:nvSpPr>
        <p:spPr>
          <a:xfrm>
            <a:off x="2420834" y="5615925"/>
            <a:ext cx="9780795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C00000"/>
                </a:solidFill>
                <a:latin typeface="Raleway"/>
              </a:rPr>
              <a:t>Valorização dos professores</a:t>
            </a:r>
          </a:p>
          <a:p>
            <a:r>
              <a:rPr lang="pt-BR" sz="1400">
                <a:solidFill>
                  <a:srgbClr val="C00000"/>
                </a:solidFill>
                <a:latin typeface="Raleway"/>
              </a:rPr>
              <a:t>Ações interministeriais de valorização dos professores no Brasil</a:t>
            </a:r>
            <a:endParaRPr lang="pt-BR" sz="1400">
              <a:solidFill>
                <a:srgbClr val="C00000"/>
              </a:solidFill>
              <a:ea typeface="Calibri"/>
              <a:cs typeface="Calibri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057EF5A3-D721-0313-0BF7-74485E6770B1}"/>
              </a:ext>
            </a:extLst>
          </p:cNvPr>
          <p:cNvGrpSpPr/>
          <p:nvPr/>
        </p:nvGrpSpPr>
        <p:grpSpPr>
          <a:xfrm>
            <a:off x="1226951" y="5549553"/>
            <a:ext cx="686939" cy="708968"/>
            <a:chOff x="1290283" y="5644707"/>
            <a:chExt cx="686939" cy="708968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F85CE8D1-7FB6-93BF-E303-A5401283FA3C}"/>
                </a:ext>
              </a:extLst>
            </p:cNvPr>
            <p:cNvSpPr/>
            <p:nvPr/>
          </p:nvSpPr>
          <p:spPr>
            <a:xfrm>
              <a:off x="1290283" y="5701313"/>
              <a:ext cx="647847" cy="6523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3C45D379-F12E-FF89-8433-B6FDCDBCADDA}"/>
                </a:ext>
              </a:extLst>
            </p:cNvPr>
            <p:cNvSpPr txBox="1"/>
            <p:nvPr/>
          </p:nvSpPr>
          <p:spPr>
            <a:xfrm>
              <a:off x="1383025" y="5644707"/>
              <a:ext cx="5941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3600" b="1">
                  <a:solidFill>
                    <a:srgbClr val="FFFFFF"/>
                  </a:solidFill>
                  <a:latin typeface="Raleway"/>
                </a:rPr>
                <a:t>5.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7AE0692B-46AC-26C7-EB87-E9FD7EFBEAB2}"/>
              </a:ext>
            </a:extLst>
          </p:cNvPr>
          <p:cNvGrpSpPr/>
          <p:nvPr/>
        </p:nvGrpSpPr>
        <p:grpSpPr>
          <a:xfrm>
            <a:off x="1226951" y="2998991"/>
            <a:ext cx="686939" cy="669640"/>
            <a:chOff x="1250671" y="3021081"/>
            <a:chExt cx="686939" cy="66964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4CEE5A67-9C2F-5DCA-3AEF-F7CAAEE402FB}"/>
                </a:ext>
              </a:extLst>
            </p:cNvPr>
            <p:cNvSpPr/>
            <p:nvPr/>
          </p:nvSpPr>
          <p:spPr>
            <a:xfrm>
              <a:off x="1250671" y="3038359"/>
              <a:ext cx="647847" cy="65236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6032A43B-F334-85DE-DDCF-E5DF5E5C852E}"/>
                </a:ext>
              </a:extLst>
            </p:cNvPr>
            <p:cNvSpPr txBox="1"/>
            <p:nvPr/>
          </p:nvSpPr>
          <p:spPr>
            <a:xfrm>
              <a:off x="1343413" y="3021081"/>
              <a:ext cx="5941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3600" b="1">
                  <a:solidFill>
                    <a:srgbClr val="FFFFFF"/>
                  </a:solidFill>
                  <a:latin typeface="Raleway"/>
                </a:rPr>
                <a:t>2.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0CC68C-1226-30F6-E2CF-D02D3C4944BE}"/>
              </a:ext>
            </a:extLst>
          </p:cNvPr>
          <p:cNvSpPr txBox="1"/>
          <p:nvPr/>
        </p:nvSpPr>
        <p:spPr>
          <a:xfrm>
            <a:off x="2420834" y="2225615"/>
            <a:ext cx="868283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11B880"/>
                </a:solidFill>
                <a:latin typeface="Raleway"/>
              </a:rPr>
              <a:t>Seleção para ingresso na docência</a:t>
            </a:r>
            <a:endParaRPr lang="pt-BR" sz="2000">
              <a:solidFill>
                <a:srgbClr val="11B88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pt-BR" sz="1400">
                <a:solidFill>
                  <a:srgbClr val="11B880"/>
                </a:solidFill>
                <a:latin typeface="Raleway"/>
              </a:rPr>
              <a:t>Prova Nacional Docente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B5141DE-5B4A-77A1-FD75-3840FBD9ADE7}"/>
              </a:ext>
            </a:extLst>
          </p:cNvPr>
          <p:cNvSpPr txBox="1"/>
          <p:nvPr/>
        </p:nvSpPr>
        <p:spPr>
          <a:xfrm>
            <a:off x="2420834" y="4790294"/>
            <a:ext cx="930063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00B0F0"/>
                </a:solidFill>
                <a:latin typeface="Raleway"/>
              </a:rPr>
              <a:t>Formação docente</a:t>
            </a:r>
          </a:p>
          <a:p>
            <a:r>
              <a:rPr lang="pt-BR" sz="1400">
                <a:solidFill>
                  <a:srgbClr val="00B0F0"/>
                </a:solidFill>
                <a:latin typeface="Raleway"/>
              </a:rPr>
              <a:t>Portal com formações iniciais, continuadas e pós-graduação para o desenvolvimento profissional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1E630B36-21DE-E2BF-B909-0E48FFA56C1E}"/>
              </a:ext>
            </a:extLst>
          </p:cNvPr>
          <p:cNvGrpSpPr/>
          <p:nvPr/>
        </p:nvGrpSpPr>
        <p:grpSpPr>
          <a:xfrm>
            <a:off x="1226951" y="4704449"/>
            <a:ext cx="686939" cy="719802"/>
            <a:chOff x="1250042" y="4782908"/>
            <a:chExt cx="686939" cy="719802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CC33D9D6-1731-C925-6BC6-9BEED08EF728}"/>
                </a:ext>
              </a:extLst>
            </p:cNvPr>
            <p:cNvSpPr/>
            <p:nvPr/>
          </p:nvSpPr>
          <p:spPr>
            <a:xfrm>
              <a:off x="1250042" y="4850348"/>
              <a:ext cx="647847" cy="6523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719DD18A-FEF9-D365-F822-F5B742BFE896}"/>
                </a:ext>
              </a:extLst>
            </p:cNvPr>
            <p:cNvSpPr txBox="1"/>
            <p:nvPr/>
          </p:nvSpPr>
          <p:spPr>
            <a:xfrm>
              <a:off x="1342784" y="4782908"/>
              <a:ext cx="5941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3600" b="1">
                  <a:solidFill>
                    <a:srgbClr val="FFFFFF"/>
                  </a:solidFill>
                  <a:latin typeface="Raleway"/>
                </a:rPr>
                <a:t>4.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530D0FE-8929-8387-5AAA-B4ADB6785291}"/>
              </a:ext>
            </a:extLst>
          </p:cNvPr>
          <p:cNvSpPr txBox="1"/>
          <p:nvPr/>
        </p:nvSpPr>
        <p:spPr>
          <a:xfrm>
            <a:off x="1722781" y="1789392"/>
            <a:ext cx="10707624" cy="6646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60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</a:rPr>
              <a:t>Para responder aos desafios da docência no Brasil, o programa se estrutura em 5 eixos:</a:t>
            </a:r>
          </a:p>
          <a:p>
            <a:pPr lvl="1">
              <a:lnSpc>
                <a:spcPct val="150000"/>
              </a:lnSpc>
            </a:pPr>
            <a:r>
              <a:rPr lang="pt-BR" sz="160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</a:rPr>
              <a:t> </a:t>
            </a:r>
            <a:endParaRPr lang="pt-BR">
              <a:solidFill>
                <a:schemeClr val="tx1">
                  <a:lumMod val="85000"/>
                  <a:lumOff val="15000"/>
                </a:schemeClr>
              </a:solidFill>
              <a:latin typeface="Raleway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C687A43A-A9DD-0EDB-C653-C97B45CC33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52924" y="274446"/>
            <a:ext cx="3486152" cy="1400118"/>
          </a:xfrm>
          <a:prstGeom prst="rect">
            <a:avLst/>
          </a:prstGeom>
        </p:spPr>
      </p:pic>
      <p:pic>
        <p:nvPicPr>
          <p:cNvPr id="13" name="Picture 12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31B0D9C2-7032-253A-7E1E-321F73DD9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3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9B625-B873-ECE1-68EA-8A6BE7D68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CD76031-9C50-C1C4-FCB3-2D5EB89D0590}"/>
              </a:ext>
            </a:extLst>
          </p:cNvPr>
          <p:cNvSpPr txBox="1"/>
          <p:nvPr/>
        </p:nvSpPr>
        <p:spPr>
          <a:xfrm>
            <a:off x="2420834" y="3026035"/>
            <a:ext cx="868283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0000FF"/>
                </a:solidFill>
                <a:latin typeface="Raleway"/>
              </a:rPr>
              <a:t>Atratividade</a:t>
            </a:r>
            <a:r>
              <a:rPr lang="en-US" sz="2000" b="1">
                <a:solidFill>
                  <a:srgbClr val="0000FF"/>
                </a:solidFill>
                <a:latin typeface="Raleway"/>
              </a:rPr>
              <a:t> para as </a:t>
            </a:r>
            <a:r>
              <a:rPr lang="pt-BR" sz="2000" b="1">
                <a:solidFill>
                  <a:srgbClr val="0000FF"/>
                </a:solidFill>
                <a:latin typeface="Raleway"/>
              </a:rPr>
              <a:t>licenciaturas</a:t>
            </a:r>
            <a:endParaRPr lang="pt-BR" sz="2000">
              <a:solidFill>
                <a:srgbClr val="0000FF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pt-BR" sz="1400">
                <a:solidFill>
                  <a:srgbClr val="0000FF"/>
                </a:solidFill>
                <a:latin typeface="Raleway"/>
              </a:rPr>
              <a:t>Pé-de-Meia Licenciaturas </a:t>
            </a:r>
            <a:r>
              <a:rPr lang="en-US" sz="1400">
                <a:solidFill>
                  <a:srgbClr val="0000FF"/>
                </a:solidFill>
                <a:latin typeface="Raleway"/>
              </a:rPr>
              <a:t>para </a:t>
            </a:r>
            <a:r>
              <a:rPr lang="pt-BR" sz="1400">
                <a:solidFill>
                  <a:srgbClr val="0000FF"/>
                </a:solidFill>
                <a:latin typeface="Raleway"/>
              </a:rPr>
              <a:t>atrair</a:t>
            </a:r>
            <a:r>
              <a:rPr lang="en-US" sz="1400">
                <a:solidFill>
                  <a:srgbClr val="0000FF"/>
                </a:solidFill>
                <a:latin typeface="Raleway"/>
              </a:rPr>
              <a:t> e </a:t>
            </a:r>
            <a:r>
              <a:rPr lang="pt-BR" sz="1400">
                <a:solidFill>
                  <a:srgbClr val="0000FF"/>
                </a:solidFill>
                <a:latin typeface="Raleway"/>
              </a:rPr>
              <a:t>apoiar</a:t>
            </a:r>
            <a:r>
              <a:rPr lang="en-US" sz="1400">
                <a:solidFill>
                  <a:srgbClr val="0000FF"/>
                </a:solidFill>
                <a:latin typeface="Raleway"/>
              </a:rPr>
              <a:t> </a:t>
            </a:r>
            <a:r>
              <a:rPr lang="pt-BR" sz="1400">
                <a:solidFill>
                  <a:srgbClr val="0000FF"/>
                </a:solidFill>
                <a:latin typeface="Raleway"/>
              </a:rPr>
              <a:t>estudantes</a:t>
            </a:r>
            <a:r>
              <a:rPr lang="en-US" sz="1400">
                <a:solidFill>
                  <a:srgbClr val="0000FF"/>
                </a:solidFill>
                <a:latin typeface="Raleway"/>
              </a:rPr>
              <a:t> com </a:t>
            </a:r>
            <a:r>
              <a:rPr lang="pt-BR" sz="1400">
                <a:solidFill>
                  <a:srgbClr val="0000FF"/>
                </a:solidFill>
                <a:latin typeface="Raleway"/>
              </a:rPr>
              <a:t>alto desempenho</a:t>
            </a:r>
            <a:r>
              <a:rPr lang="en-US" sz="1400">
                <a:solidFill>
                  <a:srgbClr val="0000FF"/>
                </a:solidFill>
                <a:latin typeface="Raleway"/>
              </a:rPr>
              <a:t> no </a:t>
            </a:r>
            <a:r>
              <a:rPr lang="en-US" sz="1400" err="1">
                <a:solidFill>
                  <a:srgbClr val="0000FF"/>
                </a:solidFill>
                <a:latin typeface="Raleway"/>
              </a:rPr>
              <a:t>ENEM</a:t>
            </a:r>
            <a:r>
              <a:rPr lang="en-US" sz="1400">
                <a:solidFill>
                  <a:srgbClr val="0000FF"/>
                </a:solidFill>
                <a:latin typeface="Raleway"/>
              </a:rPr>
              <a:t> </a:t>
            </a:r>
            <a:endParaRPr lang="pt-BR" sz="1400">
              <a:solidFill>
                <a:srgbClr val="0000FF"/>
              </a:solidFill>
              <a:ea typeface="Calibri"/>
              <a:cs typeface="Calibri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3C94685-1DE0-C3EA-DDED-3215C076693D}"/>
              </a:ext>
            </a:extLst>
          </p:cNvPr>
          <p:cNvGrpSpPr/>
          <p:nvPr/>
        </p:nvGrpSpPr>
        <p:grpSpPr>
          <a:xfrm>
            <a:off x="1226951" y="2198571"/>
            <a:ext cx="686939" cy="669640"/>
            <a:chOff x="1256666" y="1954036"/>
            <a:chExt cx="686939" cy="669640"/>
          </a:xfrm>
          <a:solidFill>
            <a:srgbClr val="11B880"/>
          </a:solidFill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620B3D8E-BC37-44E8-DDE1-50522B815ABB}"/>
                </a:ext>
              </a:extLst>
            </p:cNvPr>
            <p:cNvSpPr/>
            <p:nvPr/>
          </p:nvSpPr>
          <p:spPr>
            <a:xfrm>
              <a:off x="1256666" y="1971314"/>
              <a:ext cx="647847" cy="6523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9492C399-654B-34CA-F426-C303CFF127C9}"/>
                </a:ext>
              </a:extLst>
            </p:cNvPr>
            <p:cNvSpPr txBox="1"/>
            <p:nvPr/>
          </p:nvSpPr>
          <p:spPr>
            <a:xfrm>
              <a:off x="1349408" y="1954036"/>
              <a:ext cx="5941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3600" b="1">
                  <a:solidFill>
                    <a:srgbClr val="FFFFFF"/>
                  </a:solidFill>
                  <a:latin typeface="Raleway"/>
                </a:rPr>
                <a:t>1.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695FAB-62C0-41B8-F00E-2A2E72D7B121}"/>
              </a:ext>
            </a:extLst>
          </p:cNvPr>
          <p:cNvSpPr txBox="1"/>
          <p:nvPr/>
        </p:nvSpPr>
        <p:spPr>
          <a:xfrm>
            <a:off x="2420834" y="3814641"/>
            <a:ext cx="867819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FCBA05"/>
                </a:solidFill>
                <a:latin typeface="Raleway"/>
              </a:rPr>
              <a:t>Alocação de professores</a:t>
            </a:r>
          </a:p>
          <a:p>
            <a:r>
              <a:rPr lang="pt-BR" sz="1400">
                <a:solidFill>
                  <a:srgbClr val="FCBA05"/>
                </a:solidFill>
                <a:latin typeface="Raleway"/>
              </a:rPr>
              <a:t>Bolsa Mais Professores para induzir o ingresso na docência em localidades e áreas com carência de professores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2D33F45-32A2-B350-5819-7D8423933908}"/>
              </a:ext>
            </a:extLst>
          </p:cNvPr>
          <p:cNvGrpSpPr/>
          <p:nvPr/>
        </p:nvGrpSpPr>
        <p:grpSpPr>
          <a:xfrm>
            <a:off x="1198196" y="3865823"/>
            <a:ext cx="687533" cy="699136"/>
            <a:chOff x="1256666" y="3895799"/>
            <a:chExt cx="647847" cy="699136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0BACB4A1-BD33-BCFB-4DBE-9442D4A2DFFD}"/>
                </a:ext>
              </a:extLst>
            </p:cNvPr>
            <p:cNvSpPr/>
            <p:nvPr/>
          </p:nvSpPr>
          <p:spPr>
            <a:xfrm>
              <a:off x="1256666" y="3942573"/>
              <a:ext cx="647847" cy="65236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7944415-D4FD-85C9-C3AC-7F40BFAEFBC7}"/>
                </a:ext>
              </a:extLst>
            </p:cNvPr>
            <p:cNvSpPr txBox="1"/>
            <p:nvPr/>
          </p:nvSpPr>
          <p:spPr>
            <a:xfrm>
              <a:off x="1349408" y="3895799"/>
              <a:ext cx="529179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3600" b="1">
                  <a:solidFill>
                    <a:srgbClr val="FFFFFF"/>
                  </a:solidFill>
                  <a:latin typeface="Raleway"/>
                </a:rPr>
                <a:t>3.</a:t>
              </a: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02A984E-21FA-219F-1408-BAE1C757F096}"/>
              </a:ext>
            </a:extLst>
          </p:cNvPr>
          <p:cNvSpPr txBox="1"/>
          <p:nvPr/>
        </p:nvSpPr>
        <p:spPr>
          <a:xfrm>
            <a:off x="2420834" y="5615925"/>
            <a:ext cx="9780795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C00000"/>
                </a:solidFill>
                <a:latin typeface="Raleway"/>
              </a:rPr>
              <a:t>Valorização dos professores</a:t>
            </a:r>
          </a:p>
          <a:p>
            <a:r>
              <a:rPr lang="pt-BR" sz="1400">
                <a:solidFill>
                  <a:srgbClr val="C00000"/>
                </a:solidFill>
                <a:latin typeface="Raleway"/>
              </a:rPr>
              <a:t>Ações interministeriais de valorização dos professores no Brasil</a:t>
            </a:r>
            <a:endParaRPr lang="pt-BR" sz="1400">
              <a:solidFill>
                <a:srgbClr val="C00000"/>
              </a:solidFill>
              <a:ea typeface="Calibri"/>
              <a:cs typeface="Calibri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35D84F0-45C2-B6B9-6A82-D89C569240FA}"/>
              </a:ext>
            </a:extLst>
          </p:cNvPr>
          <p:cNvGrpSpPr/>
          <p:nvPr/>
        </p:nvGrpSpPr>
        <p:grpSpPr>
          <a:xfrm>
            <a:off x="1226951" y="5549553"/>
            <a:ext cx="686939" cy="708968"/>
            <a:chOff x="1290283" y="5644707"/>
            <a:chExt cx="686939" cy="708968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7DA35EE-95D7-E225-7C0B-2FDC1730BAC6}"/>
                </a:ext>
              </a:extLst>
            </p:cNvPr>
            <p:cNvSpPr/>
            <p:nvPr/>
          </p:nvSpPr>
          <p:spPr>
            <a:xfrm>
              <a:off x="1290283" y="5701313"/>
              <a:ext cx="647847" cy="6523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D438C960-6081-E69C-9EB4-24CEED404D6D}"/>
                </a:ext>
              </a:extLst>
            </p:cNvPr>
            <p:cNvSpPr txBox="1"/>
            <p:nvPr/>
          </p:nvSpPr>
          <p:spPr>
            <a:xfrm>
              <a:off x="1383025" y="5644707"/>
              <a:ext cx="5941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3600" b="1">
                  <a:solidFill>
                    <a:srgbClr val="FFFFFF"/>
                  </a:solidFill>
                  <a:latin typeface="Raleway"/>
                </a:rPr>
                <a:t>5.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C985CAE7-ADDA-765D-32F2-13E525409EDB}"/>
              </a:ext>
            </a:extLst>
          </p:cNvPr>
          <p:cNvGrpSpPr/>
          <p:nvPr/>
        </p:nvGrpSpPr>
        <p:grpSpPr>
          <a:xfrm>
            <a:off x="1226951" y="2998991"/>
            <a:ext cx="686939" cy="669640"/>
            <a:chOff x="1250671" y="3021081"/>
            <a:chExt cx="686939" cy="66964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98B2BB2C-F613-78AA-CB89-633F4206E8F9}"/>
                </a:ext>
              </a:extLst>
            </p:cNvPr>
            <p:cNvSpPr/>
            <p:nvPr/>
          </p:nvSpPr>
          <p:spPr>
            <a:xfrm>
              <a:off x="1250671" y="3038359"/>
              <a:ext cx="647847" cy="65236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ABE3997-78B8-D6DF-4632-221C40831BE1}"/>
                </a:ext>
              </a:extLst>
            </p:cNvPr>
            <p:cNvSpPr txBox="1"/>
            <p:nvPr/>
          </p:nvSpPr>
          <p:spPr>
            <a:xfrm>
              <a:off x="1343413" y="3021081"/>
              <a:ext cx="5941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3600" b="1">
                  <a:solidFill>
                    <a:srgbClr val="FFFFFF"/>
                  </a:solidFill>
                  <a:latin typeface="Raleway"/>
                </a:rPr>
                <a:t>2.</a:t>
              </a: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527224A-CF5D-9E86-D634-34A06787255D}"/>
              </a:ext>
            </a:extLst>
          </p:cNvPr>
          <p:cNvSpPr txBox="1"/>
          <p:nvPr/>
        </p:nvSpPr>
        <p:spPr>
          <a:xfrm>
            <a:off x="2420834" y="2225615"/>
            <a:ext cx="868283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11B880"/>
                </a:solidFill>
                <a:latin typeface="Raleway"/>
              </a:rPr>
              <a:t>Seleção para ingresso na docência</a:t>
            </a:r>
            <a:endParaRPr lang="pt-BR" sz="2000">
              <a:solidFill>
                <a:srgbClr val="11B88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pt-BR" sz="1400">
                <a:solidFill>
                  <a:srgbClr val="11B880"/>
                </a:solidFill>
                <a:latin typeface="Raleway"/>
              </a:rPr>
              <a:t>Prova Nacional Docente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826B560-07B8-A6E0-59CE-90355F0A11F0}"/>
              </a:ext>
            </a:extLst>
          </p:cNvPr>
          <p:cNvSpPr txBox="1"/>
          <p:nvPr/>
        </p:nvSpPr>
        <p:spPr>
          <a:xfrm>
            <a:off x="2420834" y="4790294"/>
            <a:ext cx="9300634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>
                <a:solidFill>
                  <a:srgbClr val="00B0F0"/>
                </a:solidFill>
                <a:latin typeface="Raleway"/>
              </a:rPr>
              <a:t>Formação docente</a:t>
            </a:r>
          </a:p>
          <a:p>
            <a:r>
              <a:rPr lang="pt-BR" sz="1400">
                <a:solidFill>
                  <a:srgbClr val="00B0F0"/>
                </a:solidFill>
                <a:latin typeface="Raleway"/>
              </a:rPr>
              <a:t>Portal com formações iniciais, continuadas e pós-graduação para o desenvolvimento profissional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8A0AE0F-33C8-1212-175B-ACCE36B86E3B}"/>
              </a:ext>
            </a:extLst>
          </p:cNvPr>
          <p:cNvGrpSpPr/>
          <p:nvPr/>
        </p:nvGrpSpPr>
        <p:grpSpPr>
          <a:xfrm>
            <a:off x="1226951" y="4704449"/>
            <a:ext cx="686939" cy="719802"/>
            <a:chOff x="1250042" y="4782908"/>
            <a:chExt cx="686939" cy="719802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B7BBE320-94C6-F72E-875A-21B524BA1EE4}"/>
                </a:ext>
              </a:extLst>
            </p:cNvPr>
            <p:cNvSpPr/>
            <p:nvPr/>
          </p:nvSpPr>
          <p:spPr>
            <a:xfrm>
              <a:off x="1250042" y="4850348"/>
              <a:ext cx="647847" cy="6523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A222A9B0-9ED5-2BE5-2E1F-59BEEDF4A963}"/>
                </a:ext>
              </a:extLst>
            </p:cNvPr>
            <p:cNvSpPr txBox="1"/>
            <p:nvPr/>
          </p:nvSpPr>
          <p:spPr>
            <a:xfrm>
              <a:off x="1342784" y="4782908"/>
              <a:ext cx="5941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3600" b="1">
                  <a:solidFill>
                    <a:srgbClr val="FFFFFF"/>
                  </a:solidFill>
                  <a:latin typeface="Raleway"/>
                </a:rPr>
                <a:t>4.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2C3513D-45A3-9CA2-CA6D-B70FD3E29061}"/>
              </a:ext>
            </a:extLst>
          </p:cNvPr>
          <p:cNvSpPr txBox="1"/>
          <p:nvPr/>
        </p:nvSpPr>
        <p:spPr>
          <a:xfrm>
            <a:off x="1722781" y="1789392"/>
            <a:ext cx="10707624" cy="6646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60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</a:rPr>
              <a:t>Para responder aos desafios da docência no Brasil, o programa se estrutura em 5 eixos:</a:t>
            </a:r>
          </a:p>
          <a:p>
            <a:pPr lvl="1">
              <a:lnSpc>
                <a:spcPct val="150000"/>
              </a:lnSpc>
            </a:pPr>
            <a:r>
              <a:rPr lang="pt-BR" sz="1600">
                <a:solidFill>
                  <a:schemeClr val="tx1">
                    <a:lumMod val="85000"/>
                    <a:lumOff val="15000"/>
                  </a:schemeClr>
                </a:solidFill>
                <a:latin typeface="Raleway"/>
              </a:rPr>
              <a:t> </a:t>
            </a:r>
            <a:endParaRPr lang="pt-BR">
              <a:solidFill>
                <a:schemeClr val="tx1">
                  <a:lumMod val="85000"/>
                  <a:lumOff val="15000"/>
                </a:schemeClr>
              </a:solidFill>
              <a:latin typeface="Raleway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6F7F6250-5893-80FA-9B48-E017C042B1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52924" y="274446"/>
            <a:ext cx="3486152" cy="1400118"/>
          </a:xfrm>
          <a:prstGeom prst="rect">
            <a:avLst/>
          </a:prstGeom>
        </p:spPr>
      </p:pic>
      <p:pic>
        <p:nvPicPr>
          <p:cNvPr id="26" name="Picture 25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954BB13C-6F80-C36B-AE26-72EC7B65F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9758B474-E221-7800-C5D6-8B0DB01F29FD}"/>
              </a:ext>
            </a:extLst>
          </p:cNvPr>
          <p:cNvSpPr/>
          <p:nvPr/>
        </p:nvSpPr>
        <p:spPr>
          <a:xfrm>
            <a:off x="606096" y="2940843"/>
            <a:ext cx="11584781" cy="391715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CCE7924-A7FF-EDBF-99A7-A67F1F5618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9578" y="3028931"/>
            <a:ext cx="5687076" cy="2721768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341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BE63B184-602A-58ED-706C-B629D1E33C25}"/>
              </a:ext>
            </a:extLst>
          </p:cNvPr>
          <p:cNvGrpSpPr/>
          <p:nvPr/>
        </p:nvGrpSpPr>
        <p:grpSpPr>
          <a:xfrm>
            <a:off x="603292" y="1272237"/>
            <a:ext cx="10587336" cy="2557264"/>
            <a:chOff x="603292" y="1234332"/>
            <a:chExt cx="10587336" cy="2557264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8306827-02CE-5C0D-936D-EF72ACBDE54C}"/>
                </a:ext>
              </a:extLst>
            </p:cNvPr>
            <p:cNvSpPr txBox="1"/>
            <p:nvPr/>
          </p:nvSpPr>
          <p:spPr>
            <a:xfrm>
              <a:off x="603292" y="1234332"/>
              <a:ext cx="10514393" cy="247760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pt-BR" b="1">
                  <a:solidFill>
                    <a:schemeClr val="bg1"/>
                  </a:solidFill>
                  <a:highlight>
                    <a:srgbClr val="0000FF"/>
                  </a:highlight>
                  <a:latin typeface="Raleway"/>
                </a:rPr>
                <a:t>Contexto:</a:t>
              </a:r>
            </a:p>
            <a:p>
              <a:pPr algn="just"/>
              <a:r>
                <a:rPr lang="pt-BR" sz="1600">
                  <a:latin typeface="Raleway"/>
                </a:rPr>
                <a:t>Os processos de seleção para professores enfrentam desafios relacionados à frequência e à qualidade nas diferentes regiões do Brasil. Em média, os </a:t>
              </a:r>
              <a:r>
                <a:rPr lang="pt-BR" sz="1600" b="1">
                  <a:latin typeface="Raleway"/>
                </a:rPr>
                <a:t>concursos públicos ocorrem a cada 7,5 anos nas redes municipais e a cada 5 anos nas redes estaduais</a:t>
              </a:r>
              <a:r>
                <a:rPr lang="pt-BR" sz="1600">
                  <a:latin typeface="Raleway"/>
                </a:rPr>
                <a:t>.</a:t>
              </a:r>
            </a:p>
            <a:p>
              <a:pPr algn="just"/>
              <a:endParaRPr lang="pt-BR" sz="1600">
                <a:latin typeface="Raleway"/>
              </a:endParaRPr>
            </a:p>
            <a:p>
              <a:pPr algn="just"/>
              <a:r>
                <a:rPr lang="pt-BR" sz="1600">
                  <a:latin typeface="Raleway"/>
                </a:rPr>
                <a:t>A Prova Nacional Docente está entre as medidas prioritárias da </a:t>
              </a:r>
              <a:r>
                <a:rPr lang="pt-BR" sz="1600" b="1">
                  <a:latin typeface="Raleway"/>
                </a:rPr>
                <a:t>Política Nacional de Indução à Docência na Educação Básica - Mais Professores para o Brasil</a:t>
              </a:r>
              <a:r>
                <a:rPr lang="pt-BR" sz="1600">
                  <a:latin typeface="Raleway"/>
                </a:rPr>
                <a:t>, art. 5º, inciso III, da Lei nº 15.344/2026 e na estratégia 17.24 do Novo PNE (aprovado no Senado). </a:t>
              </a:r>
            </a:p>
            <a:p>
              <a:endParaRPr lang="pt-BR" sz="1600">
                <a:latin typeface="Raleway"/>
                <a:cs typeface="Calibri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5FE5A03F-D277-9871-2571-739622C5895B}"/>
                </a:ext>
              </a:extLst>
            </p:cNvPr>
            <p:cNvSpPr txBox="1"/>
            <p:nvPr/>
          </p:nvSpPr>
          <p:spPr>
            <a:xfrm>
              <a:off x="5089712" y="3560764"/>
              <a:ext cx="6100916" cy="2308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r"/>
              <a:r>
                <a:rPr lang="pt-BR" sz="90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Raleway" pitchFamily="2" charset="0"/>
                  <a:ea typeface="Aptos" panose="020B0004020202020204" pitchFamily="34" charset="0"/>
                </a:rPr>
                <a:t> BID</a:t>
              </a:r>
              <a:r>
                <a:rPr lang="pt-BR"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itchFamily="2" charset="0"/>
                  <a:ea typeface="Aptos" panose="020B0004020202020204" pitchFamily="34" charset="0"/>
                </a:rPr>
                <a:t>,</a:t>
              </a:r>
              <a:r>
                <a:rPr lang="pt-BR" sz="90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Raleway" pitchFamily="2" charset="0"/>
                  <a:ea typeface="Aptos" panose="020B0004020202020204" pitchFamily="34" charset="0"/>
                </a:rPr>
                <a:t>2024.   </a:t>
              </a:r>
              <a:r>
                <a:rPr lang="pt-BR"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itchFamily="2" charset="0"/>
                </a:rPr>
                <a:t>BID e Movimento Profissão Docente, 2024</a:t>
              </a:r>
            </a:p>
          </p:txBody>
        </p:sp>
      </p:grp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BF8A8D5-A216-4CA0-D32C-FC53868CDAE8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958DB61-592D-A784-E295-E4BA39EBDEB8}"/>
              </a:ext>
            </a:extLst>
          </p:cNvPr>
          <p:cNvSpPr txBox="1"/>
          <p:nvPr/>
        </p:nvSpPr>
        <p:spPr>
          <a:xfrm>
            <a:off x="1106892" y="3789025"/>
            <a:ext cx="10264774" cy="23981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>
                <a:solidFill>
                  <a:schemeClr val="bg1"/>
                </a:solidFill>
                <a:highlight>
                  <a:srgbClr val="0000FF"/>
                </a:highlight>
                <a:latin typeface="Raleway"/>
              </a:rPr>
              <a:t>Objetivos:</a:t>
            </a:r>
            <a:endParaRPr lang="pt-BR" sz="2000">
              <a:solidFill>
                <a:schemeClr val="bg1"/>
              </a:solidFill>
              <a:highlight>
                <a:srgbClr val="0000FF"/>
              </a:highlight>
              <a:latin typeface="Raleway"/>
            </a:endParaRPr>
          </a:p>
          <a:p>
            <a:pPr marL="285750" indent="-28575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pt-BR" sz="1600">
                <a:solidFill>
                  <a:srgbClr val="000000"/>
                </a:solidFill>
                <a:latin typeface="Raleway"/>
              </a:rPr>
              <a:t>Subsidiar os entes federativos na </a:t>
            </a:r>
            <a:r>
              <a:rPr lang="pt-BR" sz="1600" b="1">
                <a:solidFill>
                  <a:srgbClr val="000000"/>
                </a:solidFill>
                <a:latin typeface="Raleway"/>
              </a:rPr>
              <a:t>seleção de profissionais </a:t>
            </a:r>
            <a:r>
              <a:rPr lang="pt-BR" sz="1600">
                <a:solidFill>
                  <a:srgbClr val="000000"/>
                </a:solidFill>
                <a:latin typeface="Raleway"/>
              </a:rPr>
              <a:t>qualificados para suas redes de ensino.</a:t>
            </a:r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pt-BR" sz="1600">
                <a:solidFill>
                  <a:srgbClr val="000000"/>
                </a:solidFill>
                <a:latin typeface="Raleway"/>
              </a:rPr>
              <a:t>Apoiar a </a:t>
            </a:r>
            <a:r>
              <a:rPr lang="pt-BR" sz="1600" b="1">
                <a:solidFill>
                  <a:srgbClr val="000000"/>
                </a:solidFill>
                <a:latin typeface="Raleway"/>
              </a:rPr>
              <a:t>autoavaliação dos participantes</a:t>
            </a:r>
            <a:r>
              <a:rPr lang="pt-BR" sz="1600">
                <a:solidFill>
                  <a:srgbClr val="000000"/>
                </a:solidFill>
                <a:latin typeface="Raleway"/>
              </a:rPr>
              <a:t>, fornecendo o </a:t>
            </a:r>
            <a:r>
              <a:rPr lang="pt-BR" sz="1600" b="1">
                <a:solidFill>
                  <a:srgbClr val="000000"/>
                </a:solidFill>
                <a:latin typeface="Raleway"/>
              </a:rPr>
              <a:t>resultado individual sobre seu desempenho e formação</a:t>
            </a:r>
            <a:r>
              <a:rPr lang="pt-BR" sz="1600">
                <a:solidFill>
                  <a:srgbClr val="000000"/>
                </a:solidFill>
                <a:latin typeface="Raleway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r>
              <a:rPr lang="pt-BR" sz="1600">
                <a:solidFill>
                  <a:srgbClr val="000000"/>
                </a:solidFill>
                <a:latin typeface="Raleway"/>
              </a:rPr>
              <a:t>Oferecer </a:t>
            </a:r>
            <a:r>
              <a:rPr lang="pt-BR" sz="1600" b="1">
                <a:solidFill>
                  <a:srgbClr val="000000"/>
                </a:solidFill>
                <a:latin typeface="Raleway"/>
              </a:rPr>
              <a:t>subsídios para políticas públicas</a:t>
            </a:r>
            <a:r>
              <a:rPr lang="pt-BR" sz="1600">
                <a:solidFill>
                  <a:srgbClr val="000000"/>
                </a:solidFill>
                <a:latin typeface="Raleway"/>
              </a:rPr>
              <a:t> voltadas à </a:t>
            </a:r>
            <a:r>
              <a:rPr lang="pt-BR" sz="1600" b="1">
                <a:solidFill>
                  <a:srgbClr val="000000"/>
                </a:solidFill>
                <a:latin typeface="Raleway"/>
              </a:rPr>
              <a:t>formação inicial e continuada</a:t>
            </a:r>
            <a:r>
              <a:rPr lang="pt-BR" sz="1600">
                <a:solidFill>
                  <a:srgbClr val="000000"/>
                </a:solidFill>
                <a:latin typeface="Raleway"/>
              </a:rPr>
              <a:t> de professores.</a:t>
            </a:r>
            <a:endParaRPr lang="pt-BR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,Sans-Serif" panose="020B0604020202020204" pitchFamily="34" charset="0"/>
              <a:buChar char="•"/>
            </a:pPr>
            <a:endParaRPr lang="pt-BR">
              <a:solidFill>
                <a:srgbClr val="000000"/>
              </a:solidFill>
              <a:latin typeface="Raleway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D740744E-7ABE-FED6-3F55-4835CD9AC3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229" y="3793524"/>
            <a:ext cx="601663" cy="601663"/>
          </a:xfrm>
          <a:prstGeom prst="rect">
            <a:avLst/>
          </a:prstGeom>
        </p:spPr>
      </p:pic>
      <p:pic>
        <p:nvPicPr>
          <p:cNvPr id="6" name="Picture 5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C5E5E9AE-22BA-642B-C833-F01D197A1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pic>
        <p:nvPicPr>
          <p:cNvPr id="7" name="Gráfico 8">
            <a:extLst>
              <a:ext uri="{FF2B5EF4-FFF2-40B4-BE49-F238E27FC236}">
                <a16:creationId xmlns:a16="http://schemas.microsoft.com/office/drawing/2014/main" id="{A67CE3A5-7869-FBDB-CACF-7E0E6B1C0A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677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B08DB-998A-F0A6-2706-561C9218C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A9F7BDF-C202-8854-09EB-F8152B62A4AB}"/>
              </a:ext>
            </a:extLst>
          </p:cNvPr>
          <p:cNvSpPr txBox="1"/>
          <p:nvPr/>
        </p:nvSpPr>
        <p:spPr>
          <a:xfrm>
            <a:off x="1394046" y="1257860"/>
            <a:ext cx="9694885" cy="1322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endParaRPr lang="pt-BR" b="1">
              <a:solidFill>
                <a:schemeClr val="bg1"/>
              </a:solidFill>
              <a:highlight>
                <a:srgbClr val="11B880"/>
              </a:highlight>
              <a:latin typeface="Raleway"/>
            </a:endParaRPr>
          </a:p>
          <a:p>
            <a:pPr algn="just"/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É</a:t>
            </a:r>
            <a:r>
              <a:rPr lang="pt-BR" b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um exame</a:t>
            </a:r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, aplicado anualmente pelo Inep, para </a:t>
            </a:r>
            <a:r>
              <a:rPr lang="pt-BR" b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apoiar a seleção de professores</a:t>
            </a:r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 da educação básica pública. Os resultados de cada exame têm validade de 03 (três) anos.</a:t>
            </a:r>
            <a:endParaRPr lang="pt-BR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pt-BR" sz="1600">
              <a:latin typeface="Raleway"/>
              <a:cs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ECE1E19-701D-3CD7-626C-296E80EF3CA9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  <p:pic>
        <p:nvPicPr>
          <p:cNvPr id="6" name="Picture 5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AA95AF9B-57FE-EAFD-3968-2DA8B1B78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144" y="6226435"/>
            <a:ext cx="2105025" cy="523875"/>
          </a:xfrm>
          <a:prstGeom prst="rect">
            <a:avLst/>
          </a:prstGeom>
        </p:spPr>
      </p:pic>
      <p:pic>
        <p:nvPicPr>
          <p:cNvPr id="7" name="Gráfico 8">
            <a:extLst>
              <a:ext uri="{FF2B5EF4-FFF2-40B4-BE49-F238E27FC236}">
                <a16:creationId xmlns:a16="http://schemas.microsoft.com/office/drawing/2014/main" id="{AA55A5B9-5157-3F84-3AA8-E56B792642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ixaDeTexto 43">
            <a:extLst>
              <a:ext uri="{FF2B5EF4-FFF2-40B4-BE49-F238E27FC236}">
                <a16:creationId xmlns:a16="http://schemas.microsoft.com/office/drawing/2014/main" id="{956164C4-2DEA-6E9F-D6D0-92C7AC0F036C}"/>
              </a:ext>
            </a:extLst>
          </p:cNvPr>
          <p:cNvSpPr txBox="1"/>
          <p:nvPr/>
        </p:nvSpPr>
        <p:spPr>
          <a:xfrm>
            <a:off x="1493825" y="1252672"/>
            <a:ext cx="2499163" cy="421270"/>
          </a:xfrm>
          <a:prstGeom prst="rect">
            <a:avLst/>
          </a:prstGeom>
          <a:noFill/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noProof="0">
                <a:solidFill>
                  <a:srgbClr val="1535A6"/>
                </a:solidFill>
                <a:latin typeface="Raleway"/>
                <a:ea typeface="Calibri"/>
                <a:cs typeface="Calibri"/>
              </a:rPr>
              <a:t>O que é a PND?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6783164-A430-4968-AA83-02486F29CC95}"/>
              </a:ext>
            </a:extLst>
          </p:cNvPr>
          <p:cNvSpPr/>
          <p:nvPr/>
        </p:nvSpPr>
        <p:spPr>
          <a:xfrm>
            <a:off x="1489070" y="2577233"/>
            <a:ext cx="10014178" cy="1471774"/>
          </a:xfrm>
          <a:prstGeom prst="roundRect">
            <a:avLst>
              <a:gd name="adj" fmla="val 17628"/>
            </a:avLst>
          </a:prstGeom>
          <a:solidFill>
            <a:srgbClr val="FFC000">
              <a:alpha val="30196"/>
            </a:srgbClr>
          </a:solidFill>
          <a:ln>
            <a:solidFill>
              <a:srgbClr val="FFC0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013" noProof="0"/>
          </a:p>
        </p:txBody>
      </p:sp>
      <p:sp>
        <p:nvSpPr>
          <p:cNvPr id="9" name="CaixaDeTexto 20">
            <a:extLst>
              <a:ext uri="{FF2B5EF4-FFF2-40B4-BE49-F238E27FC236}">
                <a16:creationId xmlns:a16="http://schemas.microsoft.com/office/drawing/2014/main" id="{B43EF213-0169-40E0-BAA0-53CA97C51047}"/>
              </a:ext>
            </a:extLst>
          </p:cNvPr>
          <p:cNvSpPr txBox="1"/>
          <p:nvPr/>
        </p:nvSpPr>
        <p:spPr>
          <a:xfrm>
            <a:off x="2231424" y="2798828"/>
            <a:ext cx="925133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noProof="0">
                <a:solidFill>
                  <a:srgbClr val="545454"/>
                </a:solidFill>
                <a:latin typeface="Raleway"/>
                <a:ea typeface="Open Sans"/>
                <a:cs typeface="Open Sans"/>
              </a:rPr>
              <a:t>A PND </a:t>
            </a:r>
            <a:r>
              <a:rPr lang="pt-BR" b="1" noProof="0">
                <a:solidFill>
                  <a:srgbClr val="EA0000"/>
                </a:solidFill>
                <a:latin typeface="Raleway"/>
                <a:ea typeface="+mn-lt"/>
                <a:cs typeface="+mn-lt"/>
              </a:rPr>
              <a:t>não é um concurso público</a:t>
            </a:r>
            <a:r>
              <a:rPr lang="pt-BR" noProof="0">
                <a:solidFill>
                  <a:srgbClr val="545454"/>
                </a:solidFill>
                <a:latin typeface="Raleway"/>
                <a:ea typeface="Open Sans"/>
                <a:cs typeface="Open Sans"/>
              </a:rPr>
              <a:t>. Os entes federativos interessados podem substituir a etapa de prova objetiva e discursiva de seus concursos públicos ou processos simplificados e utilizar a nota da PND.</a:t>
            </a:r>
            <a:endParaRPr lang="pt-BR" noProof="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Open Sans"/>
              <a:cs typeface="Open Sans"/>
            </a:endParaRPr>
          </a:p>
        </p:txBody>
      </p:sp>
      <p:pic>
        <p:nvPicPr>
          <p:cNvPr id="10" name="Gráfico 16" descr="Aviso estrutura de tópicos">
            <a:extLst>
              <a:ext uri="{FF2B5EF4-FFF2-40B4-BE49-F238E27FC236}">
                <a16:creationId xmlns:a16="http://schemas.microsoft.com/office/drawing/2014/main" id="{F7D09E1B-FA99-989C-FE66-4E2D2C451B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8554" y="2990998"/>
            <a:ext cx="535066" cy="535066"/>
          </a:xfrm>
          <a:prstGeom prst="rect">
            <a:avLst/>
          </a:prstGeom>
        </p:spPr>
      </p:pic>
      <p:sp>
        <p:nvSpPr>
          <p:cNvPr id="12" name="CaixaDeTexto 43">
            <a:extLst>
              <a:ext uri="{FF2B5EF4-FFF2-40B4-BE49-F238E27FC236}">
                <a16:creationId xmlns:a16="http://schemas.microsoft.com/office/drawing/2014/main" id="{F3D626D5-4EB1-BB02-8764-CC80F9CB6396}"/>
              </a:ext>
            </a:extLst>
          </p:cNvPr>
          <p:cNvSpPr txBox="1"/>
          <p:nvPr/>
        </p:nvSpPr>
        <p:spPr>
          <a:xfrm>
            <a:off x="1493823" y="4430067"/>
            <a:ext cx="4641390" cy="421270"/>
          </a:xfrm>
          <a:prstGeom prst="rect">
            <a:avLst/>
          </a:prstGeom>
          <a:noFill/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>
                <a:solidFill>
                  <a:srgbClr val="1535A6"/>
                </a:solidFill>
                <a:latin typeface="Raleway"/>
                <a:ea typeface="Calibri"/>
                <a:cs typeface="Calibri"/>
              </a:rPr>
              <a:t>Público-alvo</a:t>
            </a:r>
            <a:endParaRPr lang="pt-BR" sz="2400">
              <a:solidFill>
                <a:srgbClr val="1535A6"/>
              </a:solidFill>
              <a:latin typeface="Raleway"/>
              <a:ea typeface="Calibri"/>
              <a:cs typeface="Calibri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68364E0-D75B-48FD-BA1D-35910C79AEE2}"/>
              </a:ext>
            </a:extLst>
          </p:cNvPr>
          <p:cNvSpPr txBox="1"/>
          <p:nvPr/>
        </p:nvSpPr>
        <p:spPr>
          <a:xfrm>
            <a:off x="1380226" y="5068020"/>
            <a:ext cx="969033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lvl="0" indent="-285750" algn="just" rtl="0">
              <a:buFont typeface="Arial,Sans-Serif"/>
              <a:buChar char="•"/>
            </a:pPr>
            <a:r>
              <a:rPr lang="pt-BR" b="1" i="0" u="none" strike="noStrike" baseline="0">
                <a:solidFill>
                  <a:srgbClr val="595959"/>
                </a:solidFill>
                <a:latin typeface="Raleway"/>
                <a:ea typeface="Arial"/>
                <a:cs typeface="Arial"/>
              </a:rPr>
              <a:t>Estudantes concluintes</a:t>
            </a:r>
            <a:r>
              <a:rPr lang="pt-BR" b="0" i="0" u="none" strike="noStrike" baseline="0">
                <a:solidFill>
                  <a:srgbClr val="595959"/>
                </a:solidFill>
                <a:latin typeface="Raleway"/>
                <a:ea typeface="Arial"/>
                <a:cs typeface="Arial"/>
              </a:rPr>
              <a:t> das licenciaturas inscritos no Exame Nacional de Desempenho de Estudantes (Enade das Licenciaturas);</a:t>
            </a:r>
            <a:r>
              <a:rPr lang="en-US" b="0" i="0">
                <a:latin typeface="Raleway"/>
                <a:ea typeface="Arial"/>
                <a:cs typeface="Arial"/>
              </a:rPr>
              <a:t>​</a:t>
            </a:r>
          </a:p>
          <a:p>
            <a:pPr marL="285750" lvl="0" indent="-285750" algn="just" rtl="0">
              <a:buFont typeface="Arial,Sans-Serif"/>
              <a:buChar char="•"/>
            </a:pPr>
            <a:r>
              <a:rPr lang="pt-BR" b="1" i="0" u="none" strike="noStrike" baseline="0">
                <a:solidFill>
                  <a:srgbClr val="595959"/>
                </a:solidFill>
                <a:latin typeface="Raleway"/>
                <a:ea typeface="Arial"/>
                <a:cs typeface="Arial"/>
              </a:rPr>
              <a:t>Graduados em licenciatura, profissionais da educação e demais interessados</a:t>
            </a:r>
            <a:r>
              <a:rPr lang="pt-BR" b="0" i="0" u="none" strike="noStrike" baseline="0">
                <a:solidFill>
                  <a:srgbClr val="595959"/>
                </a:solidFill>
                <a:latin typeface="Raleway"/>
                <a:ea typeface="Arial"/>
                <a:cs typeface="Arial"/>
              </a:rPr>
              <a:t> que buscam ingresso no magistério. </a:t>
            </a:r>
          </a:p>
        </p:txBody>
      </p:sp>
      <p:pic>
        <p:nvPicPr>
          <p:cNvPr id="15" name="Gráfico 41" descr="Público-alvo com preenchimento sólido">
            <a:extLst>
              <a:ext uri="{FF2B5EF4-FFF2-40B4-BE49-F238E27FC236}">
                <a16:creationId xmlns:a16="http://schemas.microsoft.com/office/drawing/2014/main" id="{13F84DCF-3198-64F5-7D9E-C5429D4D44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000" y="4194954"/>
            <a:ext cx="846841" cy="875597"/>
          </a:xfrm>
          <a:prstGeom prst="rect">
            <a:avLst/>
          </a:prstGeom>
        </p:spPr>
      </p:pic>
      <p:pic>
        <p:nvPicPr>
          <p:cNvPr id="18" name="Gráfico 72">
            <a:extLst>
              <a:ext uri="{FF2B5EF4-FFF2-40B4-BE49-F238E27FC236}">
                <a16:creationId xmlns:a16="http://schemas.microsoft.com/office/drawing/2014/main" id="{91000300-CB76-DD6B-BD9D-7AE6893CCD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6807" y="1038565"/>
            <a:ext cx="561464" cy="62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27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E1723-1A08-5635-CAB3-4DCCD21DF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C7490D2-D3F8-2370-4BDE-B410C1136EDC}"/>
              </a:ext>
            </a:extLst>
          </p:cNvPr>
          <p:cNvSpPr txBox="1"/>
          <p:nvPr/>
        </p:nvSpPr>
        <p:spPr>
          <a:xfrm>
            <a:off x="1494687" y="1674803"/>
            <a:ext cx="969488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pt-BR" sz="2400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A Prova, organizada pelo Inep, é</a:t>
            </a:r>
            <a:r>
              <a:rPr lang="pt-BR" sz="2400" b="1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 o mesmo instrumento de avaliação de desempenho dos concluintes dos cursos de licenciatura</a:t>
            </a:r>
            <a:r>
              <a:rPr lang="pt-BR" sz="2400">
                <a:solidFill>
                  <a:srgbClr val="000000"/>
                </a:solidFill>
                <a:latin typeface="Raleway"/>
                <a:ea typeface="+mn-lt"/>
                <a:cs typeface="+mn-lt"/>
              </a:rPr>
              <a:t> (Avaliação teórica do Enade das Licenciaturas). </a:t>
            </a:r>
            <a:endParaRPr lang="pt-BR"/>
          </a:p>
          <a:p>
            <a:pPr marL="457200" indent="-457200" algn="just">
              <a:buFont typeface="Arial"/>
              <a:buChar char="•"/>
            </a:pPr>
            <a:r>
              <a:rPr lang="pt-BR" sz="2400" b="1">
                <a:latin typeface="Raleway"/>
                <a:ea typeface="Calibri"/>
                <a:cs typeface="Calibri"/>
              </a:rPr>
              <a:t>Matrizes de referência</a:t>
            </a:r>
            <a:r>
              <a:rPr lang="pt-BR" sz="2400">
                <a:latin typeface="Raleway"/>
                <a:ea typeface="Calibri"/>
                <a:cs typeface="Calibri"/>
              </a:rPr>
              <a:t>: uma para a Formação Geral Docente, e outras 21 para as competências específicas de cada área</a:t>
            </a:r>
            <a:endParaRPr lang="en-US" sz="2400">
              <a:latin typeface="Raleway"/>
              <a:ea typeface="Calibri"/>
              <a:cs typeface="Calibri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B2E463E-CB21-F88D-9E3D-C414DA6F07FA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  <p:pic>
        <p:nvPicPr>
          <p:cNvPr id="6" name="Picture 5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DCC7C489-6CAC-D562-DD18-79CD99ECF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521" y="6327077"/>
            <a:ext cx="2105025" cy="523875"/>
          </a:xfrm>
          <a:prstGeom prst="rect">
            <a:avLst/>
          </a:prstGeom>
        </p:spPr>
      </p:pic>
      <p:pic>
        <p:nvPicPr>
          <p:cNvPr id="7" name="Gráfico 8">
            <a:extLst>
              <a:ext uri="{FF2B5EF4-FFF2-40B4-BE49-F238E27FC236}">
                <a16:creationId xmlns:a16="http://schemas.microsoft.com/office/drawing/2014/main" id="{72B80097-FBBB-3C09-B54B-0CB762E55B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ixaDeTexto 43">
            <a:extLst>
              <a:ext uri="{FF2B5EF4-FFF2-40B4-BE49-F238E27FC236}">
                <a16:creationId xmlns:a16="http://schemas.microsoft.com/office/drawing/2014/main" id="{D5F4D08C-02C2-5DC4-E794-367679A5D855}"/>
              </a:ext>
            </a:extLst>
          </p:cNvPr>
          <p:cNvSpPr txBox="1"/>
          <p:nvPr/>
        </p:nvSpPr>
        <p:spPr>
          <a:xfrm>
            <a:off x="1493825" y="1252672"/>
            <a:ext cx="5561540" cy="421270"/>
          </a:xfrm>
          <a:prstGeom prst="rect">
            <a:avLst/>
          </a:prstGeom>
          <a:noFill/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>
                <a:solidFill>
                  <a:srgbClr val="1535A6"/>
                </a:solidFill>
                <a:latin typeface="Raleway"/>
                <a:ea typeface="Calibri"/>
                <a:cs typeface="Calibri"/>
              </a:rPr>
              <a:t>Estrutura da prova</a:t>
            </a:r>
            <a:endParaRPr lang="pt-BR"/>
          </a:p>
        </p:txBody>
      </p:sp>
      <p:pic>
        <p:nvPicPr>
          <p:cNvPr id="18" name="Gráfico 72">
            <a:extLst>
              <a:ext uri="{FF2B5EF4-FFF2-40B4-BE49-F238E27FC236}">
                <a16:creationId xmlns:a16="http://schemas.microsoft.com/office/drawing/2014/main" id="{D6135909-6E88-C031-5DF3-828F440D22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807" y="1038565"/>
            <a:ext cx="561464" cy="62837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6D4509E2-C8B5-A98A-2AD5-DDEDA04650DA}"/>
              </a:ext>
            </a:extLst>
          </p:cNvPr>
          <p:cNvGrpSpPr/>
          <p:nvPr/>
        </p:nvGrpSpPr>
        <p:grpSpPr>
          <a:xfrm>
            <a:off x="1583224" y="3915946"/>
            <a:ext cx="3950305" cy="2067418"/>
            <a:chOff x="849980" y="2391948"/>
            <a:chExt cx="6114103" cy="3588477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4C5EEAED-F4F4-D22F-FE98-34034A125402}"/>
                </a:ext>
              </a:extLst>
            </p:cNvPr>
            <p:cNvSpPr/>
            <p:nvPr/>
          </p:nvSpPr>
          <p:spPr>
            <a:xfrm>
              <a:off x="870938" y="2969340"/>
              <a:ext cx="6093145" cy="3011085"/>
            </a:xfrm>
            <a:prstGeom prst="roundRect">
              <a:avLst>
                <a:gd name="adj" fmla="val 6367"/>
              </a:avLst>
            </a:pr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013" noProof="0"/>
            </a:p>
          </p:txBody>
        </p:sp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E146EE83-FE3C-8ABD-604F-E5AF73E07DF1}"/>
                </a:ext>
              </a:extLst>
            </p:cNvPr>
            <p:cNvSpPr/>
            <p:nvPr/>
          </p:nvSpPr>
          <p:spPr>
            <a:xfrm>
              <a:off x="849980" y="2391948"/>
              <a:ext cx="6089555" cy="788327"/>
            </a:xfrm>
            <a:prstGeom prst="round2Same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noProof="0"/>
            </a:p>
          </p:txBody>
        </p:sp>
      </p:grpSp>
      <p:sp>
        <p:nvSpPr>
          <p:cNvPr id="11" name="CaixaDeTexto 11">
            <a:extLst>
              <a:ext uri="{FF2B5EF4-FFF2-40B4-BE49-F238E27FC236}">
                <a16:creationId xmlns:a16="http://schemas.microsoft.com/office/drawing/2014/main" id="{200F3733-87BE-2439-4078-08700CF247AD}"/>
              </a:ext>
            </a:extLst>
          </p:cNvPr>
          <p:cNvSpPr txBox="1"/>
          <p:nvPr/>
        </p:nvSpPr>
        <p:spPr>
          <a:xfrm>
            <a:off x="1836293" y="3926692"/>
            <a:ext cx="3304940" cy="269826"/>
          </a:xfrm>
          <a:prstGeom prst="rect">
            <a:avLst/>
          </a:prstGeom>
          <a:noFill/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noProof="0">
                <a:solidFill>
                  <a:srgbClr val="1535A6"/>
                </a:solidFill>
                <a:latin typeface="Raleway"/>
                <a:ea typeface="Calibri"/>
                <a:cs typeface="Calibri"/>
              </a:rPr>
              <a:t>FORMAÇÃO GERAL DOCENTE</a:t>
            </a:r>
          </a:p>
        </p:txBody>
      </p:sp>
      <p:sp>
        <p:nvSpPr>
          <p:cNvPr id="13" name="CaixaDeTexto 57">
            <a:extLst>
              <a:ext uri="{FF2B5EF4-FFF2-40B4-BE49-F238E27FC236}">
                <a16:creationId xmlns:a16="http://schemas.microsoft.com/office/drawing/2014/main" id="{316D282B-46CE-0B8D-63AA-A2992A00F74F}"/>
              </a:ext>
            </a:extLst>
          </p:cNvPr>
          <p:cNvSpPr txBox="1"/>
          <p:nvPr/>
        </p:nvSpPr>
        <p:spPr>
          <a:xfrm>
            <a:off x="1587865" y="4474336"/>
            <a:ext cx="3902533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cap="all" noProof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30 QUESTÕES OBJETIVAS + 1 QUESTÃO DISCURSIVA</a:t>
            </a:r>
            <a:endParaRPr lang="pt-BR" noProof="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+mn-lt"/>
              <a:cs typeface="+mn-lt"/>
            </a:endParaRPr>
          </a:p>
          <a:p>
            <a:pPr algn="ctr"/>
            <a:endParaRPr lang="pt-BR" sz="400" b="1" cap="all" noProof="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+mn-lt"/>
              <a:cs typeface="+mn-lt"/>
            </a:endParaRPr>
          </a:p>
          <a:p>
            <a:pPr algn="ctr"/>
            <a:r>
              <a:rPr lang="pt-BR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+mn-lt"/>
                <a:cs typeface="+mn-lt"/>
              </a:rPr>
              <a:t>Avalia competências pedagógicas, compreensão de temas da realidade brasileira e mundial, comunicação escrita e raciocínio lógico.  </a:t>
            </a:r>
          </a:p>
          <a:p>
            <a:pPr algn="ctr"/>
            <a:endParaRPr lang="pt-BR" sz="1400" noProof="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Calibri"/>
              <a:cs typeface="Calibri"/>
            </a:endParaRPr>
          </a:p>
        </p:txBody>
      </p:sp>
      <p:pic>
        <p:nvPicPr>
          <p:cNvPr id="16" name="Gráfico 6">
            <a:extLst>
              <a:ext uri="{FF2B5EF4-FFF2-40B4-BE49-F238E27FC236}">
                <a16:creationId xmlns:a16="http://schemas.microsoft.com/office/drawing/2014/main" id="{A82AAB5D-B9DF-1208-54EB-F83FD3F58D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3239" y="3913978"/>
            <a:ext cx="269826" cy="269826"/>
          </a:xfrm>
          <a:prstGeom prst="rect">
            <a:avLst/>
          </a:prstGeom>
        </p:spPr>
      </p:pic>
      <p:sp>
        <p:nvSpPr>
          <p:cNvPr id="17" name="Sinal de Adição 16">
            <a:extLst>
              <a:ext uri="{FF2B5EF4-FFF2-40B4-BE49-F238E27FC236}">
                <a16:creationId xmlns:a16="http://schemas.microsoft.com/office/drawing/2014/main" id="{D6844F3A-964D-C768-9015-FC145C7DC424}"/>
              </a:ext>
            </a:extLst>
          </p:cNvPr>
          <p:cNvSpPr/>
          <p:nvPr/>
        </p:nvSpPr>
        <p:spPr>
          <a:xfrm>
            <a:off x="6169153" y="4769924"/>
            <a:ext cx="342722" cy="377874"/>
          </a:xfrm>
          <a:prstGeom prst="mathPlu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noProof="0"/>
          </a:p>
        </p:txBody>
      </p:sp>
      <p:sp>
        <p:nvSpPr>
          <p:cNvPr id="19" name="CaixaDeTexto 62">
            <a:extLst>
              <a:ext uri="{FF2B5EF4-FFF2-40B4-BE49-F238E27FC236}">
                <a16:creationId xmlns:a16="http://schemas.microsoft.com/office/drawing/2014/main" id="{795A82E7-8D97-91B5-F70D-06E9957DE737}"/>
              </a:ext>
            </a:extLst>
          </p:cNvPr>
          <p:cNvSpPr txBox="1"/>
          <p:nvPr/>
        </p:nvSpPr>
        <p:spPr>
          <a:xfrm>
            <a:off x="2002636" y="4120534"/>
            <a:ext cx="30934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000" b="1" noProof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Calibri"/>
                <a:cs typeface="Calibri"/>
              </a:rPr>
              <a:t>Comum a todas as áreas das licenciaturas</a:t>
            </a:r>
            <a:endParaRPr lang="pt-BR" sz="1000" b="1" noProof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3060881-AE70-D09F-4904-3B714F6DEC2B}"/>
              </a:ext>
            </a:extLst>
          </p:cNvPr>
          <p:cNvGrpSpPr/>
          <p:nvPr/>
        </p:nvGrpSpPr>
        <p:grpSpPr>
          <a:xfrm>
            <a:off x="6989110" y="3901567"/>
            <a:ext cx="4554154" cy="2067418"/>
            <a:chOff x="849980" y="2391948"/>
            <a:chExt cx="6114103" cy="3588477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9729601D-66FC-7F6B-4D2F-8F09FADDABD3}"/>
                </a:ext>
              </a:extLst>
            </p:cNvPr>
            <p:cNvSpPr/>
            <p:nvPr/>
          </p:nvSpPr>
          <p:spPr>
            <a:xfrm>
              <a:off x="870938" y="2969340"/>
              <a:ext cx="6093145" cy="3011085"/>
            </a:xfrm>
            <a:prstGeom prst="roundRect">
              <a:avLst>
                <a:gd name="adj" fmla="val 6367"/>
              </a:avLst>
            </a:prstGeom>
            <a:solidFill>
              <a:schemeClr val="bg1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sz="1013" noProof="0"/>
            </a:p>
          </p:txBody>
        </p:sp>
        <p:sp>
          <p:nvSpPr>
            <p:cNvPr id="24" name="Retângulo: Cantos Superiores Arredondados 23">
              <a:extLst>
                <a:ext uri="{FF2B5EF4-FFF2-40B4-BE49-F238E27FC236}">
                  <a16:creationId xmlns:a16="http://schemas.microsoft.com/office/drawing/2014/main" id="{F75DB449-F591-DFBE-E0C8-CC7D37E22876}"/>
                </a:ext>
              </a:extLst>
            </p:cNvPr>
            <p:cNvSpPr/>
            <p:nvPr/>
          </p:nvSpPr>
          <p:spPr>
            <a:xfrm>
              <a:off x="849980" y="2391948"/>
              <a:ext cx="6089555" cy="788327"/>
            </a:xfrm>
            <a:prstGeom prst="round2Same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noProof="0"/>
            </a:p>
          </p:txBody>
        </p:sp>
      </p:grpSp>
      <p:sp>
        <p:nvSpPr>
          <p:cNvPr id="25" name="CaixaDeTexto 11">
            <a:extLst>
              <a:ext uri="{FF2B5EF4-FFF2-40B4-BE49-F238E27FC236}">
                <a16:creationId xmlns:a16="http://schemas.microsoft.com/office/drawing/2014/main" id="{B6ECE8BE-15D9-AAB5-79E1-257F0B4E5216}"/>
              </a:ext>
            </a:extLst>
          </p:cNvPr>
          <p:cNvSpPr txBox="1"/>
          <p:nvPr/>
        </p:nvSpPr>
        <p:spPr>
          <a:xfrm>
            <a:off x="7759764" y="3897937"/>
            <a:ext cx="3304940" cy="482825"/>
          </a:xfrm>
          <a:prstGeom prst="rect">
            <a:avLst/>
          </a:prstGeom>
          <a:noFill/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>
                <a:solidFill>
                  <a:srgbClr val="1E40AF"/>
                </a:solidFill>
                <a:latin typeface="Raleway"/>
                <a:ea typeface="Calibri"/>
                <a:cs typeface="Calibri"/>
              </a:rPr>
              <a:t>COMPONENTE ESPECÍFICO</a:t>
            </a:r>
            <a:endParaRPr lang="pt-BR" sz="1400">
              <a:solidFill>
                <a:srgbClr val="1535A6"/>
              </a:solidFill>
              <a:latin typeface="Raleway"/>
              <a:ea typeface="Calibri"/>
              <a:cs typeface="Calibri"/>
            </a:endParaRPr>
          </a:p>
          <a:p>
            <a:pPr algn="ctr"/>
            <a:endParaRPr lang="pt-BR" sz="1400" b="1" noProof="0">
              <a:solidFill>
                <a:srgbClr val="1535A6"/>
              </a:solidFill>
              <a:latin typeface="Raleway"/>
              <a:ea typeface="Calibri"/>
              <a:cs typeface="Calibri"/>
            </a:endParaRPr>
          </a:p>
        </p:txBody>
      </p:sp>
      <p:sp>
        <p:nvSpPr>
          <p:cNvPr id="28" name="CaixaDeTexto 62">
            <a:extLst>
              <a:ext uri="{FF2B5EF4-FFF2-40B4-BE49-F238E27FC236}">
                <a16:creationId xmlns:a16="http://schemas.microsoft.com/office/drawing/2014/main" id="{9062938B-3D82-1CD8-CFE8-405381A50884}"/>
              </a:ext>
            </a:extLst>
          </p:cNvPr>
          <p:cNvSpPr txBox="1"/>
          <p:nvPr/>
        </p:nvSpPr>
        <p:spPr>
          <a:xfrm>
            <a:off x="6833427" y="4149287"/>
            <a:ext cx="522132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000" b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Calibri"/>
                <a:cs typeface="Calibri"/>
              </a:rPr>
              <a:t>Conforme</a:t>
            </a:r>
            <a:r>
              <a:rPr lang="pt-BR" sz="1000" b="1" noProof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Calibri"/>
                <a:cs typeface="Calibri"/>
              </a:rPr>
              <a:t> </a:t>
            </a:r>
            <a:r>
              <a:rPr lang="pt-BR" sz="1000" b="1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Calibri"/>
                <a:cs typeface="Calibri"/>
              </a:rPr>
              <a:t>área da avaliação escolhida pelo participante</a:t>
            </a:r>
            <a:endParaRPr lang="pt-BR" sz="100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Calibri"/>
              <a:cs typeface="Calibri"/>
            </a:endParaRPr>
          </a:p>
          <a:p>
            <a:pPr algn="ctr"/>
            <a:endParaRPr lang="pt-BR" sz="1000" b="1" noProof="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Calibri"/>
              <a:cs typeface="Calibri"/>
            </a:endParaRPr>
          </a:p>
        </p:txBody>
      </p:sp>
      <p:pic>
        <p:nvPicPr>
          <p:cNvPr id="29" name="Gráfico 127" descr="Boa Ideia estrutura de tópicos">
            <a:extLst>
              <a:ext uri="{FF2B5EF4-FFF2-40B4-BE49-F238E27FC236}">
                <a16:creationId xmlns:a16="http://schemas.microsoft.com/office/drawing/2014/main" id="{2F92E63C-0367-52A2-BDD5-AD7E338676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5850" y="3920204"/>
            <a:ext cx="349827" cy="349827"/>
          </a:xfrm>
          <a:prstGeom prst="rect">
            <a:avLst/>
          </a:prstGeom>
        </p:spPr>
      </p:pic>
      <p:sp>
        <p:nvSpPr>
          <p:cNvPr id="30" name="CaixaDeTexto 57">
            <a:extLst>
              <a:ext uri="{FF2B5EF4-FFF2-40B4-BE49-F238E27FC236}">
                <a16:creationId xmlns:a16="http://schemas.microsoft.com/office/drawing/2014/main" id="{17112423-01B8-DC6E-4FF8-06B6E616361C}"/>
              </a:ext>
            </a:extLst>
          </p:cNvPr>
          <p:cNvSpPr txBox="1"/>
          <p:nvPr/>
        </p:nvSpPr>
        <p:spPr>
          <a:xfrm>
            <a:off x="7043420" y="4553523"/>
            <a:ext cx="4551693" cy="10618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cap="all" noProof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</a:rPr>
              <a:t>50 QUESTÕES OBJETIVAS </a:t>
            </a:r>
            <a:endParaRPr lang="pt-BR" noProof="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+mn-lt"/>
              <a:cs typeface="+mn-lt"/>
            </a:endParaRPr>
          </a:p>
          <a:p>
            <a:pPr algn="ctr"/>
            <a:endParaRPr lang="pt-BR" sz="300" noProof="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+mn-lt"/>
              <a:cs typeface="+mn-lt"/>
            </a:endParaRPr>
          </a:p>
          <a:p>
            <a:pPr algn="ctr">
              <a:spcBef>
                <a:spcPct val="0"/>
              </a:spcBef>
            </a:pPr>
            <a:r>
              <a:rPr lang="pt-BR" sz="1400" noProof="0">
                <a:solidFill>
                  <a:schemeClr val="tx1">
                    <a:lumMod val="65000"/>
                    <a:lumOff val="35000"/>
                  </a:schemeClr>
                </a:solidFill>
                <a:latin typeface="Raleway"/>
                <a:ea typeface="+mn-lt"/>
                <a:cs typeface="+mn-lt"/>
              </a:rPr>
              <a:t>Avalia conhecimentos específicos da área, capacidade de análise e aplicação de conteúdos em situações-problema e estudos de caso.</a:t>
            </a:r>
            <a:endParaRPr lang="pt-BR" sz="1400" noProof="0">
              <a:solidFill>
                <a:schemeClr val="tx1">
                  <a:lumMod val="65000"/>
                  <a:lumOff val="35000"/>
                </a:schemeClr>
              </a:solidFill>
              <a:latin typeface="Raleway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68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7D6F8-ABCF-EB7D-6381-241913F54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CF4EC4B-2092-567B-06BB-B0F3E7312830}"/>
              </a:ext>
            </a:extLst>
          </p:cNvPr>
          <p:cNvSpPr/>
          <p:nvPr/>
        </p:nvSpPr>
        <p:spPr>
          <a:xfrm>
            <a:off x="527887" y="404122"/>
            <a:ext cx="9128178" cy="637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1535A6"/>
                </a:solidFill>
                <a:latin typeface="Raleway Black"/>
                <a:sym typeface="Raleway Black"/>
              </a:rPr>
              <a:t>Prova Nacional Docente (PND)</a:t>
            </a:r>
            <a:endParaRPr lang="pt-BR">
              <a:solidFill>
                <a:srgbClr val="1535A6"/>
              </a:solidFill>
              <a:ea typeface="Calibri"/>
              <a:cs typeface="Calibri"/>
            </a:endParaRPr>
          </a:p>
        </p:txBody>
      </p:sp>
      <p:pic>
        <p:nvPicPr>
          <p:cNvPr id="6" name="Picture 5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8022723E-5C20-4B9A-BE2B-A4C1A8214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521" y="6327077"/>
            <a:ext cx="2105025" cy="523875"/>
          </a:xfrm>
          <a:prstGeom prst="rect">
            <a:avLst/>
          </a:prstGeom>
        </p:spPr>
      </p:pic>
      <p:pic>
        <p:nvPicPr>
          <p:cNvPr id="7" name="Gráfico 8">
            <a:extLst>
              <a:ext uri="{FF2B5EF4-FFF2-40B4-BE49-F238E27FC236}">
                <a16:creationId xmlns:a16="http://schemas.microsoft.com/office/drawing/2014/main" id="{472EBF6D-ADD1-BD1C-7C5C-333CC61C31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1890" y="106507"/>
            <a:ext cx="1988130" cy="859601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ixaDeTexto 43">
            <a:extLst>
              <a:ext uri="{FF2B5EF4-FFF2-40B4-BE49-F238E27FC236}">
                <a16:creationId xmlns:a16="http://schemas.microsoft.com/office/drawing/2014/main" id="{FF502CCA-E818-3A7B-3CBE-252BD0985FF9}"/>
              </a:ext>
            </a:extLst>
          </p:cNvPr>
          <p:cNvSpPr txBox="1"/>
          <p:nvPr/>
        </p:nvSpPr>
        <p:spPr>
          <a:xfrm>
            <a:off x="1493825" y="1252672"/>
            <a:ext cx="5561540" cy="421270"/>
          </a:xfrm>
          <a:prstGeom prst="rect">
            <a:avLst/>
          </a:prstGeom>
          <a:noFill/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>
                <a:solidFill>
                  <a:srgbClr val="1535A6"/>
                </a:solidFill>
                <a:latin typeface="Raleway"/>
                <a:ea typeface="Calibri"/>
                <a:cs typeface="Calibri"/>
              </a:rPr>
              <a:t>Áreas de avaliação</a:t>
            </a:r>
            <a:endParaRPr lang="pt-BR"/>
          </a:p>
        </p:txBody>
      </p:sp>
      <p:pic>
        <p:nvPicPr>
          <p:cNvPr id="18" name="Gráfico 72">
            <a:extLst>
              <a:ext uri="{FF2B5EF4-FFF2-40B4-BE49-F238E27FC236}">
                <a16:creationId xmlns:a16="http://schemas.microsoft.com/office/drawing/2014/main" id="{A7BA79DC-426C-8A62-5653-C4749650C6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807" y="1038565"/>
            <a:ext cx="561464" cy="628375"/>
          </a:xfrm>
          <a:prstGeom prst="rect">
            <a:avLst/>
          </a:prstGeom>
        </p:spPr>
      </p:pic>
      <p:sp>
        <p:nvSpPr>
          <p:cNvPr id="9" name="CaixaDeTexto 4">
            <a:extLst>
              <a:ext uri="{FF2B5EF4-FFF2-40B4-BE49-F238E27FC236}">
                <a16:creationId xmlns:a16="http://schemas.microsoft.com/office/drawing/2014/main" id="{A1C2EF71-9E6C-5176-2F19-8ACFED3A76C5}"/>
              </a:ext>
            </a:extLst>
          </p:cNvPr>
          <p:cNvSpPr txBox="1"/>
          <p:nvPr/>
        </p:nvSpPr>
        <p:spPr>
          <a:xfrm>
            <a:off x="1179329" y="2428471"/>
            <a:ext cx="8248465" cy="3847862"/>
          </a:xfrm>
          <a:prstGeom prst="round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noProof="0">
                <a:solidFill>
                  <a:srgbClr val="1535A6"/>
                </a:solidFill>
                <a:latin typeface="Raleway"/>
                <a:ea typeface="Open Sans"/>
                <a:cs typeface="Open Sans"/>
              </a:rPr>
              <a:t>1. ARTES VISUAIS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  <a:ea typeface="Open Sans"/>
                <a:cs typeface="Open Sans"/>
              </a:rPr>
              <a:t>2. BIOLOGIA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  <a:ea typeface="Open Sans"/>
                <a:cs typeface="Open Sans"/>
              </a:rPr>
              <a:t>3. CIÊNCIAS SOCIAIS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  <a:ea typeface="Open Sans"/>
                <a:cs typeface="Open Sans"/>
              </a:rPr>
              <a:t>4. COMPUTAÇÃO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  <a:ea typeface="Open Sans"/>
                <a:cs typeface="Open Sans"/>
              </a:rPr>
              <a:t>5. EDUCAÇÃO FÍSICA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  <a:ea typeface="Open Sans"/>
                <a:cs typeface="Open Sans"/>
              </a:rPr>
              <a:t>6. FILOSOFIA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  <a:ea typeface="Open Sans"/>
                <a:cs typeface="Open Sans"/>
              </a:rPr>
              <a:t>7. FÍSICA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  <a:ea typeface="Open Sans"/>
                <a:cs typeface="Open Sans"/>
              </a:rPr>
              <a:t>8. GEOGRAFIA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  <a:ea typeface="Open Sans"/>
                <a:cs typeface="Open Sans"/>
              </a:rPr>
              <a:t>9. HISTÓRIA</a:t>
            </a:r>
            <a:endParaRPr lang="pt-BR" sz="2000" b="1" noProof="0">
              <a:solidFill>
                <a:srgbClr val="1535A6"/>
              </a:solidFill>
              <a:latin typeface="Raleway"/>
            </a:endParaRP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  <a:ea typeface="Open Sans"/>
                <a:cs typeface="Open Sans"/>
              </a:rPr>
              <a:t>10. LETRAS PORTUGUÊS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</a:rPr>
              <a:t>11. LETRAS PORTUGUÊS E ESPANHOL ​</a:t>
            </a:r>
            <a:endParaRPr lang="pt-BR" sz="2000" b="1" noProof="0">
              <a:solidFill>
                <a:srgbClr val="1535A6"/>
              </a:solidFill>
              <a:latin typeface="Raleway"/>
              <a:ea typeface="Open Sans"/>
              <a:cs typeface="Open Sans"/>
            </a:endParaRPr>
          </a:p>
        </p:txBody>
      </p:sp>
      <p:sp>
        <p:nvSpPr>
          <p:cNvPr id="10" name="CaixaDeTexto 4">
            <a:extLst>
              <a:ext uri="{FF2B5EF4-FFF2-40B4-BE49-F238E27FC236}">
                <a16:creationId xmlns:a16="http://schemas.microsoft.com/office/drawing/2014/main" id="{DD83E5B9-4741-C666-6D8F-280F278EB150}"/>
              </a:ext>
            </a:extLst>
          </p:cNvPr>
          <p:cNvSpPr txBox="1"/>
          <p:nvPr/>
        </p:nvSpPr>
        <p:spPr>
          <a:xfrm>
            <a:off x="6094933" y="2428125"/>
            <a:ext cx="7502897" cy="4188381"/>
          </a:xfrm>
          <a:prstGeom prst="round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noProof="0">
                <a:solidFill>
                  <a:srgbClr val="1535A6"/>
                </a:solidFill>
                <a:latin typeface="Raleway"/>
              </a:rPr>
              <a:t>12. LETRAS PORTUGUÊS E INGLÊS ​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</a:rPr>
              <a:t>13. LETRAS INGLÊS ​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</a:rPr>
              <a:t>14. MATEMÁTICA ​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</a:rPr>
              <a:t>15. MÚSICA ​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</a:rPr>
              <a:t>16. QUÍMICA ​</a:t>
            </a:r>
          </a:p>
          <a:p>
            <a:r>
              <a:rPr lang="pt-BR" sz="2000" b="1" noProof="0">
                <a:solidFill>
                  <a:srgbClr val="1535A6"/>
                </a:solidFill>
                <a:latin typeface="Raleway"/>
              </a:rPr>
              <a:t>17. PEDAGOGIA</a:t>
            </a:r>
          </a:p>
          <a:p>
            <a:r>
              <a:rPr lang="pt-BR" sz="2000" b="1" noProof="0">
                <a:solidFill>
                  <a:schemeClr val="accent4"/>
                </a:solidFill>
                <a:latin typeface="Raleway"/>
              </a:rPr>
              <a:t>18. CIÊNCIAS DA NATUREZA*</a:t>
            </a:r>
          </a:p>
          <a:p>
            <a:r>
              <a:rPr lang="pt-BR" sz="2000" b="1" noProof="0">
                <a:solidFill>
                  <a:schemeClr val="accent4"/>
                </a:solidFill>
                <a:latin typeface="Raleway"/>
              </a:rPr>
              <a:t>19. DANÇA*</a:t>
            </a:r>
            <a:endParaRPr lang="pt-BR" sz="2000" b="1" noProof="0">
              <a:solidFill>
                <a:schemeClr val="accent4"/>
              </a:solidFill>
              <a:ea typeface="Calibri"/>
              <a:cs typeface="Calibri"/>
            </a:endParaRPr>
          </a:p>
          <a:p>
            <a:r>
              <a:rPr lang="pt-BR" sz="2000" b="1" noProof="0">
                <a:solidFill>
                  <a:schemeClr val="accent4"/>
                </a:solidFill>
                <a:latin typeface="Raleway"/>
              </a:rPr>
              <a:t>20 TEATRO*</a:t>
            </a:r>
          </a:p>
          <a:p>
            <a:r>
              <a:rPr lang="pt-BR" sz="2000" b="1" noProof="0">
                <a:solidFill>
                  <a:schemeClr val="accent4"/>
                </a:solidFill>
                <a:latin typeface="Raleway"/>
              </a:rPr>
              <a:t>21. LETRAS ESPANHOL*</a:t>
            </a:r>
          </a:p>
          <a:p>
            <a:endParaRPr lang="pt-BR" sz="2000" b="1" noProof="0">
              <a:solidFill>
                <a:schemeClr val="accent4"/>
              </a:solidFill>
              <a:latin typeface="Raleway"/>
            </a:endParaRPr>
          </a:p>
          <a:p>
            <a:pPr algn="ctr"/>
            <a:r>
              <a:rPr lang="pt-BR" sz="2000" b="1" noProof="0">
                <a:solidFill>
                  <a:schemeClr val="accent4"/>
                </a:solidFill>
                <a:latin typeface="Raleway"/>
              </a:rPr>
              <a:t>*incluídas em 2026</a:t>
            </a:r>
          </a:p>
        </p:txBody>
      </p:sp>
      <p:sp>
        <p:nvSpPr>
          <p:cNvPr id="12" name="CaixaDeTexto 5">
            <a:extLst>
              <a:ext uri="{FF2B5EF4-FFF2-40B4-BE49-F238E27FC236}">
                <a16:creationId xmlns:a16="http://schemas.microsoft.com/office/drawing/2014/main" id="{098BB1C6-BDDA-4E8F-812F-93830CEBF9D0}"/>
              </a:ext>
            </a:extLst>
          </p:cNvPr>
          <p:cNvSpPr txBox="1"/>
          <p:nvPr/>
        </p:nvSpPr>
        <p:spPr>
          <a:xfrm>
            <a:off x="1659884" y="1849134"/>
            <a:ext cx="675016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noProof="0">
                <a:solidFill>
                  <a:srgbClr val="595959"/>
                </a:solidFill>
                <a:latin typeface="Raleway"/>
              </a:rPr>
              <a:t>O participante escolhe 1 área de avaliação:</a:t>
            </a:r>
            <a:endParaRPr lang="pt-BR" sz="2400" b="1" noProof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68562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C54EA19219D144D9F7BE0E968BF67CE" ma:contentTypeVersion="11" ma:contentTypeDescription="Crie um novo documento." ma:contentTypeScope="" ma:versionID="ef69f4f831618d55a6b35b605fa48ac5">
  <xsd:schema xmlns:xsd="http://www.w3.org/2001/XMLSchema" xmlns:xs="http://www.w3.org/2001/XMLSchema" xmlns:p="http://schemas.microsoft.com/office/2006/metadata/properties" xmlns:ns2="e6569675-2044-4b8b-8f63-680646b66112" xmlns:ns3="7e61f689-59b9-44e8-89e6-a8c1140a6859" targetNamespace="http://schemas.microsoft.com/office/2006/metadata/properties" ma:root="true" ma:fieldsID="36625a92f135a0933f0c33ef186baeb7" ns2:_="" ns3:_="">
    <xsd:import namespace="e6569675-2044-4b8b-8f63-680646b66112"/>
    <xsd:import namespace="7e61f689-59b9-44e8-89e6-a8c1140a68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569675-2044-4b8b-8f63-680646b661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39944c2-26d9-490e-ad64-83e7a69758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61f689-59b9-44e8-89e6-a8c1140a68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ce20608-ae1d-4809-b627-7ca91a105af4}" ma:internalName="TaxCatchAll" ma:showField="CatchAllData" ma:web="7e61f689-59b9-44e8-89e6-a8c1140a68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61f689-59b9-44e8-89e6-a8c1140a6859" xsi:nil="true"/>
    <lcf76f155ced4ddcb4097134ff3c332f xmlns="e6569675-2044-4b8b-8f63-680646b6611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2CA66-E2E8-49D6-9B99-AEA4D20177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5AE532-BD41-4B20-95DD-3266297EC4E5}">
  <ds:schemaRefs>
    <ds:schemaRef ds:uri="7e61f689-59b9-44e8-89e6-a8c1140a6859"/>
    <ds:schemaRef ds:uri="e6569675-2044-4b8b-8f63-680646b661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F96AE04-B2BD-45FE-8306-CBFC5BD1F6FA}">
  <ds:schemaRefs>
    <ds:schemaRef ds:uri="6c4a3e13-c072-4684-af8d-d20173e88c4e"/>
    <ds:schemaRef ds:uri="7e61f689-59b9-44e8-89e6-a8c1140a6859"/>
    <ds:schemaRef ds:uri="7f192561-645f-4045-85d9-cd614a9b8421"/>
    <ds:schemaRef ds:uri="e6569675-2044-4b8b-8f63-680646b6611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21</Notes>
  <HiddenSlides>3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AQUI</dc:title>
  <dc:creator>Daniel Rossano Serra Araujo Batista (GM/ACS/DEFENDER/MEC)</dc:creator>
  <cp:revision>31</cp:revision>
  <cp:lastPrinted>2024-09-10T18:05:57Z</cp:lastPrinted>
  <dcterms:created xsi:type="dcterms:W3CDTF">2024-04-17T14:25:00Z</dcterms:created>
  <dcterms:modified xsi:type="dcterms:W3CDTF">2026-04-08T13:56:32Z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0x0101000C54EA19219D144D9F7BE0E968BF67CE</vt:lpwstr>
  </property>
  <property fmtid="{D5CDD505-2E9C-101B-9397-08002B2CF9AE}" pid="3" name="MediaServiceImageTags">
    <vt:lpwstr/>
  </property>
  <property fmtid="{D5CDD505-2E9C-101B-9397-08002B2CF9AE}" pid="4" name="Order">
    <vt:lpwstr>58700.0000000000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