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  <p:sldId id="429" r:id="rId17"/>
    <p:sldId id="43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421" r:id="rId28"/>
    <p:sldId id="423" r:id="rId29"/>
    <p:sldId id="279" r:id="rId30"/>
    <p:sldId id="280" r:id="rId31"/>
    <p:sldId id="281" r:id="rId32"/>
    <p:sldId id="282" r:id="rId33"/>
  </p:sldIdLst>
  <p:sldSz cx="18288000" cy="10287000"/>
  <p:notesSz cx="6858000" cy="9144000"/>
  <p:embeddedFontLst>
    <p:embeddedFont>
      <p:font typeface="Nexa" panose="020B0604020202020204" charset="0"/>
      <p:regular r:id="rId34"/>
      <p:bold r:id="rId35"/>
      <p:italic r:id="rId36"/>
      <p:boldItalic r:id="rId37"/>
    </p:embeddedFont>
    <p:embeddedFont>
      <p:font typeface="Nexa Bold" panose="020B0604020202020204" charset="0"/>
      <p:regular r:id="rId38"/>
      <p:bold r:id="rId39"/>
    </p:embeddedFont>
    <p:embeddedFont>
      <p:font typeface="Nexa Heavy" panose="020B0604020202020204" charset="0"/>
      <p:regular r:id="rId40"/>
      <p:bold r:id="rId41"/>
    </p:embeddedFont>
    <p:embeddedFont>
      <p:font typeface="Poppins" panose="00000500000000000000" pitchFamily="2" charset="0"/>
      <p:regular r:id="rId42"/>
      <p:bold r:id="rId43"/>
      <p:italic r:id="rId44"/>
      <p:boldItalic r:id="rId45"/>
    </p:embeddedFont>
    <p:embeddedFont>
      <p:font typeface="Poppins Bold" panose="00000800000000000000" charset="0"/>
      <p:regular r:id="rId46"/>
      <p:bold r:id="rId47"/>
    </p:embeddedFont>
    <p:embeddedFont>
      <p:font typeface="Poppins Heavy" panose="020B060402020202020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E5"/>
    <a:srgbClr val="0A3B59"/>
    <a:srgbClr val="DB8417"/>
    <a:srgbClr val="DCD319"/>
    <a:srgbClr val="EDB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 autoAdjust="0"/>
    <p:restoredTop sz="94595" autoAdjust="0"/>
  </p:normalViewPr>
  <p:slideViewPr>
    <p:cSldViewPr>
      <p:cViewPr varScale="1">
        <p:scale>
          <a:sx n="52" d="100"/>
          <a:sy n="52" d="100"/>
        </p:scale>
        <p:origin x="811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7.jpeg"/><Relationship Id="rId10" Type="http://schemas.openxmlformats.org/officeDocument/2006/relationships/image" Target="../media/image10.png"/><Relationship Id="rId4" Type="http://schemas.openxmlformats.org/officeDocument/2006/relationships/image" Target="../media/image40.sv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openxmlformats.org/officeDocument/2006/relationships/image" Target="../media/image9.png"/><Relationship Id="rId4" Type="http://schemas.openxmlformats.org/officeDocument/2006/relationships/image" Target="../media/image41.jpeg"/><Relationship Id="rId9" Type="http://schemas.openxmlformats.org/officeDocument/2006/relationships/image" Target="../media/image8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1.png"/><Relationship Id="rId5" Type="http://schemas.openxmlformats.org/officeDocument/2006/relationships/image" Target="../media/image39.png"/><Relationship Id="rId10" Type="http://schemas.openxmlformats.org/officeDocument/2006/relationships/image" Target="../media/image9.png"/><Relationship Id="rId4" Type="http://schemas.openxmlformats.org/officeDocument/2006/relationships/image" Target="../media/image44.jpe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9.png"/><Relationship Id="rId7" Type="http://schemas.openxmlformats.org/officeDocument/2006/relationships/image" Target="../media/image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0.sv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openxmlformats.org/officeDocument/2006/relationships/image" Target="../media/image9.png"/><Relationship Id="rId4" Type="http://schemas.openxmlformats.org/officeDocument/2006/relationships/image" Target="../media/image46.jpe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sv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7.jpeg"/><Relationship Id="rId5" Type="http://schemas.openxmlformats.org/officeDocument/2006/relationships/image" Target="../media/image8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9.png"/><Relationship Id="rId3" Type="http://schemas.openxmlformats.org/officeDocument/2006/relationships/image" Target="../media/image49.svg"/><Relationship Id="rId7" Type="http://schemas.openxmlformats.org/officeDocument/2006/relationships/image" Target="../media/image66.sv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0.png"/><Relationship Id="rId3" Type="http://schemas.openxmlformats.org/officeDocument/2006/relationships/image" Target="../media/image72.svg"/><Relationship Id="rId7" Type="http://schemas.openxmlformats.org/officeDocument/2006/relationships/image" Target="../media/image53.svg"/><Relationship Id="rId12" Type="http://schemas.openxmlformats.org/officeDocument/2006/relationships/image" Target="../media/image5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51.svg"/><Relationship Id="rId10" Type="http://schemas.openxmlformats.org/officeDocument/2006/relationships/image" Target="../media/image75.png"/><Relationship Id="rId4" Type="http://schemas.openxmlformats.org/officeDocument/2006/relationships/image" Target="../media/image50.png"/><Relationship Id="rId9" Type="http://schemas.openxmlformats.org/officeDocument/2006/relationships/image" Target="../media/image74.sv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77.jpeg"/><Relationship Id="rId10" Type="http://schemas.openxmlformats.org/officeDocument/2006/relationships/image" Target="../media/image10.png"/><Relationship Id="rId4" Type="http://schemas.openxmlformats.org/officeDocument/2006/relationships/image" Target="../media/image35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image" Target="../media/image15.svg"/><Relationship Id="rId7" Type="http://schemas.openxmlformats.org/officeDocument/2006/relationships/image" Target="../media/image10.png"/><Relationship Id="rId12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jpeg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77.jpeg"/><Relationship Id="rId10" Type="http://schemas.openxmlformats.org/officeDocument/2006/relationships/image" Target="../media/image10.png"/><Relationship Id="rId4" Type="http://schemas.openxmlformats.org/officeDocument/2006/relationships/image" Target="../media/image35.sv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8.jpeg"/><Relationship Id="rId5" Type="http://schemas.openxmlformats.org/officeDocument/2006/relationships/image" Target="../media/image9.png"/><Relationship Id="rId10" Type="http://schemas.openxmlformats.org/officeDocument/2006/relationships/image" Target="../media/image32.sv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9.png"/><Relationship Id="rId5" Type="http://schemas.openxmlformats.org/officeDocument/2006/relationships/image" Target="../media/image9.png"/><Relationship Id="rId10" Type="http://schemas.openxmlformats.org/officeDocument/2006/relationships/image" Target="../media/image32.sv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9.png"/><Relationship Id="rId5" Type="http://schemas.openxmlformats.org/officeDocument/2006/relationships/image" Target="../media/image9.png"/><Relationship Id="rId10" Type="http://schemas.openxmlformats.org/officeDocument/2006/relationships/image" Target="../media/image32.sv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9.png"/><Relationship Id="rId5" Type="http://schemas.openxmlformats.org/officeDocument/2006/relationships/image" Target="../media/image9.png"/><Relationship Id="rId10" Type="http://schemas.openxmlformats.org/officeDocument/2006/relationships/image" Target="../media/image32.sv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9.png"/><Relationship Id="rId5" Type="http://schemas.openxmlformats.org/officeDocument/2006/relationships/image" Target="../media/image9.png"/><Relationship Id="rId10" Type="http://schemas.openxmlformats.org/officeDocument/2006/relationships/image" Target="../media/image32.sv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5.sv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89.jpeg"/><Relationship Id="rId10" Type="http://schemas.openxmlformats.org/officeDocument/2006/relationships/image" Target="../media/image10.png"/><Relationship Id="rId4" Type="http://schemas.openxmlformats.org/officeDocument/2006/relationships/image" Target="../media/image40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.png"/><Relationship Id="rId5" Type="http://schemas.openxmlformats.org/officeDocument/2006/relationships/image" Target="../media/image22.jpeg"/><Relationship Id="rId10" Type="http://schemas.openxmlformats.org/officeDocument/2006/relationships/image" Target="../media/image7.png"/><Relationship Id="rId4" Type="http://schemas.openxmlformats.org/officeDocument/2006/relationships/image" Target="../media/image21.jpeg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0.jpeg"/><Relationship Id="rId5" Type="http://schemas.openxmlformats.org/officeDocument/2006/relationships/image" Target="../media/image9.png"/><Relationship Id="rId10" Type="http://schemas.openxmlformats.org/officeDocument/2006/relationships/image" Target="../media/image32.sv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92.jpeg"/><Relationship Id="rId10" Type="http://schemas.openxmlformats.org/officeDocument/2006/relationships/image" Target="../media/image10.png"/><Relationship Id="rId4" Type="http://schemas.openxmlformats.org/officeDocument/2006/relationships/image" Target="../media/image35.sv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6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6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6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6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9.png"/><Relationship Id="rId5" Type="http://schemas.openxmlformats.org/officeDocument/2006/relationships/image" Target="../media/image33.jpeg"/><Relationship Id="rId10" Type="http://schemas.openxmlformats.org/officeDocument/2006/relationships/image" Target="../media/image8.png"/><Relationship Id="rId4" Type="http://schemas.openxmlformats.org/officeDocument/2006/relationships/image" Target="../media/image3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37.jpeg"/><Relationship Id="rId12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67875"/>
            <a:ext cx="18288000" cy="619125"/>
            <a:chOff x="0" y="0"/>
            <a:chExt cx="4816593" cy="163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3062"/>
            </a:xfrm>
            <a:custGeom>
              <a:avLst/>
              <a:gdLst/>
              <a:ahLst/>
              <a:cxnLst/>
              <a:rect l="l" t="t" r="r" b="b"/>
              <a:pathLst>
                <a:path w="4816592" h="163062">
                  <a:moveTo>
                    <a:pt x="0" y="0"/>
                  </a:moveTo>
                  <a:lnTo>
                    <a:pt x="4816592" y="0"/>
                  </a:lnTo>
                  <a:lnTo>
                    <a:pt x="4816592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B3B5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1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50423" y="-695021"/>
            <a:ext cx="8979729" cy="897972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3B5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26983" y="-243495"/>
            <a:ext cx="9150244" cy="915024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8105" r="-3810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145322" y="-383305"/>
            <a:ext cx="9649646" cy="9641605"/>
          </a:xfrm>
          <a:custGeom>
            <a:avLst/>
            <a:gdLst/>
            <a:ahLst/>
            <a:cxnLst/>
            <a:rect l="l" t="t" r="r" b="b"/>
            <a:pathLst>
              <a:path w="9649646" h="9641605">
                <a:moveTo>
                  <a:pt x="0" y="0"/>
                </a:moveTo>
                <a:lnTo>
                  <a:pt x="9649646" y="0"/>
                </a:lnTo>
                <a:lnTo>
                  <a:pt x="9649646" y="9641605"/>
                </a:lnTo>
                <a:lnTo>
                  <a:pt x="0" y="964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-1551912" y="8633858"/>
            <a:ext cx="3103823" cy="310382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7D1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17273" y="8469095"/>
            <a:ext cx="2397560" cy="2397560"/>
          </a:xfrm>
          <a:custGeom>
            <a:avLst/>
            <a:gdLst/>
            <a:ahLst/>
            <a:cxnLst/>
            <a:rect l="l" t="t" r="r" b="b"/>
            <a:pathLst>
              <a:path w="2397560" h="2397560">
                <a:moveTo>
                  <a:pt x="0" y="0"/>
                </a:moveTo>
                <a:lnTo>
                  <a:pt x="2397559" y="0"/>
                </a:lnTo>
                <a:lnTo>
                  <a:pt x="2397559" y="2397560"/>
                </a:lnTo>
                <a:lnTo>
                  <a:pt x="0" y="2397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3427747" y="8496426"/>
            <a:ext cx="848943" cy="883673"/>
          </a:xfrm>
          <a:custGeom>
            <a:avLst/>
            <a:gdLst/>
            <a:ahLst/>
            <a:cxnLst/>
            <a:rect l="l" t="t" r="r" b="b"/>
            <a:pathLst>
              <a:path w="848943" h="883673">
                <a:moveTo>
                  <a:pt x="0" y="0"/>
                </a:moveTo>
                <a:lnTo>
                  <a:pt x="848944" y="0"/>
                </a:lnTo>
                <a:lnTo>
                  <a:pt x="848944" y="883673"/>
                </a:lnTo>
                <a:lnTo>
                  <a:pt x="0" y="883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2049258" y="8515864"/>
            <a:ext cx="1054156" cy="883673"/>
          </a:xfrm>
          <a:custGeom>
            <a:avLst/>
            <a:gdLst/>
            <a:ahLst/>
            <a:cxnLst/>
            <a:rect l="l" t="t" r="r" b="b"/>
            <a:pathLst>
              <a:path w="1054156" h="883673">
                <a:moveTo>
                  <a:pt x="0" y="0"/>
                </a:moveTo>
                <a:lnTo>
                  <a:pt x="1054156" y="0"/>
                </a:lnTo>
                <a:lnTo>
                  <a:pt x="1054156" y="883673"/>
                </a:lnTo>
                <a:lnTo>
                  <a:pt x="0" y="8836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2704418" y="8546229"/>
            <a:ext cx="717414" cy="859604"/>
          </a:xfrm>
          <a:custGeom>
            <a:avLst/>
            <a:gdLst/>
            <a:ahLst/>
            <a:cxnLst/>
            <a:rect l="l" t="t" r="r" b="b"/>
            <a:pathLst>
              <a:path w="717414" h="859604">
                <a:moveTo>
                  <a:pt x="0" y="0"/>
                </a:moveTo>
                <a:lnTo>
                  <a:pt x="717414" y="0"/>
                </a:lnTo>
                <a:lnTo>
                  <a:pt x="717414" y="859604"/>
                </a:lnTo>
                <a:lnTo>
                  <a:pt x="0" y="859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7551628" y="8653622"/>
            <a:ext cx="2216897" cy="644819"/>
          </a:xfrm>
          <a:custGeom>
            <a:avLst/>
            <a:gdLst/>
            <a:ahLst/>
            <a:cxnLst/>
            <a:rect l="l" t="t" r="r" b="b"/>
            <a:pathLst>
              <a:path w="2216897" h="644819">
                <a:moveTo>
                  <a:pt x="0" y="0"/>
                </a:moveTo>
                <a:lnTo>
                  <a:pt x="2216897" y="0"/>
                </a:lnTo>
                <a:lnTo>
                  <a:pt x="2216897" y="644818"/>
                </a:lnTo>
                <a:lnTo>
                  <a:pt x="0" y="644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529191" y="8653622"/>
            <a:ext cx="1770239" cy="674954"/>
          </a:xfrm>
          <a:custGeom>
            <a:avLst/>
            <a:gdLst/>
            <a:ahLst/>
            <a:cxnLst/>
            <a:rect l="l" t="t" r="r" b="b"/>
            <a:pathLst>
              <a:path w="1770239" h="674954">
                <a:moveTo>
                  <a:pt x="0" y="0"/>
                </a:moveTo>
                <a:lnTo>
                  <a:pt x="1770239" y="0"/>
                </a:lnTo>
                <a:lnTo>
                  <a:pt x="1770239" y="674954"/>
                </a:lnTo>
                <a:lnTo>
                  <a:pt x="0" y="67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9917782" y="8408533"/>
            <a:ext cx="1872541" cy="1095363"/>
          </a:xfrm>
          <a:custGeom>
            <a:avLst/>
            <a:gdLst/>
            <a:ahLst/>
            <a:cxnLst/>
            <a:rect l="l" t="t" r="r" b="b"/>
            <a:pathLst>
              <a:path w="1872541" h="1095363">
                <a:moveTo>
                  <a:pt x="0" y="0"/>
                </a:moveTo>
                <a:lnTo>
                  <a:pt x="1872541" y="0"/>
                </a:lnTo>
                <a:lnTo>
                  <a:pt x="1872541" y="1095363"/>
                </a:lnTo>
                <a:lnTo>
                  <a:pt x="0" y="10953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6903716" y="925989"/>
            <a:ext cx="5423267" cy="2700335"/>
          </a:xfrm>
          <a:custGeom>
            <a:avLst/>
            <a:gdLst/>
            <a:ahLst/>
            <a:cxnLst/>
            <a:rect l="l" t="t" r="r" b="b"/>
            <a:pathLst>
              <a:path w="5423267" h="2700335">
                <a:moveTo>
                  <a:pt x="0" y="0"/>
                </a:moveTo>
                <a:lnTo>
                  <a:pt x="5423267" y="0"/>
                </a:lnTo>
                <a:lnTo>
                  <a:pt x="5423267" y="2700335"/>
                </a:lnTo>
                <a:lnTo>
                  <a:pt x="0" y="27003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725794" y="925989"/>
            <a:ext cx="4322551" cy="2088888"/>
          </a:xfrm>
          <a:custGeom>
            <a:avLst/>
            <a:gdLst/>
            <a:ahLst/>
            <a:cxnLst/>
            <a:rect l="l" t="t" r="r" b="b"/>
            <a:pathLst>
              <a:path w="4322551" h="2088888">
                <a:moveTo>
                  <a:pt x="0" y="0"/>
                </a:moveTo>
                <a:lnTo>
                  <a:pt x="4322551" y="0"/>
                </a:lnTo>
                <a:lnTo>
                  <a:pt x="4322551" y="2088888"/>
                </a:lnTo>
                <a:lnTo>
                  <a:pt x="0" y="208888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TextBox 23"/>
          <p:cNvSpPr txBox="1"/>
          <p:nvPr/>
        </p:nvSpPr>
        <p:spPr>
          <a:xfrm>
            <a:off x="849485" y="3113137"/>
            <a:ext cx="10027363" cy="1713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6"/>
              </a:lnSpc>
              <a:spcBef>
                <a:spcPct val="0"/>
              </a:spcBef>
            </a:pPr>
            <a:r>
              <a:rPr lang="en-US" sz="2763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PROJETO: O FORTALECIMENTO DO PROGRAMA DINHEIRO DIRETO NA ESCOLA NA REGIÃO NORDESTE COMO ESTRATÉGIA PARA A GESTÃO DEMOCRÁTICA E PARA A QUALIDADE DA EDUCAÇÃO – CECAMPE-NE/UFPB/FNDE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17273" y="5360940"/>
            <a:ext cx="11672033" cy="25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1"/>
              </a:lnSpc>
              <a:spcBef>
                <a:spcPct val="0"/>
              </a:spcBef>
            </a:pPr>
            <a:r>
              <a:rPr lang="en-US" sz="2400" b="1" spc="-134" dirty="0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PROFA. DRA. ADRIANA VALÉRIA SANTOS DINIZ - </a:t>
            </a:r>
            <a:r>
              <a:rPr lang="en-US" sz="2400" spc="-134" dirty="0" err="1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Coordenação</a:t>
            </a:r>
            <a:r>
              <a:rPr lang="en-US" sz="2400" spc="-134" dirty="0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 Geral</a:t>
            </a:r>
          </a:p>
          <a:p>
            <a:pPr algn="ctr">
              <a:lnSpc>
                <a:spcPts val="2531"/>
              </a:lnSpc>
              <a:spcBef>
                <a:spcPct val="0"/>
              </a:spcBef>
            </a:pPr>
            <a:endParaRPr lang="en-US" sz="2400" spc="-134" dirty="0">
              <a:solidFill>
                <a:srgbClr val="123D70"/>
              </a:solidFill>
              <a:latin typeface="Nexa"/>
              <a:ea typeface="Nexa"/>
              <a:cs typeface="Nexa"/>
              <a:sym typeface="Nexa"/>
            </a:endParaRPr>
          </a:p>
          <a:p>
            <a:pPr algn="ctr">
              <a:lnSpc>
                <a:spcPts val="2531"/>
              </a:lnSpc>
              <a:spcBef>
                <a:spcPct val="0"/>
              </a:spcBef>
            </a:pPr>
            <a:r>
              <a:rPr lang="en-US" sz="2400" b="1" spc="-134" dirty="0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PROFA. DRA. ANA CAROLINA KRUTA - </a:t>
            </a:r>
            <a:r>
              <a:rPr lang="en-US" sz="2400" spc="-134" dirty="0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Vice-</a:t>
            </a:r>
            <a:r>
              <a:rPr lang="en-US" sz="2400" spc="-134" dirty="0" err="1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coordenação</a:t>
            </a:r>
            <a:r>
              <a:rPr lang="en-US" sz="2400" spc="-134" dirty="0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 Geral</a:t>
            </a:r>
          </a:p>
          <a:p>
            <a:pPr algn="ctr">
              <a:lnSpc>
                <a:spcPts val="2531"/>
              </a:lnSpc>
              <a:spcBef>
                <a:spcPct val="0"/>
              </a:spcBef>
            </a:pPr>
            <a:endParaRPr lang="en-US" sz="2400" spc="-134" dirty="0">
              <a:solidFill>
                <a:srgbClr val="123D70"/>
              </a:solidFill>
              <a:latin typeface="Nexa"/>
              <a:ea typeface="Nexa"/>
              <a:cs typeface="Nexa"/>
              <a:sym typeface="Nexa"/>
            </a:endParaRPr>
          </a:p>
          <a:p>
            <a:pPr algn="ctr">
              <a:lnSpc>
                <a:spcPts val="2531"/>
              </a:lnSpc>
              <a:spcBef>
                <a:spcPct val="0"/>
              </a:spcBef>
            </a:pPr>
            <a:r>
              <a:rPr lang="en-US" sz="2400" b="1" spc="-134" dirty="0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PROFA. DRA. MARIA APARECIDA NUNES PEREIRA  - </a:t>
            </a:r>
            <a:r>
              <a:rPr lang="en-US" sz="2400" spc="-134" dirty="0" err="1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Coordenação</a:t>
            </a:r>
            <a:r>
              <a:rPr lang="en-US" sz="2400" spc="-134" dirty="0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 do </a:t>
            </a:r>
            <a:r>
              <a:rPr lang="en-US" sz="2400" spc="-134" dirty="0" err="1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Eixo</a:t>
            </a:r>
            <a:r>
              <a:rPr lang="en-US" sz="2400" spc="-134" dirty="0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 </a:t>
            </a:r>
            <a:r>
              <a:rPr lang="en-US" sz="2400" spc="-134" dirty="0" err="1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Assistência</a:t>
            </a:r>
            <a:r>
              <a:rPr lang="en-US" sz="2400" spc="-134" dirty="0">
                <a:solidFill>
                  <a:srgbClr val="123D70"/>
                </a:solidFill>
                <a:latin typeface="Nexa"/>
                <a:ea typeface="Nexa"/>
                <a:cs typeface="Nexa"/>
                <a:sym typeface="Nexa"/>
              </a:rPr>
              <a:t> Técnica</a:t>
            </a:r>
          </a:p>
          <a:p>
            <a:pPr algn="ctr">
              <a:lnSpc>
                <a:spcPts val="2531"/>
              </a:lnSpc>
              <a:spcBef>
                <a:spcPct val="0"/>
              </a:spcBef>
            </a:pPr>
            <a:endParaRPr lang="en-US" sz="2400" spc="-134" dirty="0">
              <a:solidFill>
                <a:srgbClr val="123D70"/>
              </a:solidFill>
              <a:latin typeface="Nexa"/>
              <a:ea typeface="Nexa"/>
              <a:cs typeface="Nexa"/>
              <a:sym typeface="Nexa"/>
            </a:endParaRPr>
          </a:p>
          <a:p>
            <a:pPr algn="ctr">
              <a:lnSpc>
                <a:spcPts val="2531"/>
              </a:lnSpc>
              <a:spcBef>
                <a:spcPct val="0"/>
              </a:spcBef>
            </a:pPr>
            <a:endParaRPr lang="en-US" sz="2075" spc="-134" dirty="0">
              <a:solidFill>
                <a:srgbClr val="123D70"/>
              </a:solidFill>
              <a:latin typeface="Nexa"/>
              <a:ea typeface="Nexa"/>
              <a:cs typeface="Nexa"/>
              <a:sym typeface="Nexa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3669482" y="8582170"/>
            <a:ext cx="1602535" cy="797929"/>
          </a:xfrm>
          <a:custGeom>
            <a:avLst/>
            <a:gdLst/>
            <a:ahLst/>
            <a:cxnLst/>
            <a:rect l="l" t="t" r="r" b="b"/>
            <a:pathLst>
              <a:path w="1602535" h="797929">
                <a:moveTo>
                  <a:pt x="0" y="0"/>
                </a:moveTo>
                <a:lnTo>
                  <a:pt x="1602534" y="0"/>
                </a:lnTo>
                <a:lnTo>
                  <a:pt x="1602534" y="797929"/>
                </a:lnTo>
                <a:lnTo>
                  <a:pt x="0" y="797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882" y="1734260"/>
            <a:ext cx="5865952" cy="586595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r="-4981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762040" y="1460275"/>
            <a:ext cx="6175637" cy="6170491"/>
          </a:xfrm>
          <a:custGeom>
            <a:avLst/>
            <a:gdLst/>
            <a:ahLst/>
            <a:cxnLst/>
            <a:rect l="l" t="t" r="r" b="b"/>
            <a:pathLst>
              <a:path w="6175637" h="6170491">
                <a:moveTo>
                  <a:pt x="0" y="0"/>
                </a:moveTo>
                <a:lnTo>
                  <a:pt x="6175637" y="0"/>
                </a:lnTo>
                <a:lnTo>
                  <a:pt x="6175637" y="6170490"/>
                </a:lnTo>
                <a:lnTo>
                  <a:pt x="0" y="61704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52533" y="6172844"/>
            <a:ext cx="2915842" cy="29158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12500" b="-12500"/>
              </a:stretch>
            </a:blipFill>
            <a:ln w="123825" cap="sq">
              <a:solidFill>
                <a:srgbClr val="D8842C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7067757" y="3967038"/>
            <a:ext cx="10878668" cy="1816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4 O PDDE COMO MECANISMO DE FINANCIAMENTO DESCENTRALIZADO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>
              <a:solidFill>
                <a:srgbClr val="FFFEE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9721C18-B895-DA51-316D-1EE51BA1BD07}"/>
              </a:ext>
            </a:extLst>
          </p:cNvPr>
          <p:cNvSpPr txBox="1"/>
          <p:nvPr/>
        </p:nvSpPr>
        <p:spPr>
          <a:xfrm>
            <a:off x="6601591" y="3918262"/>
            <a:ext cx="11811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pt-BR" sz="4400" b="1" dirty="0">
                <a:solidFill>
                  <a:srgbClr val="0A3B59"/>
                </a:solidFill>
                <a:highlight>
                  <a:srgbClr val="D98216"/>
                </a:highlight>
                <a:latin typeface=""/>
                <a:ea typeface="Times New Roman" panose="02020603050405020304" pitchFamily="18" charset="0"/>
              </a:rPr>
              <a:t>4 O PDDE COMO MECANISMO DE FINANCIAMENTO DESCENTRALIZADO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35427" y="2434398"/>
            <a:ext cx="1700412" cy="1700412"/>
          </a:xfrm>
          <a:custGeom>
            <a:avLst/>
            <a:gdLst/>
            <a:ahLst/>
            <a:cxnLst/>
            <a:rect l="l" t="t" r="r" b="b"/>
            <a:pathLst>
              <a:path w="1700412" h="1700412">
                <a:moveTo>
                  <a:pt x="0" y="0"/>
                </a:moveTo>
                <a:lnTo>
                  <a:pt x="1700412" y="0"/>
                </a:lnTo>
                <a:lnTo>
                  <a:pt x="1700412" y="1700411"/>
                </a:lnTo>
                <a:lnTo>
                  <a:pt x="0" y="1700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3130016" y="2205145"/>
            <a:ext cx="4877084" cy="487708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9285" r="-3928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13001276" y="2078545"/>
            <a:ext cx="5134563" cy="5130284"/>
          </a:xfrm>
          <a:custGeom>
            <a:avLst/>
            <a:gdLst/>
            <a:ahLst/>
            <a:cxnLst/>
            <a:rect l="l" t="t" r="r" b="b"/>
            <a:pathLst>
              <a:path w="5134563" h="5130284">
                <a:moveTo>
                  <a:pt x="0" y="0"/>
                </a:moveTo>
                <a:lnTo>
                  <a:pt x="5134563" y="0"/>
                </a:lnTo>
                <a:lnTo>
                  <a:pt x="5134563" y="5130284"/>
                </a:lnTo>
                <a:lnTo>
                  <a:pt x="0" y="5130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2244234" y="1114524"/>
            <a:ext cx="2425720" cy="906872"/>
            <a:chOff x="0" y="0"/>
            <a:chExt cx="638873" cy="2388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8873" cy="238847"/>
            </a:xfrm>
            <a:custGeom>
              <a:avLst/>
              <a:gdLst/>
              <a:ahLst/>
              <a:cxnLst/>
              <a:rect l="l" t="t" r="r" b="b"/>
              <a:pathLst>
                <a:path w="638873" h="238847">
                  <a:moveTo>
                    <a:pt x="0" y="0"/>
                  </a:moveTo>
                  <a:lnTo>
                    <a:pt x="638873" y="0"/>
                  </a:lnTo>
                  <a:lnTo>
                    <a:pt x="638873" y="238847"/>
                  </a:lnTo>
                  <a:lnTo>
                    <a:pt x="0" y="238847"/>
                  </a:lnTo>
                  <a:close/>
                </a:path>
              </a:pathLst>
            </a:custGeom>
            <a:solidFill>
              <a:srgbClr val="DCD31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638873" cy="200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57500" y="1028700"/>
            <a:ext cx="16001265" cy="2286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06"/>
              </a:lnSpc>
            </a:pPr>
            <a:r>
              <a:rPr lang="en-US" sz="7136" b="1" spc="-156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RECURSOS TRANSFERIDOS 2025 </a:t>
            </a:r>
          </a:p>
          <a:p>
            <a:pPr algn="l">
              <a:lnSpc>
                <a:spcPts val="8706"/>
              </a:lnSpc>
            </a:pPr>
            <a:endParaRPr lang="en-US" sz="7136" b="1" spc="-156" dirty="0">
              <a:solidFill>
                <a:srgbClr val="123D70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6321642" y="2078545"/>
            <a:ext cx="1151452" cy="115145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D31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1028700" y="4302894"/>
            <a:ext cx="11301259" cy="4322732"/>
          </a:xfrm>
          <a:custGeom>
            <a:avLst/>
            <a:gdLst/>
            <a:ahLst/>
            <a:cxnLst/>
            <a:rect l="l" t="t" r="r" b="b"/>
            <a:pathLst>
              <a:path w="11301259" h="4322732">
                <a:moveTo>
                  <a:pt x="0" y="0"/>
                </a:moveTo>
                <a:lnTo>
                  <a:pt x="11301259" y="0"/>
                </a:lnTo>
                <a:lnTo>
                  <a:pt x="11301259" y="4322731"/>
                </a:lnTo>
                <a:lnTo>
                  <a:pt x="0" y="43227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19050" cap="sq">
            <a:solidFill>
              <a:srgbClr val="0B3B59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557500" y="2723060"/>
            <a:ext cx="12243658" cy="9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  <a:spcBef>
                <a:spcPct val="0"/>
              </a:spcBef>
            </a:pPr>
            <a:r>
              <a:rPr lang="en-US" sz="5836" b="1" spc="-128" dirty="0">
                <a:solidFill>
                  <a:srgbClr val="0B3B59"/>
                </a:solidFill>
                <a:highlight>
                  <a:srgbClr val="EDB36E"/>
                </a:highlight>
                <a:latin typeface="Poppins Heavy"/>
                <a:ea typeface="Poppins Heavy"/>
                <a:cs typeface="Poppins Heavy"/>
                <a:sym typeface="Poppins Heavy"/>
              </a:rPr>
              <a:t>TOTAL ESTIMADO R$. 2,350 BI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8745113"/>
            <a:ext cx="15464307" cy="33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4"/>
              </a:lnSpc>
              <a:spcBef>
                <a:spcPct val="0"/>
              </a:spcBef>
            </a:pPr>
            <a:r>
              <a:rPr lang="en-US" sz="2200" spc="-48">
                <a:solidFill>
                  <a:srgbClr val="0B3B59"/>
                </a:solidFill>
                <a:latin typeface="Nexa"/>
                <a:ea typeface="Nexa"/>
                <a:cs typeface="Nexa"/>
                <a:sym typeface="Nexa"/>
              </a:rPr>
              <a:t>RESOLUÇÃO Nº 3, DE 7 DE MARÇO DE 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0" y="-633781"/>
            <a:ext cx="13106399" cy="2129637"/>
            <a:chOff x="-2969524" y="-74946"/>
            <a:chExt cx="17475199" cy="2839516"/>
          </a:xfrm>
        </p:grpSpPr>
        <p:sp>
          <p:nvSpPr>
            <p:cNvPr id="3" name="Freeform 3"/>
            <p:cNvSpPr/>
            <p:nvPr/>
          </p:nvSpPr>
          <p:spPr>
            <a:xfrm>
              <a:off x="-2969524" y="-74946"/>
              <a:ext cx="15759435" cy="2727137"/>
            </a:xfrm>
            <a:custGeom>
              <a:avLst/>
              <a:gdLst/>
              <a:ahLst/>
              <a:cxnLst/>
              <a:rect l="l" t="t" r="r" b="b"/>
              <a:pathLst>
                <a:path w="15759435" h="2727137">
                  <a:moveTo>
                    <a:pt x="0" y="0"/>
                  </a:moveTo>
                  <a:lnTo>
                    <a:pt x="15759435" y="0"/>
                  </a:lnTo>
                  <a:lnTo>
                    <a:pt x="15759435" y="2727137"/>
                  </a:lnTo>
                  <a:lnTo>
                    <a:pt x="0" y="2727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6775" r="-186106" b="-114457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044124" y="1104286"/>
              <a:ext cx="11461551" cy="16602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0219"/>
                </a:lnSpc>
              </a:pPr>
              <a:r>
                <a:rPr lang="en-US" sz="7299" b="1" dirty="0">
                  <a:solidFill>
                    <a:srgbClr val="123D70"/>
                  </a:solidFill>
                  <a:latin typeface="Nexa Bold"/>
                  <a:ea typeface="Nexa Bold"/>
                  <a:cs typeface="Nexa Bold"/>
                  <a:sym typeface="Nexa Bold"/>
                </a:rPr>
                <a:t>OBJETIVOS DO 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594433" y="1117696"/>
            <a:ext cx="5514759" cy="2176032"/>
          </a:xfrm>
          <a:custGeom>
            <a:avLst/>
            <a:gdLst/>
            <a:ahLst/>
            <a:cxnLst/>
            <a:rect l="l" t="t" r="r" b="b"/>
            <a:pathLst>
              <a:path w="5514759" h="2176032">
                <a:moveTo>
                  <a:pt x="0" y="0"/>
                </a:moveTo>
                <a:lnTo>
                  <a:pt x="5514759" y="0"/>
                </a:lnTo>
                <a:lnTo>
                  <a:pt x="5514759" y="2176032"/>
                </a:lnTo>
                <a:lnTo>
                  <a:pt x="0" y="2176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96980" y="634464"/>
            <a:ext cx="4641087" cy="464108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62764" r="-205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445104"/>
            <a:ext cx="4886107" cy="4882035"/>
          </a:xfrm>
          <a:custGeom>
            <a:avLst/>
            <a:gdLst/>
            <a:ahLst/>
            <a:cxnLst/>
            <a:rect l="l" t="t" r="r" b="b"/>
            <a:pathLst>
              <a:path w="4886107" h="4882035">
                <a:moveTo>
                  <a:pt x="0" y="0"/>
                </a:moveTo>
                <a:lnTo>
                  <a:pt x="4886107" y="0"/>
                </a:lnTo>
                <a:lnTo>
                  <a:pt x="4886107" y="4882035"/>
                </a:lnTo>
                <a:lnTo>
                  <a:pt x="0" y="4882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4495800" y="3670853"/>
            <a:ext cx="13335000" cy="6881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0348" lvl="1" indent="-380174" algn="just">
              <a:lnSpc>
                <a:spcPts val="4930"/>
              </a:lnSpc>
              <a:buFont typeface="Arial"/>
              <a:buChar char="•"/>
            </a:pP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Melhoria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000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infraestrutura</a:t>
            </a:r>
            <a:r>
              <a:rPr lang="en-US" sz="30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física</a:t>
            </a:r>
            <a:r>
              <a:rPr lang="en-US" sz="30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3000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pedagógica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escolas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públicas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básica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 marL="380174" lvl="1" algn="just">
              <a:lnSpc>
                <a:spcPts val="4930"/>
              </a:lnSpc>
            </a:pPr>
            <a:endParaRPr lang="en-US" sz="30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60348" lvl="1" indent="-380174" algn="just">
              <a:lnSpc>
                <a:spcPts val="4930"/>
              </a:lnSpc>
              <a:buFont typeface="Arial"/>
              <a:buChar char="•"/>
            </a:pPr>
            <a:r>
              <a:rPr lang="pt-BR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 provimento das </a:t>
            </a:r>
            <a:r>
              <a:rPr lang="pt-BR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necessidades priori</a:t>
            </a:r>
            <a:r>
              <a:rPr lang="pt-BR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tárias dos estabelecimentos educacionais beneficiários que concorram para a garantia de seu funcionamento;</a:t>
            </a:r>
          </a:p>
          <a:p>
            <a:pPr marL="380174" lvl="1" algn="just">
              <a:lnSpc>
                <a:spcPts val="4930"/>
              </a:lnSpc>
            </a:pPr>
            <a:endParaRPr lang="pt-BR" sz="30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60348" lvl="1" indent="-380174" algn="just">
              <a:lnSpc>
                <a:spcPts val="4930"/>
              </a:lnSpc>
              <a:buFont typeface="Arial"/>
              <a:buChar char="•"/>
            </a:pPr>
            <a:r>
              <a:rPr lang="pt-BR" sz="3000" i="0" dirty="0">
                <a:solidFill>
                  <a:schemeClr val="tx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 incentivo da autogestão escolar e do exercício da cidadania, com a participação da comunidade no controle social.</a:t>
            </a:r>
          </a:p>
          <a:p>
            <a:pPr marL="760348" lvl="1" indent="-380174" algn="just">
              <a:lnSpc>
                <a:spcPts val="4930"/>
              </a:lnSpc>
              <a:buFont typeface="Arial"/>
              <a:buChar char="•"/>
            </a:pPr>
            <a:endParaRPr lang="en-US" sz="3300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930"/>
              </a:lnSpc>
              <a:spcBef>
                <a:spcPct val="0"/>
              </a:spcBef>
            </a:pPr>
            <a:endParaRPr lang="en-US" sz="3521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756" y="3334078"/>
            <a:ext cx="8296470" cy="2083188"/>
            <a:chOff x="0" y="0"/>
            <a:chExt cx="2185078" cy="548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5078" cy="548659"/>
            </a:xfrm>
            <a:custGeom>
              <a:avLst/>
              <a:gdLst/>
              <a:ahLst/>
              <a:cxnLst/>
              <a:rect l="l" t="t" r="r" b="b"/>
              <a:pathLst>
                <a:path w="2185078" h="548659">
                  <a:moveTo>
                    <a:pt x="22396" y="0"/>
                  </a:moveTo>
                  <a:lnTo>
                    <a:pt x="2162683" y="0"/>
                  </a:lnTo>
                  <a:cubicBezTo>
                    <a:pt x="2168622" y="0"/>
                    <a:pt x="2174319" y="2360"/>
                    <a:pt x="2178519" y="6560"/>
                  </a:cubicBezTo>
                  <a:cubicBezTo>
                    <a:pt x="2182719" y="10760"/>
                    <a:pt x="2185078" y="16456"/>
                    <a:pt x="2185078" y="22396"/>
                  </a:cubicBezTo>
                  <a:lnTo>
                    <a:pt x="2185078" y="526263"/>
                  </a:lnTo>
                  <a:cubicBezTo>
                    <a:pt x="2185078" y="532203"/>
                    <a:pt x="2182719" y="537899"/>
                    <a:pt x="2178519" y="542099"/>
                  </a:cubicBezTo>
                  <a:cubicBezTo>
                    <a:pt x="2174319" y="546299"/>
                    <a:pt x="2168622" y="548659"/>
                    <a:pt x="2162683" y="548659"/>
                  </a:cubicBezTo>
                  <a:lnTo>
                    <a:pt x="22396" y="548659"/>
                  </a:lnTo>
                  <a:cubicBezTo>
                    <a:pt x="16456" y="548659"/>
                    <a:pt x="10760" y="546299"/>
                    <a:pt x="6560" y="542099"/>
                  </a:cubicBezTo>
                  <a:cubicBezTo>
                    <a:pt x="2360" y="537899"/>
                    <a:pt x="0" y="532203"/>
                    <a:pt x="0" y="526263"/>
                  </a:cubicBezTo>
                  <a:lnTo>
                    <a:pt x="0" y="22396"/>
                  </a:lnTo>
                  <a:cubicBezTo>
                    <a:pt x="0" y="16456"/>
                    <a:pt x="2360" y="10760"/>
                    <a:pt x="6560" y="6560"/>
                  </a:cubicBezTo>
                  <a:cubicBezTo>
                    <a:pt x="10760" y="2360"/>
                    <a:pt x="16456" y="0"/>
                    <a:pt x="22396" y="0"/>
                  </a:cubicBezTo>
                  <a:close/>
                </a:path>
              </a:pathLst>
            </a:custGeom>
            <a:ln w="38100" cap="rnd">
              <a:solidFill>
                <a:srgbClr val="123D70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85078" cy="586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413962"/>
            <a:ext cx="8149847" cy="1924801"/>
            <a:chOff x="0" y="0"/>
            <a:chExt cx="2146462" cy="5069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46462" cy="506943"/>
            </a:xfrm>
            <a:custGeom>
              <a:avLst/>
              <a:gdLst/>
              <a:ahLst/>
              <a:cxnLst/>
              <a:rect l="l" t="t" r="r" b="b"/>
              <a:pathLst>
                <a:path w="2146462" h="506943">
                  <a:moveTo>
                    <a:pt x="22799" y="0"/>
                  </a:moveTo>
                  <a:lnTo>
                    <a:pt x="2123663" y="0"/>
                  </a:lnTo>
                  <a:cubicBezTo>
                    <a:pt x="2129710" y="0"/>
                    <a:pt x="2135509" y="2402"/>
                    <a:pt x="2139784" y="6678"/>
                  </a:cubicBezTo>
                  <a:cubicBezTo>
                    <a:pt x="2144060" y="10953"/>
                    <a:pt x="2146462" y="16752"/>
                    <a:pt x="2146462" y="22799"/>
                  </a:cubicBezTo>
                  <a:lnTo>
                    <a:pt x="2146462" y="484145"/>
                  </a:lnTo>
                  <a:cubicBezTo>
                    <a:pt x="2146462" y="496736"/>
                    <a:pt x="2136254" y="506943"/>
                    <a:pt x="2123663" y="506943"/>
                  </a:cubicBezTo>
                  <a:lnTo>
                    <a:pt x="22799" y="506943"/>
                  </a:lnTo>
                  <a:cubicBezTo>
                    <a:pt x="16752" y="506943"/>
                    <a:pt x="10953" y="504541"/>
                    <a:pt x="6678" y="500266"/>
                  </a:cubicBezTo>
                  <a:cubicBezTo>
                    <a:pt x="2402" y="495990"/>
                    <a:pt x="0" y="490191"/>
                    <a:pt x="0" y="484145"/>
                  </a:cubicBezTo>
                  <a:lnTo>
                    <a:pt x="0" y="22799"/>
                  </a:lnTo>
                  <a:cubicBezTo>
                    <a:pt x="0" y="10207"/>
                    <a:pt x="10207" y="0"/>
                    <a:pt x="22799" y="0"/>
                  </a:cubicBezTo>
                  <a:close/>
                </a:path>
              </a:pathLst>
            </a:custGeom>
            <a:ln w="38100" cap="rnd">
              <a:solidFill>
                <a:srgbClr val="D98218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46462" cy="545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569020" y="3532543"/>
            <a:ext cx="7882249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Escolas públicas de educação especial das redes estaduais, municipais e do Distrito Federal;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9857" y="3548633"/>
            <a:ext cx="7930609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Escolas públicas de educação básica das redes estaduais, municipais e do Distrito Federal;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84351" y="5824399"/>
            <a:ext cx="5804589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Escolas privadas de educação especial qualificadas como beneficentes de assistência social ou de atendimento direto e gratuito ao público;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484191" y="5695305"/>
            <a:ext cx="6314101" cy="3106354"/>
            <a:chOff x="0" y="0"/>
            <a:chExt cx="1662973" cy="8181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62973" cy="818135"/>
            </a:xfrm>
            <a:custGeom>
              <a:avLst/>
              <a:gdLst/>
              <a:ahLst/>
              <a:cxnLst/>
              <a:rect l="l" t="t" r="r" b="b"/>
              <a:pathLst>
                <a:path w="1662973" h="818135">
                  <a:moveTo>
                    <a:pt x="29427" y="0"/>
                  </a:moveTo>
                  <a:lnTo>
                    <a:pt x="1633546" y="0"/>
                  </a:lnTo>
                  <a:cubicBezTo>
                    <a:pt x="1649798" y="0"/>
                    <a:pt x="1662973" y="13175"/>
                    <a:pt x="1662973" y="29427"/>
                  </a:cubicBezTo>
                  <a:lnTo>
                    <a:pt x="1662973" y="788707"/>
                  </a:lnTo>
                  <a:cubicBezTo>
                    <a:pt x="1662973" y="804960"/>
                    <a:pt x="1649798" y="818135"/>
                    <a:pt x="1633546" y="818135"/>
                  </a:cubicBezTo>
                  <a:lnTo>
                    <a:pt x="29427" y="818135"/>
                  </a:lnTo>
                  <a:cubicBezTo>
                    <a:pt x="13175" y="818135"/>
                    <a:pt x="0" y="804960"/>
                    <a:pt x="0" y="788707"/>
                  </a:cubicBezTo>
                  <a:lnTo>
                    <a:pt x="0" y="29427"/>
                  </a:lnTo>
                  <a:cubicBezTo>
                    <a:pt x="0" y="13175"/>
                    <a:pt x="13175" y="0"/>
                    <a:pt x="29427" y="0"/>
                  </a:cubicBezTo>
                  <a:close/>
                </a:path>
              </a:pathLst>
            </a:custGeom>
            <a:ln w="38100" cap="rnd">
              <a:solidFill>
                <a:srgbClr val="123D70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62973" cy="856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60165" y="5795806"/>
            <a:ext cx="6183742" cy="2921270"/>
            <a:chOff x="0" y="0"/>
            <a:chExt cx="1628640" cy="7693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28640" cy="769388"/>
            </a:xfrm>
            <a:custGeom>
              <a:avLst/>
              <a:gdLst/>
              <a:ahLst/>
              <a:cxnLst/>
              <a:rect l="l" t="t" r="r" b="b"/>
              <a:pathLst>
                <a:path w="1628640" h="769388">
                  <a:moveTo>
                    <a:pt x="30048" y="0"/>
                  </a:moveTo>
                  <a:lnTo>
                    <a:pt x="1598592" y="0"/>
                  </a:lnTo>
                  <a:cubicBezTo>
                    <a:pt x="1606561" y="0"/>
                    <a:pt x="1614204" y="3166"/>
                    <a:pt x="1619839" y="8801"/>
                  </a:cubicBezTo>
                  <a:cubicBezTo>
                    <a:pt x="1625474" y="14436"/>
                    <a:pt x="1628640" y="22078"/>
                    <a:pt x="1628640" y="30048"/>
                  </a:cubicBezTo>
                  <a:lnTo>
                    <a:pt x="1628640" y="739340"/>
                  </a:lnTo>
                  <a:cubicBezTo>
                    <a:pt x="1628640" y="747309"/>
                    <a:pt x="1625474" y="754952"/>
                    <a:pt x="1619839" y="760587"/>
                  </a:cubicBezTo>
                  <a:cubicBezTo>
                    <a:pt x="1614204" y="766222"/>
                    <a:pt x="1606561" y="769388"/>
                    <a:pt x="1598592" y="769388"/>
                  </a:cubicBezTo>
                  <a:lnTo>
                    <a:pt x="30048" y="769388"/>
                  </a:lnTo>
                  <a:cubicBezTo>
                    <a:pt x="22078" y="769388"/>
                    <a:pt x="14436" y="766222"/>
                    <a:pt x="8801" y="760587"/>
                  </a:cubicBezTo>
                  <a:cubicBezTo>
                    <a:pt x="3166" y="754952"/>
                    <a:pt x="0" y="747309"/>
                    <a:pt x="0" y="739340"/>
                  </a:cubicBezTo>
                  <a:lnTo>
                    <a:pt x="0" y="30048"/>
                  </a:lnTo>
                  <a:cubicBezTo>
                    <a:pt x="0" y="22078"/>
                    <a:pt x="3166" y="14436"/>
                    <a:pt x="8801" y="8801"/>
                  </a:cubicBezTo>
                  <a:cubicBezTo>
                    <a:pt x="14436" y="3166"/>
                    <a:pt x="22078" y="0"/>
                    <a:pt x="30048" y="0"/>
                  </a:cubicBezTo>
                  <a:close/>
                </a:path>
              </a:pathLst>
            </a:custGeom>
            <a:ln w="38100" cap="rnd">
              <a:solidFill>
                <a:srgbClr val="D98218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28640" cy="807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521583" y="5747053"/>
            <a:ext cx="6248166" cy="3004904"/>
            <a:chOff x="0" y="0"/>
            <a:chExt cx="1645607" cy="7914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45607" cy="791415"/>
            </a:xfrm>
            <a:custGeom>
              <a:avLst/>
              <a:gdLst/>
              <a:ahLst/>
              <a:cxnLst/>
              <a:rect l="l" t="t" r="r" b="b"/>
              <a:pathLst>
                <a:path w="1645607" h="791415">
                  <a:moveTo>
                    <a:pt x="29738" y="0"/>
                  </a:moveTo>
                  <a:lnTo>
                    <a:pt x="1615870" y="0"/>
                  </a:lnTo>
                  <a:cubicBezTo>
                    <a:pt x="1623757" y="0"/>
                    <a:pt x="1631321" y="3133"/>
                    <a:pt x="1636898" y="8710"/>
                  </a:cubicBezTo>
                  <a:cubicBezTo>
                    <a:pt x="1642474" y="14287"/>
                    <a:pt x="1645607" y="21851"/>
                    <a:pt x="1645607" y="29738"/>
                  </a:cubicBezTo>
                  <a:lnTo>
                    <a:pt x="1645607" y="761677"/>
                  </a:lnTo>
                  <a:cubicBezTo>
                    <a:pt x="1645607" y="778101"/>
                    <a:pt x="1632293" y="791415"/>
                    <a:pt x="1615870" y="791415"/>
                  </a:cubicBezTo>
                  <a:lnTo>
                    <a:pt x="29738" y="791415"/>
                  </a:lnTo>
                  <a:cubicBezTo>
                    <a:pt x="13314" y="791415"/>
                    <a:pt x="0" y="778101"/>
                    <a:pt x="0" y="761677"/>
                  </a:cubicBezTo>
                  <a:lnTo>
                    <a:pt x="0" y="29738"/>
                  </a:lnTo>
                  <a:cubicBezTo>
                    <a:pt x="0" y="13314"/>
                    <a:pt x="13314" y="0"/>
                    <a:pt x="29738" y="0"/>
                  </a:cubicBezTo>
                  <a:close/>
                </a:path>
              </a:pathLst>
            </a:custGeom>
            <a:ln w="38100" cap="rnd">
              <a:solidFill>
                <a:srgbClr val="DCD31B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645607" cy="829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4641" y="3375037"/>
            <a:ext cx="8217965" cy="2002650"/>
            <a:chOff x="0" y="0"/>
            <a:chExt cx="2164402" cy="52744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64402" cy="527447"/>
            </a:xfrm>
            <a:custGeom>
              <a:avLst/>
              <a:gdLst/>
              <a:ahLst/>
              <a:cxnLst/>
              <a:rect l="l" t="t" r="r" b="b"/>
              <a:pathLst>
                <a:path w="2164402" h="527447">
                  <a:moveTo>
                    <a:pt x="22610" y="0"/>
                  </a:moveTo>
                  <a:lnTo>
                    <a:pt x="2141793" y="0"/>
                  </a:lnTo>
                  <a:cubicBezTo>
                    <a:pt x="2154280" y="0"/>
                    <a:pt x="2164402" y="10123"/>
                    <a:pt x="2164402" y="22610"/>
                  </a:cubicBezTo>
                  <a:lnTo>
                    <a:pt x="2164402" y="504837"/>
                  </a:lnTo>
                  <a:cubicBezTo>
                    <a:pt x="2164402" y="510834"/>
                    <a:pt x="2162020" y="516585"/>
                    <a:pt x="2157780" y="520825"/>
                  </a:cubicBezTo>
                  <a:cubicBezTo>
                    <a:pt x="2153540" y="525065"/>
                    <a:pt x="2147789" y="527447"/>
                    <a:pt x="2141793" y="527447"/>
                  </a:cubicBezTo>
                  <a:lnTo>
                    <a:pt x="22610" y="527447"/>
                  </a:lnTo>
                  <a:cubicBezTo>
                    <a:pt x="16613" y="527447"/>
                    <a:pt x="10862" y="525065"/>
                    <a:pt x="6622" y="520825"/>
                  </a:cubicBezTo>
                  <a:cubicBezTo>
                    <a:pt x="2382" y="516585"/>
                    <a:pt x="0" y="510834"/>
                    <a:pt x="0" y="504837"/>
                  </a:cubicBezTo>
                  <a:lnTo>
                    <a:pt x="0" y="22610"/>
                  </a:lnTo>
                  <a:cubicBezTo>
                    <a:pt x="0" y="16613"/>
                    <a:pt x="2382" y="10862"/>
                    <a:pt x="6622" y="6622"/>
                  </a:cubicBezTo>
                  <a:cubicBezTo>
                    <a:pt x="10862" y="2382"/>
                    <a:pt x="16613" y="0"/>
                    <a:pt x="22610" y="0"/>
                  </a:cubicBezTo>
                  <a:close/>
                </a:path>
              </a:pathLst>
            </a:custGeom>
            <a:ln w="38100" cap="rnd">
              <a:solidFill>
                <a:srgbClr val="DCD31B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164402" cy="5655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73256" y="3334078"/>
            <a:ext cx="8296470" cy="2083188"/>
            <a:chOff x="0" y="0"/>
            <a:chExt cx="2185078" cy="5486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85078" cy="548659"/>
            </a:xfrm>
            <a:custGeom>
              <a:avLst/>
              <a:gdLst/>
              <a:ahLst/>
              <a:cxnLst/>
              <a:rect l="l" t="t" r="r" b="b"/>
              <a:pathLst>
                <a:path w="2185078" h="548659">
                  <a:moveTo>
                    <a:pt x="22396" y="0"/>
                  </a:moveTo>
                  <a:lnTo>
                    <a:pt x="2162683" y="0"/>
                  </a:lnTo>
                  <a:cubicBezTo>
                    <a:pt x="2168622" y="0"/>
                    <a:pt x="2174319" y="2360"/>
                    <a:pt x="2178519" y="6560"/>
                  </a:cubicBezTo>
                  <a:cubicBezTo>
                    <a:pt x="2182719" y="10760"/>
                    <a:pt x="2185078" y="16456"/>
                    <a:pt x="2185078" y="22396"/>
                  </a:cubicBezTo>
                  <a:lnTo>
                    <a:pt x="2185078" y="526263"/>
                  </a:lnTo>
                  <a:cubicBezTo>
                    <a:pt x="2185078" y="532203"/>
                    <a:pt x="2182719" y="537899"/>
                    <a:pt x="2178519" y="542099"/>
                  </a:cubicBezTo>
                  <a:cubicBezTo>
                    <a:pt x="2174319" y="546299"/>
                    <a:pt x="2168622" y="548659"/>
                    <a:pt x="2162683" y="548659"/>
                  </a:cubicBezTo>
                  <a:lnTo>
                    <a:pt x="22396" y="548659"/>
                  </a:lnTo>
                  <a:cubicBezTo>
                    <a:pt x="16456" y="548659"/>
                    <a:pt x="10760" y="546299"/>
                    <a:pt x="6560" y="542099"/>
                  </a:cubicBezTo>
                  <a:cubicBezTo>
                    <a:pt x="2360" y="537899"/>
                    <a:pt x="0" y="532203"/>
                    <a:pt x="0" y="526263"/>
                  </a:cubicBezTo>
                  <a:lnTo>
                    <a:pt x="0" y="22396"/>
                  </a:lnTo>
                  <a:cubicBezTo>
                    <a:pt x="0" y="16456"/>
                    <a:pt x="2360" y="10760"/>
                    <a:pt x="6560" y="6560"/>
                  </a:cubicBezTo>
                  <a:cubicBezTo>
                    <a:pt x="10760" y="2360"/>
                    <a:pt x="16456" y="0"/>
                    <a:pt x="22396" y="0"/>
                  </a:cubicBezTo>
                  <a:close/>
                </a:path>
              </a:pathLst>
            </a:custGeom>
            <a:ln w="38100" cap="rnd">
              <a:solidFill>
                <a:srgbClr val="123D70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185078" cy="586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548201" y="3413962"/>
            <a:ext cx="8149847" cy="1924801"/>
            <a:chOff x="0" y="0"/>
            <a:chExt cx="2146462" cy="50694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46462" cy="506943"/>
            </a:xfrm>
            <a:custGeom>
              <a:avLst/>
              <a:gdLst/>
              <a:ahLst/>
              <a:cxnLst/>
              <a:rect l="l" t="t" r="r" b="b"/>
              <a:pathLst>
                <a:path w="2146462" h="506943">
                  <a:moveTo>
                    <a:pt x="22799" y="0"/>
                  </a:moveTo>
                  <a:lnTo>
                    <a:pt x="2123663" y="0"/>
                  </a:lnTo>
                  <a:cubicBezTo>
                    <a:pt x="2129710" y="0"/>
                    <a:pt x="2135509" y="2402"/>
                    <a:pt x="2139784" y="6678"/>
                  </a:cubicBezTo>
                  <a:cubicBezTo>
                    <a:pt x="2144060" y="10953"/>
                    <a:pt x="2146462" y="16752"/>
                    <a:pt x="2146462" y="22799"/>
                  </a:cubicBezTo>
                  <a:lnTo>
                    <a:pt x="2146462" y="484145"/>
                  </a:lnTo>
                  <a:cubicBezTo>
                    <a:pt x="2146462" y="496736"/>
                    <a:pt x="2136254" y="506943"/>
                    <a:pt x="2123663" y="506943"/>
                  </a:cubicBezTo>
                  <a:lnTo>
                    <a:pt x="22799" y="506943"/>
                  </a:lnTo>
                  <a:cubicBezTo>
                    <a:pt x="16752" y="506943"/>
                    <a:pt x="10953" y="504541"/>
                    <a:pt x="6678" y="500266"/>
                  </a:cubicBezTo>
                  <a:cubicBezTo>
                    <a:pt x="2402" y="495990"/>
                    <a:pt x="0" y="490191"/>
                    <a:pt x="0" y="484145"/>
                  </a:cubicBezTo>
                  <a:lnTo>
                    <a:pt x="0" y="22799"/>
                  </a:lnTo>
                  <a:cubicBezTo>
                    <a:pt x="0" y="10207"/>
                    <a:pt x="10207" y="0"/>
                    <a:pt x="22799" y="0"/>
                  </a:cubicBezTo>
                  <a:close/>
                </a:path>
              </a:pathLst>
            </a:custGeom>
            <a:ln w="38100" cap="rnd">
              <a:solidFill>
                <a:srgbClr val="D98218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146462" cy="545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514142" y="3375037"/>
            <a:ext cx="8217965" cy="2002650"/>
            <a:chOff x="0" y="0"/>
            <a:chExt cx="2164402" cy="52744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164402" cy="527447"/>
            </a:xfrm>
            <a:custGeom>
              <a:avLst/>
              <a:gdLst/>
              <a:ahLst/>
              <a:cxnLst/>
              <a:rect l="l" t="t" r="r" b="b"/>
              <a:pathLst>
                <a:path w="2164402" h="527447">
                  <a:moveTo>
                    <a:pt x="22610" y="0"/>
                  </a:moveTo>
                  <a:lnTo>
                    <a:pt x="2141793" y="0"/>
                  </a:lnTo>
                  <a:cubicBezTo>
                    <a:pt x="2154280" y="0"/>
                    <a:pt x="2164402" y="10123"/>
                    <a:pt x="2164402" y="22610"/>
                  </a:cubicBezTo>
                  <a:lnTo>
                    <a:pt x="2164402" y="504837"/>
                  </a:lnTo>
                  <a:cubicBezTo>
                    <a:pt x="2164402" y="510834"/>
                    <a:pt x="2162020" y="516585"/>
                    <a:pt x="2157780" y="520825"/>
                  </a:cubicBezTo>
                  <a:cubicBezTo>
                    <a:pt x="2153540" y="525065"/>
                    <a:pt x="2147789" y="527447"/>
                    <a:pt x="2141793" y="527447"/>
                  </a:cubicBezTo>
                  <a:lnTo>
                    <a:pt x="22610" y="527447"/>
                  </a:lnTo>
                  <a:cubicBezTo>
                    <a:pt x="16613" y="527447"/>
                    <a:pt x="10862" y="525065"/>
                    <a:pt x="6622" y="520825"/>
                  </a:cubicBezTo>
                  <a:cubicBezTo>
                    <a:pt x="2382" y="516585"/>
                    <a:pt x="0" y="510834"/>
                    <a:pt x="0" y="504837"/>
                  </a:cubicBezTo>
                  <a:lnTo>
                    <a:pt x="0" y="22610"/>
                  </a:lnTo>
                  <a:cubicBezTo>
                    <a:pt x="0" y="16613"/>
                    <a:pt x="2382" y="10862"/>
                    <a:pt x="6622" y="6622"/>
                  </a:cubicBezTo>
                  <a:cubicBezTo>
                    <a:pt x="10862" y="2382"/>
                    <a:pt x="16613" y="0"/>
                    <a:pt x="22610" y="0"/>
                  </a:cubicBezTo>
                  <a:close/>
                </a:path>
              </a:pathLst>
            </a:custGeom>
            <a:ln w="38100" cap="rnd">
              <a:solidFill>
                <a:srgbClr val="DCD31B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164402" cy="5655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966019" y="5695305"/>
            <a:ext cx="6314101" cy="3106354"/>
            <a:chOff x="0" y="0"/>
            <a:chExt cx="1662973" cy="81813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662973" cy="818135"/>
            </a:xfrm>
            <a:custGeom>
              <a:avLst/>
              <a:gdLst/>
              <a:ahLst/>
              <a:cxnLst/>
              <a:rect l="l" t="t" r="r" b="b"/>
              <a:pathLst>
                <a:path w="1662973" h="818135">
                  <a:moveTo>
                    <a:pt x="29427" y="0"/>
                  </a:moveTo>
                  <a:lnTo>
                    <a:pt x="1633546" y="0"/>
                  </a:lnTo>
                  <a:cubicBezTo>
                    <a:pt x="1649798" y="0"/>
                    <a:pt x="1662973" y="13175"/>
                    <a:pt x="1662973" y="29427"/>
                  </a:cubicBezTo>
                  <a:lnTo>
                    <a:pt x="1662973" y="788707"/>
                  </a:lnTo>
                  <a:cubicBezTo>
                    <a:pt x="1662973" y="804960"/>
                    <a:pt x="1649798" y="818135"/>
                    <a:pt x="1633546" y="818135"/>
                  </a:cubicBezTo>
                  <a:lnTo>
                    <a:pt x="29427" y="818135"/>
                  </a:lnTo>
                  <a:cubicBezTo>
                    <a:pt x="13175" y="818135"/>
                    <a:pt x="0" y="804960"/>
                    <a:pt x="0" y="788707"/>
                  </a:cubicBezTo>
                  <a:lnTo>
                    <a:pt x="0" y="29427"/>
                  </a:lnTo>
                  <a:cubicBezTo>
                    <a:pt x="0" y="13175"/>
                    <a:pt x="13175" y="0"/>
                    <a:pt x="29427" y="0"/>
                  </a:cubicBezTo>
                  <a:close/>
                </a:path>
              </a:pathLst>
            </a:custGeom>
            <a:ln w="38100" cap="rnd">
              <a:solidFill>
                <a:srgbClr val="123D70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662973" cy="856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041993" y="5795806"/>
            <a:ext cx="6183742" cy="2921270"/>
            <a:chOff x="0" y="0"/>
            <a:chExt cx="1628640" cy="76938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628640" cy="769388"/>
            </a:xfrm>
            <a:custGeom>
              <a:avLst/>
              <a:gdLst/>
              <a:ahLst/>
              <a:cxnLst/>
              <a:rect l="l" t="t" r="r" b="b"/>
              <a:pathLst>
                <a:path w="1628640" h="769388">
                  <a:moveTo>
                    <a:pt x="30048" y="0"/>
                  </a:moveTo>
                  <a:lnTo>
                    <a:pt x="1598592" y="0"/>
                  </a:lnTo>
                  <a:cubicBezTo>
                    <a:pt x="1606561" y="0"/>
                    <a:pt x="1614204" y="3166"/>
                    <a:pt x="1619839" y="8801"/>
                  </a:cubicBezTo>
                  <a:cubicBezTo>
                    <a:pt x="1625474" y="14436"/>
                    <a:pt x="1628640" y="22078"/>
                    <a:pt x="1628640" y="30048"/>
                  </a:cubicBezTo>
                  <a:lnTo>
                    <a:pt x="1628640" y="739340"/>
                  </a:lnTo>
                  <a:cubicBezTo>
                    <a:pt x="1628640" y="747309"/>
                    <a:pt x="1625474" y="754952"/>
                    <a:pt x="1619839" y="760587"/>
                  </a:cubicBezTo>
                  <a:cubicBezTo>
                    <a:pt x="1614204" y="766222"/>
                    <a:pt x="1606561" y="769388"/>
                    <a:pt x="1598592" y="769388"/>
                  </a:cubicBezTo>
                  <a:lnTo>
                    <a:pt x="30048" y="769388"/>
                  </a:lnTo>
                  <a:cubicBezTo>
                    <a:pt x="22078" y="769388"/>
                    <a:pt x="14436" y="766222"/>
                    <a:pt x="8801" y="760587"/>
                  </a:cubicBezTo>
                  <a:cubicBezTo>
                    <a:pt x="3166" y="754952"/>
                    <a:pt x="0" y="747309"/>
                    <a:pt x="0" y="739340"/>
                  </a:cubicBezTo>
                  <a:lnTo>
                    <a:pt x="0" y="30048"/>
                  </a:lnTo>
                  <a:cubicBezTo>
                    <a:pt x="0" y="22078"/>
                    <a:pt x="3166" y="14436"/>
                    <a:pt x="8801" y="8801"/>
                  </a:cubicBezTo>
                  <a:cubicBezTo>
                    <a:pt x="14436" y="3166"/>
                    <a:pt x="22078" y="0"/>
                    <a:pt x="30048" y="0"/>
                  </a:cubicBezTo>
                  <a:close/>
                </a:path>
              </a:pathLst>
            </a:custGeom>
            <a:ln w="38100" cap="rnd">
              <a:solidFill>
                <a:srgbClr val="D98218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628640" cy="807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003411" y="5747053"/>
            <a:ext cx="6248166" cy="3004904"/>
            <a:chOff x="0" y="0"/>
            <a:chExt cx="1645607" cy="79141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645607" cy="791415"/>
            </a:xfrm>
            <a:custGeom>
              <a:avLst/>
              <a:gdLst/>
              <a:ahLst/>
              <a:cxnLst/>
              <a:rect l="l" t="t" r="r" b="b"/>
              <a:pathLst>
                <a:path w="1645607" h="791415">
                  <a:moveTo>
                    <a:pt x="29738" y="0"/>
                  </a:moveTo>
                  <a:lnTo>
                    <a:pt x="1615870" y="0"/>
                  </a:lnTo>
                  <a:cubicBezTo>
                    <a:pt x="1623757" y="0"/>
                    <a:pt x="1631321" y="3133"/>
                    <a:pt x="1636898" y="8710"/>
                  </a:cubicBezTo>
                  <a:cubicBezTo>
                    <a:pt x="1642474" y="14287"/>
                    <a:pt x="1645607" y="21851"/>
                    <a:pt x="1645607" y="29738"/>
                  </a:cubicBezTo>
                  <a:lnTo>
                    <a:pt x="1645607" y="761677"/>
                  </a:lnTo>
                  <a:cubicBezTo>
                    <a:pt x="1645607" y="778101"/>
                    <a:pt x="1632293" y="791415"/>
                    <a:pt x="1615870" y="791415"/>
                  </a:cubicBezTo>
                  <a:lnTo>
                    <a:pt x="29738" y="791415"/>
                  </a:lnTo>
                  <a:cubicBezTo>
                    <a:pt x="13314" y="791415"/>
                    <a:pt x="0" y="778101"/>
                    <a:pt x="0" y="761677"/>
                  </a:cubicBezTo>
                  <a:lnTo>
                    <a:pt x="0" y="29738"/>
                  </a:lnTo>
                  <a:cubicBezTo>
                    <a:pt x="0" y="13314"/>
                    <a:pt x="13314" y="0"/>
                    <a:pt x="29738" y="0"/>
                  </a:cubicBezTo>
                  <a:close/>
                </a:path>
              </a:pathLst>
            </a:custGeom>
            <a:ln w="38100" cap="rnd">
              <a:solidFill>
                <a:srgbClr val="DCD31B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645607" cy="829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89958" y="5916570"/>
            <a:ext cx="3823586" cy="3823586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3" name="Freeform 43"/>
          <p:cNvSpPr/>
          <p:nvPr/>
        </p:nvSpPr>
        <p:spPr>
          <a:xfrm>
            <a:off x="289028" y="5922212"/>
            <a:ext cx="4025447" cy="4022092"/>
          </a:xfrm>
          <a:custGeom>
            <a:avLst/>
            <a:gdLst/>
            <a:ahLst/>
            <a:cxnLst/>
            <a:rect l="l" t="t" r="r" b="b"/>
            <a:pathLst>
              <a:path w="4025447" h="4022092">
                <a:moveTo>
                  <a:pt x="0" y="0"/>
                </a:moveTo>
                <a:lnTo>
                  <a:pt x="4025447" y="0"/>
                </a:lnTo>
                <a:lnTo>
                  <a:pt x="4025447" y="4022092"/>
                </a:lnTo>
                <a:lnTo>
                  <a:pt x="0" y="4022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TextBox 45"/>
          <p:cNvSpPr txBox="1"/>
          <p:nvPr/>
        </p:nvSpPr>
        <p:spPr>
          <a:xfrm>
            <a:off x="1028700" y="1902345"/>
            <a:ext cx="16889113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Os</a:t>
            </a:r>
            <a:r>
              <a:rPr lang="en-US" sz="3200" b="1" dirty="0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 </a:t>
            </a:r>
            <a:r>
              <a:rPr lang="en-US" sz="3200" b="1" dirty="0" err="1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recursos</a:t>
            </a:r>
            <a:r>
              <a:rPr lang="en-US" sz="3200" b="1" dirty="0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 do PDDE </a:t>
            </a:r>
            <a:r>
              <a:rPr lang="en-US" sz="3200" b="1" dirty="0" err="1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Básico</a:t>
            </a:r>
            <a:r>
              <a:rPr lang="en-US" sz="3200" b="1" dirty="0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 </a:t>
            </a:r>
            <a:r>
              <a:rPr lang="en-US" sz="3200" b="1" dirty="0" err="1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são</a:t>
            </a:r>
            <a:r>
              <a:rPr lang="en-US" sz="3200" b="1" dirty="0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 </a:t>
            </a:r>
            <a:r>
              <a:rPr lang="en-US" sz="3200" b="1" dirty="0" err="1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destinados</a:t>
            </a:r>
            <a:r>
              <a:rPr lang="en-US" sz="3200" b="1" dirty="0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 a </a:t>
            </a:r>
            <a:r>
              <a:rPr lang="en-US" sz="3200" b="1" dirty="0" err="1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beneficiar</a:t>
            </a:r>
            <a:r>
              <a:rPr lang="en-US" sz="3200" b="1" dirty="0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 </a:t>
            </a:r>
            <a:r>
              <a:rPr lang="en-US" sz="3200" b="1" dirty="0" err="1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estudantes</a:t>
            </a:r>
            <a:r>
              <a:rPr lang="en-US" sz="3200" b="1" dirty="0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 </a:t>
            </a:r>
            <a:r>
              <a:rPr lang="en-US" sz="3200" b="1" dirty="0" err="1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matriculados</a:t>
            </a:r>
            <a:r>
              <a:rPr lang="en-US" sz="3200" b="1" dirty="0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 </a:t>
            </a:r>
            <a:r>
              <a:rPr lang="en-US" sz="3200" b="1" dirty="0" err="1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nas</a:t>
            </a:r>
            <a:r>
              <a:rPr lang="en-US" sz="3200" b="1" dirty="0">
                <a:solidFill>
                  <a:srgbClr val="123D70"/>
                </a:solidFill>
                <a:latin typeface="Nexa Bold"/>
                <a:ea typeface="Nexa Bold"/>
                <a:cs typeface="Nexa Bold"/>
                <a:sym typeface="Nexa Bold"/>
              </a:rPr>
              <a:t>: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736994" y="5712417"/>
            <a:ext cx="5769193" cy="298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Polos presenciais do sistema Universidade Aberta do Brasil (UAB) que oferecem programas de formação inicial ou continuada a profissionais da educação básica.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28700" y="319036"/>
            <a:ext cx="9217348" cy="74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4899" b="1" spc="-107" dirty="0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A QUEM SE DESTINA?</a:t>
            </a:r>
          </a:p>
        </p:txBody>
      </p:sp>
      <p:sp>
        <p:nvSpPr>
          <p:cNvPr id="48" name="Freeform 48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9" name="Freeform 49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Freeform 50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1" name="Freeform 51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2" name="Freeform 52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3" name="Freeform 53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4" name="Freeform 54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47525" y="2536613"/>
            <a:ext cx="2045184" cy="2045184"/>
          </a:xfrm>
          <a:custGeom>
            <a:avLst/>
            <a:gdLst/>
            <a:ahLst/>
            <a:cxnLst/>
            <a:rect l="l" t="t" r="r" b="b"/>
            <a:pathLst>
              <a:path w="2045184" h="2045184">
                <a:moveTo>
                  <a:pt x="0" y="0"/>
                </a:moveTo>
                <a:lnTo>
                  <a:pt x="2045185" y="0"/>
                </a:lnTo>
                <a:lnTo>
                  <a:pt x="2045185" y="2045184"/>
                </a:lnTo>
                <a:lnTo>
                  <a:pt x="0" y="2045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1671915" y="2260878"/>
            <a:ext cx="5865952" cy="586595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11362230" y="2108609"/>
            <a:ext cx="6175637" cy="6170491"/>
          </a:xfrm>
          <a:custGeom>
            <a:avLst/>
            <a:gdLst/>
            <a:ahLst/>
            <a:cxnLst/>
            <a:rect l="l" t="t" r="r" b="b"/>
            <a:pathLst>
              <a:path w="6175637" h="6170491">
                <a:moveTo>
                  <a:pt x="0" y="0"/>
                </a:moveTo>
                <a:lnTo>
                  <a:pt x="6175637" y="0"/>
                </a:lnTo>
                <a:lnTo>
                  <a:pt x="6175637" y="6170491"/>
                </a:lnTo>
                <a:lnTo>
                  <a:pt x="0" y="6170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28700" y="2697351"/>
            <a:ext cx="9985224" cy="6094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6"/>
              </a:lnSpc>
              <a:spcBef>
                <a:spcPct val="0"/>
              </a:spcBef>
            </a:pPr>
            <a:r>
              <a:rPr lang="en-US" sz="381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Mais de </a:t>
            </a:r>
            <a:r>
              <a:rPr lang="en-US" sz="3811" b="1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138 mil escolas </a:t>
            </a:r>
            <a:r>
              <a:rPr lang="en-US" sz="381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de educação pública básica, recenseadas pelo INEP;</a:t>
            </a:r>
          </a:p>
          <a:p>
            <a:pPr algn="ctr">
              <a:lnSpc>
                <a:spcPts val="5336"/>
              </a:lnSpc>
              <a:spcBef>
                <a:spcPct val="0"/>
              </a:spcBef>
            </a:pPr>
            <a:r>
              <a:rPr lang="en-US" sz="381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5336"/>
              </a:lnSpc>
              <a:spcBef>
                <a:spcPct val="0"/>
              </a:spcBef>
            </a:pPr>
            <a:r>
              <a:rPr lang="en-US" sz="381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Quase </a:t>
            </a:r>
            <a:r>
              <a:rPr lang="en-US" sz="3811" b="1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3 mil entidades </a:t>
            </a:r>
            <a:r>
              <a:rPr lang="en-US" sz="381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privadas</a:t>
            </a:r>
            <a:r>
              <a:rPr lang="en-US" sz="3811" b="1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81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de educação especial com atendimento gratuito ao público;</a:t>
            </a:r>
          </a:p>
          <a:p>
            <a:pPr algn="ctr">
              <a:lnSpc>
                <a:spcPts val="5336"/>
              </a:lnSpc>
              <a:spcBef>
                <a:spcPct val="0"/>
              </a:spcBef>
            </a:pPr>
            <a:endParaRPr lang="en-US" sz="3811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5336"/>
              </a:lnSpc>
              <a:spcBef>
                <a:spcPct val="0"/>
              </a:spcBef>
            </a:pPr>
            <a:r>
              <a:rPr lang="en-US" sz="381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Mais de </a:t>
            </a:r>
            <a:r>
              <a:rPr lang="en-US" sz="3811" b="1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33 milhões</a:t>
            </a:r>
            <a:r>
              <a:rPr lang="en-US" sz="381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de alunos alcançados.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09650"/>
            <a:ext cx="12649632" cy="109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06"/>
              </a:lnSpc>
            </a:pPr>
            <a:r>
              <a:rPr lang="en-US" sz="7136" b="1" spc="-156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PÚBLICO ALVO ATENDIDO?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878513" y="2407753"/>
            <a:ext cx="1151452" cy="115145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D31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20283" y="3005485"/>
            <a:ext cx="10863238" cy="175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508" b="1" spc="-121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AÇÕES INTEGRADAS AO </a:t>
            </a:r>
          </a:p>
          <a:p>
            <a:pPr algn="l">
              <a:lnSpc>
                <a:spcPts val="7224"/>
              </a:lnSpc>
            </a:pPr>
            <a:endParaRPr lang="en-US" sz="5508" b="1" spc="-121">
              <a:solidFill>
                <a:srgbClr val="123D70"/>
              </a:solidFill>
              <a:latin typeface="Nexa Heavy"/>
              <a:ea typeface="Nexa Heavy"/>
              <a:cs typeface="Nexa Heavy"/>
              <a:sym typeface="Nexa Heavy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997152" y="2700288"/>
            <a:ext cx="3862380" cy="1524031"/>
          </a:xfrm>
          <a:custGeom>
            <a:avLst/>
            <a:gdLst/>
            <a:ahLst/>
            <a:cxnLst/>
            <a:rect l="l" t="t" r="r" b="b"/>
            <a:pathLst>
              <a:path w="3862380" h="1524031">
                <a:moveTo>
                  <a:pt x="0" y="0"/>
                </a:moveTo>
                <a:lnTo>
                  <a:pt x="3862380" y="0"/>
                </a:lnTo>
                <a:lnTo>
                  <a:pt x="3862380" y="1524030"/>
                </a:lnTo>
                <a:lnTo>
                  <a:pt x="0" y="1524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-368557" y="0"/>
            <a:ext cx="2045184" cy="2045184"/>
          </a:xfrm>
          <a:custGeom>
            <a:avLst/>
            <a:gdLst/>
            <a:ahLst/>
            <a:cxnLst/>
            <a:rect l="l" t="t" r="r" b="b"/>
            <a:pathLst>
              <a:path w="2045184" h="2045184">
                <a:moveTo>
                  <a:pt x="0" y="0"/>
                </a:moveTo>
                <a:lnTo>
                  <a:pt x="2045184" y="0"/>
                </a:lnTo>
                <a:lnTo>
                  <a:pt x="2045184" y="2045184"/>
                </a:lnTo>
                <a:lnTo>
                  <a:pt x="0" y="20451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96980" y="189360"/>
            <a:ext cx="4641087" cy="464108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14308" b="-1430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189360"/>
            <a:ext cx="4886107" cy="4882035"/>
          </a:xfrm>
          <a:custGeom>
            <a:avLst/>
            <a:gdLst/>
            <a:ahLst/>
            <a:cxnLst/>
            <a:rect l="l" t="t" r="r" b="b"/>
            <a:pathLst>
              <a:path w="4886107" h="4882035">
                <a:moveTo>
                  <a:pt x="0" y="0"/>
                </a:moveTo>
                <a:lnTo>
                  <a:pt x="4886107" y="0"/>
                </a:lnTo>
                <a:lnTo>
                  <a:pt x="4886107" y="4882035"/>
                </a:lnTo>
                <a:lnTo>
                  <a:pt x="0" y="4882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1028700" y="5152467"/>
            <a:ext cx="16584269" cy="373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As Ações Integradas são repassadas apenas às Unidades Executoras – UEx.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Atualmente, elas são transferidas a </a:t>
            </a:r>
            <a:r>
              <a:rPr lang="en-US" sz="3500" b="1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02 tipos de contas</a:t>
            </a:r>
            <a:r>
              <a:rPr lang="en-US" sz="35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, denominadas: </a:t>
            </a:r>
            <a:r>
              <a:rPr lang="en-US" sz="3500" b="1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PDDEEquidade(Estrutura) e PDDE Qualidade.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>
              <a:solidFill>
                <a:srgbClr val="123D7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1382" y="3022276"/>
            <a:ext cx="15630265" cy="5705047"/>
          </a:xfrm>
          <a:custGeom>
            <a:avLst/>
            <a:gdLst/>
            <a:ahLst/>
            <a:cxnLst/>
            <a:rect l="l" t="t" r="r" b="b"/>
            <a:pathLst>
              <a:path w="15630265" h="5705047">
                <a:moveTo>
                  <a:pt x="0" y="0"/>
                </a:moveTo>
                <a:lnTo>
                  <a:pt x="15630265" y="0"/>
                </a:lnTo>
                <a:lnTo>
                  <a:pt x="15630265" y="5705047"/>
                </a:lnTo>
                <a:lnTo>
                  <a:pt x="0" y="5705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2706073" y="7695789"/>
            <a:ext cx="1326100" cy="1326100"/>
          </a:xfrm>
          <a:custGeom>
            <a:avLst/>
            <a:gdLst/>
            <a:ahLst/>
            <a:cxnLst/>
            <a:rect l="l" t="t" r="r" b="b"/>
            <a:pathLst>
              <a:path w="1326100" h="1326100">
                <a:moveTo>
                  <a:pt x="0" y="0"/>
                </a:moveTo>
                <a:lnTo>
                  <a:pt x="1326100" y="0"/>
                </a:lnTo>
                <a:lnTo>
                  <a:pt x="1326100" y="1326101"/>
                </a:lnTo>
                <a:lnTo>
                  <a:pt x="0" y="1326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6823484" y="7695789"/>
            <a:ext cx="1343436" cy="1343436"/>
          </a:xfrm>
          <a:custGeom>
            <a:avLst/>
            <a:gdLst/>
            <a:ahLst/>
            <a:cxnLst/>
            <a:rect l="l" t="t" r="r" b="b"/>
            <a:pathLst>
              <a:path w="1343436" h="1343436">
                <a:moveTo>
                  <a:pt x="0" y="0"/>
                </a:moveTo>
                <a:lnTo>
                  <a:pt x="1343436" y="0"/>
                </a:lnTo>
                <a:lnTo>
                  <a:pt x="1343436" y="1343436"/>
                </a:lnTo>
                <a:lnTo>
                  <a:pt x="0" y="134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632510" y="7695789"/>
            <a:ext cx="1326100" cy="1326100"/>
          </a:xfrm>
          <a:custGeom>
            <a:avLst/>
            <a:gdLst/>
            <a:ahLst/>
            <a:cxnLst/>
            <a:rect l="l" t="t" r="r" b="b"/>
            <a:pathLst>
              <a:path w="1326100" h="1326100">
                <a:moveTo>
                  <a:pt x="0" y="0"/>
                </a:moveTo>
                <a:lnTo>
                  <a:pt x="1326100" y="0"/>
                </a:lnTo>
                <a:lnTo>
                  <a:pt x="1326100" y="1326101"/>
                </a:lnTo>
                <a:lnTo>
                  <a:pt x="0" y="13261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4682018" y="7746778"/>
            <a:ext cx="1275112" cy="1275112"/>
          </a:xfrm>
          <a:custGeom>
            <a:avLst/>
            <a:gdLst/>
            <a:ahLst/>
            <a:cxnLst/>
            <a:rect l="l" t="t" r="r" b="b"/>
            <a:pathLst>
              <a:path w="1275112" h="1275112">
                <a:moveTo>
                  <a:pt x="0" y="0"/>
                </a:moveTo>
                <a:lnTo>
                  <a:pt x="1275111" y="0"/>
                </a:lnTo>
                <a:lnTo>
                  <a:pt x="1275111" y="1275112"/>
                </a:lnTo>
                <a:lnTo>
                  <a:pt x="0" y="1275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606025" y="3285387"/>
            <a:ext cx="3526196" cy="11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  <a:spcBef>
                <a:spcPct val="0"/>
              </a:spcBef>
            </a:pPr>
            <a:r>
              <a:rPr lang="en-US" sz="2400" b="1" spc="-52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 DE INOVAÇÃO EDUCAÇÃO CONECTADA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39787" y="3656862"/>
            <a:ext cx="3526196" cy="11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spc="-52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 ESCOLA E COMUNIDADE - PROEC</a:t>
            </a:r>
          </a:p>
          <a:p>
            <a:pPr algn="ctr">
              <a:lnSpc>
                <a:spcPts val="2928"/>
              </a:lnSpc>
              <a:spcBef>
                <a:spcPct val="0"/>
              </a:spcBef>
            </a:pPr>
            <a:endParaRPr lang="en-US" sz="2400" b="1" spc="-52">
              <a:solidFill>
                <a:srgbClr val="123D7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63100" y="3656862"/>
            <a:ext cx="3526196" cy="11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spc="-5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 ESCOLAS DAS ADOLESCÊNCIAS</a:t>
            </a:r>
          </a:p>
          <a:p>
            <a:pPr algn="ctr">
              <a:lnSpc>
                <a:spcPts val="2928"/>
              </a:lnSpc>
              <a:spcBef>
                <a:spcPct val="0"/>
              </a:spcBef>
            </a:pPr>
            <a:endParaRPr lang="en-US" sz="2400" b="1" spc="-52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508396" y="3656862"/>
            <a:ext cx="3526196" cy="37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spc="-5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TODA MATEMÁTICA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7292" y="4920585"/>
            <a:ext cx="3205030" cy="225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  <a:spcBef>
                <a:spcPct val="0"/>
              </a:spcBef>
            </a:pPr>
            <a:r>
              <a:rPr lang="en-US" sz="2400" spc="-52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RESOLUÇÃO CD/FNDE/MEC Nº 9, DE 13 DE ABRIL DE 2018;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  <a:spcBef>
                <a:spcPct val="0"/>
              </a:spcBef>
            </a:pPr>
            <a:r>
              <a:rPr lang="en-US" sz="2400" spc="-52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PORTARIA Nº 22, DE 9 DE MAIO DE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00370" y="4920585"/>
            <a:ext cx="3205030" cy="2224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  <a:spcBef>
                <a:spcPct val="0"/>
              </a:spcBef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PORTARIA Nº 264 DE 01/04/2024;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  <a:spcBef>
                <a:spcPct val="0"/>
              </a:spcBef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RESOLUÇÃO Nº 16 DE 15/08/2024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723683" y="4920585"/>
            <a:ext cx="3205030" cy="296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PORTARIA Nº 635, DE 10 DE JULHO DE 2024;</a:t>
            </a:r>
          </a:p>
          <a:p>
            <a:pPr algn="l">
              <a:lnSpc>
                <a:spcPts val="2928"/>
              </a:lnSpc>
            </a:pPr>
            <a:endParaRPr lang="en-US" sz="2400" spc="-52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RESOLUÇÃO Nº23, DE 25/10/2024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746996" y="4920585"/>
            <a:ext cx="3205030" cy="2224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  <a:spcBef>
                <a:spcPct val="0"/>
              </a:spcBef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DECRETO </a:t>
            </a:r>
            <a:r>
              <a:rPr lang="pt-BR" sz="2400" b="0" i="0" dirty="0">
                <a:solidFill>
                  <a:schemeClr val="tx2"/>
                </a:solidFill>
                <a:effectLst/>
                <a:latin typeface=""/>
              </a:rPr>
              <a:t>12.641/2025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pt-BR" sz="2400" spc="-52" dirty="0">
              <a:solidFill>
                <a:schemeClr val="tx2"/>
              </a:solidFill>
              <a:latin typeface=""/>
              <a:ea typeface="Poppins"/>
              <a:cs typeface="Poppins"/>
              <a:sym typeface="Poppins"/>
            </a:endParaRPr>
          </a:p>
          <a:p>
            <a:pPr>
              <a:lnSpc>
                <a:spcPts val="2928"/>
              </a:lnSpc>
              <a:spcBef>
                <a:spcPct val="0"/>
              </a:spcBef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</a:t>
            </a:r>
            <a:r>
              <a:rPr lang="pt-BR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RESOLUÇÃO CD/FNDE Nº 24, DE 19 DE DEZEMBRO DE 2025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454239" y="9632488"/>
            <a:ext cx="1681162" cy="621520"/>
          </a:xfrm>
          <a:custGeom>
            <a:avLst/>
            <a:gdLst/>
            <a:ahLst/>
            <a:cxnLst/>
            <a:rect l="l" t="t" r="r" b="b"/>
            <a:pathLst>
              <a:path w="1681162" h="621520">
                <a:moveTo>
                  <a:pt x="0" y="0"/>
                </a:moveTo>
                <a:lnTo>
                  <a:pt x="1681161" y="0"/>
                </a:lnTo>
                <a:lnTo>
                  <a:pt x="1681161" y="621521"/>
                </a:lnTo>
                <a:lnTo>
                  <a:pt x="0" y="6215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4679342" y="9706513"/>
            <a:ext cx="1635060" cy="475582"/>
          </a:xfrm>
          <a:custGeom>
            <a:avLst/>
            <a:gdLst/>
            <a:ahLst/>
            <a:cxnLst/>
            <a:rect l="l" t="t" r="r" b="b"/>
            <a:pathLst>
              <a:path w="1635060" h="475582">
                <a:moveTo>
                  <a:pt x="0" y="0"/>
                </a:moveTo>
                <a:lnTo>
                  <a:pt x="1635060" y="0"/>
                </a:lnTo>
                <a:lnTo>
                  <a:pt x="1635060" y="475582"/>
                </a:lnTo>
                <a:lnTo>
                  <a:pt x="0" y="4755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1710777" y="9601608"/>
            <a:ext cx="1370783" cy="685392"/>
          </a:xfrm>
          <a:custGeom>
            <a:avLst/>
            <a:gdLst/>
            <a:ahLst/>
            <a:cxnLst/>
            <a:rect l="l" t="t" r="r" b="b"/>
            <a:pathLst>
              <a:path w="1370783" h="685392">
                <a:moveTo>
                  <a:pt x="0" y="0"/>
                </a:moveTo>
                <a:lnTo>
                  <a:pt x="1370783" y="0"/>
                </a:lnTo>
                <a:lnTo>
                  <a:pt x="1370783" y="685392"/>
                </a:lnTo>
                <a:lnTo>
                  <a:pt x="0" y="6853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13233960" y="9704380"/>
            <a:ext cx="1216088" cy="479848"/>
          </a:xfrm>
          <a:custGeom>
            <a:avLst/>
            <a:gdLst/>
            <a:ahLst/>
            <a:cxnLst/>
            <a:rect l="l" t="t" r="r" b="b"/>
            <a:pathLst>
              <a:path w="1216088" h="479848">
                <a:moveTo>
                  <a:pt x="0" y="0"/>
                </a:moveTo>
                <a:lnTo>
                  <a:pt x="1216088" y="0"/>
                </a:lnTo>
                <a:lnTo>
                  <a:pt x="1216088" y="479848"/>
                </a:lnTo>
                <a:lnTo>
                  <a:pt x="0" y="4798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9778816" y="722837"/>
            <a:ext cx="5938820" cy="2147039"/>
          </a:xfrm>
          <a:custGeom>
            <a:avLst/>
            <a:gdLst/>
            <a:ahLst/>
            <a:cxnLst/>
            <a:rect l="l" t="t" r="r" b="b"/>
            <a:pathLst>
              <a:path w="5938820" h="2147039">
                <a:moveTo>
                  <a:pt x="0" y="0"/>
                </a:moveTo>
                <a:lnTo>
                  <a:pt x="5938820" y="0"/>
                </a:lnTo>
                <a:lnTo>
                  <a:pt x="5938820" y="2147039"/>
                </a:lnTo>
                <a:lnTo>
                  <a:pt x="0" y="2147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73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2706073" y="1000126"/>
            <a:ext cx="7245257" cy="1276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01"/>
              </a:lnSpc>
            </a:pPr>
            <a:r>
              <a:rPr lang="en-US" sz="8198" b="1" spc="-180" dirty="0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PROGRAMAS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1382" y="3022276"/>
            <a:ext cx="15630265" cy="5705047"/>
          </a:xfrm>
          <a:custGeom>
            <a:avLst/>
            <a:gdLst/>
            <a:ahLst/>
            <a:cxnLst/>
            <a:rect l="l" t="t" r="r" b="b"/>
            <a:pathLst>
              <a:path w="15630265" h="5705047">
                <a:moveTo>
                  <a:pt x="0" y="0"/>
                </a:moveTo>
                <a:lnTo>
                  <a:pt x="15630265" y="0"/>
                </a:lnTo>
                <a:lnTo>
                  <a:pt x="15630265" y="5705047"/>
                </a:lnTo>
                <a:lnTo>
                  <a:pt x="0" y="5705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682957" y="7746778"/>
            <a:ext cx="1372331" cy="1372331"/>
          </a:xfrm>
          <a:custGeom>
            <a:avLst/>
            <a:gdLst/>
            <a:ahLst/>
            <a:cxnLst/>
            <a:rect l="l" t="t" r="r" b="b"/>
            <a:pathLst>
              <a:path w="1372331" h="1372331">
                <a:moveTo>
                  <a:pt x="0" y="0"/>
                </a:moveTo>
                <a:lnTo>
                  <a:pt x="1372331" y="0"/>
                </a:lnTo>
                <a:lnTo>
                  <a:pt x="1372331" y="1372330"/>
                </a:lnTo>
                <a:lnTo>
                  <a:pt x="0" y="1372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6697675" y="7746778"/>
            <a:ext cx="1372331" cy="1372331"/>
          </a:xfrm>
          <a:custGeom>
            <a:avLst/>
            <a:gdLst/>
            <a:ahLst/>
            <a:cxnLst/>
            <a:rect l="l" t="t" r="r" b="b"/>
            <a:pathLst>
              <a:path w="1372331" h="1372331">
                <a:moveTo>
                  <a:pt x="0" y="0"/>
                </a:moveTo>
                <a:lnTo>
                  <a:pt x="1372331" y="0"/>
                </a:lnTo>
                <a:lnTo>
                  <a:pt x="1372331" y="1372330"/>
                </a:lnTo>
                <a:lnTo>
                  <a:pt x="0" y="1372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727481" y="7746778"/>
            <a:ext cx="1372331" cy="1372331"/>
          </a:xfrm>
          <a:custGeom>
            <a:avLst/>
            <a:gdLst/>
            <a:ahLst/>
            <a:cxnLst/>
            <a:rect l="l" t="t" r="r" b="b"/>
            <a:pathLst>
              <a:path w="1372331" h="1372331">
                <a:moveTo>
                  <a:pt x="0" y="0"/>
                </a:moveTo>
                <a:lnTo>
                  <a:pt x="1372330" y="0"/>
                </a:lnTo>
                <a:lnTo>
                  <a:pt x="1372330" y="1372330"/>
                </a:lnTo>
                <a:lnTo>
                  <a:pt x="0" y="13723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4810706" y="7746778"/>
            <a:ext cx="1372331" cy="1372331"/>
          </a:xfrm>
          <a:custGeom>
            <a:avLst/>
            <a:gdLst/>
            <a:ahLst/>
            <a:cxnLst/>
            <a:rect l="l" t="t" r="r" b="b"/>
            <a:pathLst>
              <a:path w="1372331" h="1372331">
                <a:moveTo>
                  <a:pt x="0" y="0"/>
                </a:moveTo>
                <a:lnTo>
                  <a:pt x="1372330" y="0"/>
                </a:lnTo>
                <a:lnTo>
                  <a:pt x="1372330" y="1372330"/>
                </a:lnTo>
                <a:lnTo>
                  <a:pt x="0" y="13723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606025" y="3656862"/>
            <a:ext cx="3526196" cy="11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spc="-52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 CANTINHO DA LEITURA</a:t>
            </a:r>
          </a:p>
          <a:p>
            <a:pPr algn="ctr">
              <a:lnSpc>
                <a:spcPts val="2928"/>
              </a:lnSpc>
              <a:spcBef>
                <a:spcPct val="0"/>
              </a:spcBef>
            </a:pPr>
            <a:endParaRPr lang="en-US" sz="2400" b="1" spc="-52">
              <a:solidFill>
                <a:srgbClr val="123D7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39787" y="3656862"/>
            <a:ext cx="3526196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  <a:spcBef>
                <a:spcPct val="0"/>
              </a:spcBef>
            </a:pPr>
            <a:r>
              <a:rPr lang="en-US" sz="2400" b="1" spc="-52" dirty="0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PDDE EMERGENCIAL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63100" y="3656862"/>
            <a:ext cx="3526196" cy="11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spc="-5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 ENSINO MÉDIO NOTURNO MAIS</a:t>
            </a:r>
          </a:p>
          <a:p>
            <a:pPr algn="ctr">
              <a:lnSpc>
                <a:spcPts val="2928"/>
              </a:lnSpc>
              <a:spcBef>
                <a:spcPct val="0"/>
              </a:spcBef>
            </a:pPr>
            <a:endParaRPr lang="en-US" sz="2400" b="1" spc="-52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508396" y="3656862"/>
            <a:ext cx="3526196" cy="11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spc="-5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 PRIMEIRA INFÂNCIA NA ESCOLA</a:t>
            </a:r>
          </a:p>
          <a:p>
            <a:pPr algn="ctr">
              <a:lnSpc>
                <a:spcPts val="2928"/>
              </a:lnSpc>
              <a:spcBef>
                <a:spcPct val="0"/>
              </a:spcBef>
            </a:pPr>
            <a:endParaRPr lang="en-US" sz="2400" b="1" spc="-52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77292" y="4920585"/>
            <a:ext cx="3205030" cy="1879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  <a:spcBef>
                <a:spcPct val="0"/>
              </a:spcBef>
            </a:pPr>
            <a:r>
              <a:rPr lang="en-US" sz="2400" spc="-52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RESOLUÇÃO CD/FNDE/MEC Nº 22, DE 24 DE OUTUBRO DE 2023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700370" y="4920585"/>
            <a:ext cx="3205030" cy="225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RESOLUÇÃO CD/FNDE/MEC Nº 16, DE 07 DE OUTUBRO DE 2020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723683" y="4920585"/>
            <a:ext cx="3205030" cy="225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400" spc="-52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PORTARIA N° 653, DE 11 DE JULHO DE 2024 </a:t>
            </a:r>
          </a:p>
          <a:p>
            <a:pPr algn="l">
              <a:lnSpc>
                <a:spcPts val="2928"/>
              </a:lnSpc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746996" y="4920585"/>
            <a:ext cx="3205030" cy="297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PORTARIA Nº 357, DE 17 DE MAIO DE 2022;</a:t>
            </a:r>
          </a:p>
          <a:p>
            <a:pPr algn="l">
              <a:lnSpc>
                <a:spcPts val="2928"/>
              </a:lnSpc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928"/>
              </a:lnSpc>
            </a:pPr>
            <a:r>
              <a:rPr lang="en-US" sz="2400" spc="-52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RESOLUÇÃO Nº 10, DE 8 DE DEZEMBRO DE 2022 - </a:t>
            </a:r>
            <a:r>
              <a:rPr lang="en-US" sz="2400" spc="-52" dirty="0">
                <a:solidFill>
                  <a:srgbClr val="123D70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REVOGADO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454239" y="9632488"/>
            <a:ext cx="1681162" cy="621520"/>
          </a:xfrm>
          <a:custGeom>
            <a:avLst/>
            <a:gdLst/>
            <a:ahLst/>
            <a:cxnLst/>
            <a:rect l="l" t="t" r="r" b="b"/>
            <a:pathLst>
              <a:path w="1681162" h="621520">
                <a:moveTo>
                  <a:pt x="0" y="0"/>
                </a:moveTo>
                <a:lnTo>
                  <a:pt x="1681161" y="0"/>
                </a:lnTo>
                <a:lnTo>
                  <a:pt x="1681161" y="621521"/>
                </a:lnTo>
                <a:lnTo>
                  <a:pt x="0" y="6215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4679342" y="9706513"/>
            <a:ext cx="1635060" cy="475582"/>
          </a:xfrm>
          <a:custGeom>
            <a:avLst/>
            <a:gdLst/>
            <a:ahLst/>
            <a:cxnLst/>
            <a:rect l="l" t="t" r="r" b="b"/>
            <a:pathLst>
              <a:path w="1635060" h="475582">
                <a:moveTo>
                  <a:pt x="0" y="0"/>
                </a:moveTo>
                <a:lnTo>
                  <a:pt x="1635060" y="0"/>
                </a:lnTo>
                <a:lnTo>
                  <a:pt x="1635060" y="475582"/>
                </a:lnTo>
                <a:lnTo>
                  <a:pt x="0" y="4755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1710777" y="9601608"/>
            <a:ext cx="1370783" cy="685392"/>
          </a:xfrm>
          <a:custGeom>
            <a:avLst/>
            <a:gdLst/>
            <a:ahLst/>
            <a:cxnLst/>
            <a:rect l="l" t="t" r="r" b="b"/>
            <a:pathLst>
              <a:path w="1370783" h="685392">
                <a:moveTo>
                  <a:pt x="0" y="0"/>
                </a:moveTo>
                <a:lnTo>
                  <a:pt x="1370783" y="0"/>
                </a:lnTo>
                <a:lnTo>
                  <a:pt x="1370783" y="685392"/>
                </a:lnTo>
                <a:lnTo>
                  <a:pt x="0" y="6853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13233960" y="9704380"/>
            <a:ext cx="1216088" cy="479848"/>
          </a:xfrm>
          <a:custGeom>
            <a:avLst/>
            <a:gdLst/>
            <a:ahLst/>
            <a:cxnLst/>
            <a:rect l="l" t="t" r="r" b="b"/>
            <a:pathLst>
              <a:path w="1216088" h="479848">
                <a:moveTo>
                  <a:pt x="0" y="0"/>
                </a:moveTo>
                <a:lnTo>
                  <a:pt x="1216088" y="0"/>
                </a:lnTo>
                <a:lnTo>
                  <a:pt x="1216088" y="479848"/>
                </a:lnTo>
                <a:lnTo>
                  <a:pt x="0" y="4798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9778816" y="722837"/>
            <a:ext cx="5938820" cy="2147039"/>
          </a:xfrm>
          <a:custGeom>
            <a:avLst/>
            <a:gdLst/>
            <a:ahLst/>
            <a:cxnLst/>
            <a:rect l="l" t="t" r="r" b="b"/>
            <a:pathLst>
              <a:path w="5938820" h="2147039">
                <a:moveTo>
                  <a:pt x="0" y="0"/>
                </a:moveTo>
                <a:lnTo>
                  <a:pt x="5938820" y="0"/>
                </a:lnTo>
                <a:lnTo>
                  <a:pt x="5938820" y="2147039"/>
                </a:lnTo>
                <a:lnTo>
                  <a:pt x="0" y="2147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73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2682957" y="1000126"/>
            <a:ext cx="7268373" cy="1276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01"/>
              </a:lnSpc>
            </a:pPr>
            <a:r>
              <a:rPr lang="en-US" sz="8198" b="1" spc="-180" dirty="0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PROGRAMAS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1817" y="3022276"/>
            <a:ext cx="11788207" cy="5622201"/>
          </a:xfrm>
          <a:custGeom>
            <a:avLst/>
            <a:gdLst/>
            <a:ahLst/>
            <a:cxnLst/>
            <a:rect l="l" t="t" r="r" b="b"/>
            <a:pathLst>
              <a:path w="11788207" h="5622201">
                <a:moveTo>
                  <a:pt x="0" y="0"/>
                </a:moveTo>
                <a:lnTo>
                  <a:pt x="11788206" y="0"/>
                </a:lnTo>
                <a:lnTo>
                  <a:pt x="11788206" y="5622202"/>
                </a:lnTo>
                <a:lnTo>
                  <a:pt x="0" y="5622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473" r="-325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4586508" y="7612944"/>
            <a:ext cx="1326100" cy="1326100"/>
          </a:xfrm>
          <a:custGeom>
            <a:avLst/>
            <a:gdLst/>
            <a:ahLst/>
            <a:cxnLst/>
            <a:rect l="l" t="t" r="r" b="b"/>
            <a:pathLst>
              <a:path w="1326100" h="1326100">
                <a:moveTo>
                  <a:pt x="0" y="0"/>
                </a:moveTo>
                <a:lnTo>
                  <a:pt x="1326100" y="0"/>
                </a:lnTo>
                <a:lnTo>
                  <a:pt x="1326100" y="1326100"/>
                </a:lnTo>
                <a:lnTo>
                  <a:pt x="0" y="132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8703919" y="7612944"/>
            <a:ext cx="1343436" cy="1343436"/>
          </a:xfrm>
          <a:custGeom>
            <a:avLst/>
            <a:gdLst/>
            <a:ahLst/>
            <a:cxnLst/>
            <a:rect l="l" t="t" r="r" b="b"/>
            <a:pathLst>
              <a:path w="1343436" h="1343436">
                <a:moveTo>
                  <a:pt x="0" y="0"/>
                </a:moveTo>
                <a:lnTo>
                  <a:pt x="1343436" y="0"/>
                </a:lnTo>
                <a:lnTo>
                  <a:pt x="1343436" y="1343435"/>
                </a:lnTo>
                <a:lnTo>
                  <a:pt x="0" y="13434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2512945" y="7612944"/>
            <a:ext cx="1326100" cy="1326100"/>
          </a:xfrm>
          <a:custGeom>
            <a:avLst/>
            <a:gdLst/>
            <a:ahLst/>
            <a:cxnLst/>
            <a:rect l="l" t="t" r="r" b="b"/>
            <a:pathLst>
              <a:path w="1326100" h="1326100">
                <a:moveTo>
                  <a:pt x="0" y="0"/>
                </a:moveTo>
                <a:lnTo>
                  <a:pt x="1326100" y="0"/>
                </a:lnTo>
                <a:lnTo>
                  <a:pt x="1326100" y="1326100"/>
                </a:lnTo>
                <a:lnTo>
                  <a:pt x="0" y="1326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3497144" y="3405054"/>
            <a:ext cx="3526196" cy="11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b="1" spc="-52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 SALAS MULTIFUNCIONAIS </a:t>
            </a:r>
          </a:p>
          <a:p>
            <a:pPr algn="ctr">
              <a:lnSpc>
                <a:spcPts val="2928"/>
              </a:lnSpc>
              <a:spcBef>
                <a:spcPct val="0"/>
              </a:spcBef>
            </a:pPr>
            <a:endParaRPr lang="en-US" sz="2400" b="1" spc="-52">
              <a:solidFill>
                <a:srgbClr val="123D7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65059" y="3375209"/>
            <a:ext cx="3745522" cy="1166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8"/>
              </a:lnSpc>
            </a:pPr>
            <a:r>
              <a:rPr lang="en-US" sz="1900" b="1" spc="-41" dirty="0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PDDE ÁGUA, ESGOTAMENTO SANITÁRIO E INFRAESTRUTURA NAS ESCOLAS EM ÁREAS RURAIS  </a:t>
            </a:r>
          </a:p>
          <a:p>
            <a:pPr algn="ctr">
              <a:lnSpc>
                <a:spcPts val="2318"/>
              </a:lnSpc>
              <a:spcBef>
                <a:spcPct val="0"/>
              </a:spcBef>
            </a:pPr>
            <a:endParaRPr lang="en-US" sz="1900" b="1" spc="-41" dirty="0">
              <a:solidFill>
                <a:srgbClr val="123D7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463006" y="3388279"/>
            <a:ext cx="3526196" cy="765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  <a:spcBef>
                <a:spcPct val="0"/>
              </a:spcBef>
            </a:pPr>
            <a:r>
              <a:rPr lang="en-US" sz="2400" b="1" spc="-5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 DIVERSIDADES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57727" y="4837740"/>
            <a:ext cx="3205030" cy="1879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  <a:spcBef>
                <a:spcPct val="0"/>
              </a:spcBef>
            </a:pPr>
            <a:r>
              <a:rPr lang="en-US" sz="2400" spc="-52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 RESOLUÇÃO CD/FNDE/MEC Nº 15, DE 07 DE OUTUBRO DE 2020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80805" y="4837740"/>
            <a:ext cx="3205030" cy="336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400" spc="-52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RESOLUÇÃO CD/FNDE/MEC Nº 02, DE 20 DE ABRIL DE 2021</a:t>
            </a:r>
          </a:p>
          <a:p>
            <a:pPr algn="l">
              <a:lnSpc>
                <a:spcPts val="2928"/>
              </a:lnSpc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</a:pPr>
            <a:r>
              <a:rPr lang="en-US" sz="2400" spc="-52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RESOLUÇÃO Nº 05, DE 20 DE 20 DE ABRIL DE 2021 </a:t>
            </a: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604118" y="4837740"/>
            <a:ext cx="3205030" cy="225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400" spc="-52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✔ RESOLUÇÃO Nº 17, DE 15 DE AGOSTO DE 2024</a:t>
            </a:r>
          </a:p>
          <a:p>
            <a:pPr algn="l">
              <a:lnSpc>
                <a:spcPts val="2928"/>
              </a:lnSpc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28"/>
              </a:lnSpc>
              <a:spcBef>
                <a:spcPct val="0"/>
              </a:spcBef>
            </a:pPr>
            <a:endParaRPr lang="en-US" sz="2400" spc="-52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51330" y="666460"/>
            <a:ext cx="5863328" cy="2203416"/>
          </a:xfrm>
          <a:custGeom>
            <a:avLst/>
            <a:gdLst/>
            <a:ahLst/>
            <a:cxnLst/>
            <a:rect l="l" t="t" r="r" b="b"/>
            <a:pathLst>
              <a:path w="5863328" h="2203416">
                <a:moveTo>
                  <a:pt x="0" y="0"/>
                </a:moveTo>
                <a:lnTo>
                  <a:pt x="5863328" y="0"/>
                </a:lnTo>
                <a:lnTo>
                  <a:pt x="5863328" y="2203416"/>
                </a:lnTo>
                <a:lnTo>
                  <a:pt x="0" y="2203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2667001" y="1000125"/>
            <a:ext cx="7284330" cy="1323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01"/>
              </a:lnSpc>
            </a:pPr>
            <a:r>
              <a:rPr lang="en-US" sz="8198" b="1" spc="-180" dirty="0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PROGRAMAS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454239" y="9632488"/>
            <a:ext cx="1681162" cy="621520"/>
          </a:xfrm>
          <a:custGeom>
            <a:avLst/>
            <a:gdLst/>
            <a:ahLst/>
            <a:cxnLst/>
            <a:rect l="l" t="t" r="r" b="b"/>
            <a:pathLst>
              <a:path w="1681162" h="621520">
                <a:moveTo>
                  <a:pt x="0" y="0"/>
                </a:moveTo>
                <a:lnTo>
                  <a:pt x="1681161" y="0"/>
                </a:lnTo>
                <a:lnTo>
                  <a:pt x="1681161" y="621521"/>
                </a:lnTo>
                <a:lnTo>
                  <a:pt x="0" y="6215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4679342" y="9706513"/>
            <a:ext cx="1635060" cy="475582"/>
          </a:xfrm>
          <a:custGeom>
            <a:avLst/>
            <a:gdLst/>
            <a:ahLst/>
            <a:cxnLst/>
            <a:rect l="l" t="t" r="r" b="b"/>
            <a:pathLst>
              <a:path w="1635060" h="475582">
                <a:moveTo>
                  <a:pt x="0" y="0"/>
                </a:moveTo>
                <a:lnTo>
                  <a:pt x="1635060" y="0"/>
                </a:lnTo>
                <a:lnTo>
                  <a:pt x="1635060" y="475582"/>
                </a:lnTo>
                <a:lnTo>
                  <a:pt x="0" y="4755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1710777" y="9601608"/>
            <a:ext cx="1370783" cy="685392"/>
          </a:xfrm>
          <a:custGeom>
            <a:avLst/>
            <a:gdLst/>
            <a:ahLst/>
            <a:cxnLst/>
            <a:rect l="l" t="t" r="r" b="b"/>
            <a:pathLst>
              <a:path w="1370783" h="685392">
                <a:moveTo>
                  <a:pt x="0" y="0"/>
                </a:moveTo>
                <a:lnTo>
                  <a:pt x="1370783" y="0"/>
                </a:lnTo>
                <a:lnTo>
                  <a:pt x="1370783" y="685392"/>
                </a:lnTo>
                <a:lnTo>
                  <a:pt x="0" y="685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3233960" y="9704380"/>
            <a:ext cx="1216088" cy="479848"/>
          </a:xfrm>
          <a:custGeom>
            <a:avLst/>
            <a:gdLst/>
            <a:ahLst/>
            <a:cxnLst/>
            <a:rect l="l" t="t" r="r" b="b"/>
            <a:pathLst>
              <a:path w="1216088" h="479848">
                <a:moveTo>
                  <a:pt x="0" y="0"/>
                </a:moveTo>
                <a:lnTo>
                  <a:pt x="1216088" y="0"/>
                </a:lnTo>
                <a:lnTo>
                  <a:pt x="1216088" y="479848"/>
                </a:lnTo>
                <a:lnTo>
                  <a:pt x="0" y="479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80472" y="851780"/>
            <a:ext cx="5865952" cy="586595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11925630" y="577794"/>
            <a:ext cx="6175637" cy="6170491"/>
          </a:xfrm>
          <a:custGeom>
            <a:avLst/>
            <a:gdLst/>
            <a:ahLst/>
            <a:cxnLst/>
            <a:rect l="l" t="t" r="r" b="b"/>
            <a:pathLst>
              <a:path w="6175637" h="6170491">
                <a:moveTo>
                  <a:pt x="0" y="0"/>
                </a:moveTo>
                <a:lnTo>
                  <a:pt x="6175637" y="0"/>
                </a:lnTo>
                <a:lnTo>
                  <a:pt x="6175637" y="6170491"/>
                </a:lnTo>
                <a:lnTo>
                  <a:pt x="0" y="6170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1316123" y="5290364"/>
            <a:ext cx="2915842" cy="29158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728" r="-24728"/>
              </a:stretch>
            </a:blipFill>
            <a:ln w="123825" cap="sq">
              <a:solidFill>
                <a:srgbClr val="D8842C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352061" y="3474351"/>
            <a:ext cx="10878668" cy="3001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5 IMPACTOS DO PDDE NA GESTÃO COTIDIANA (MANUTENÇÃO, PEQUENOS REPAROS, MATERIAIS DE CONSUMO E PERMANENTE) 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>
              <a:solidFill>
                <a:srgbClr val="FFFEE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184B38E-00DA-F1B4-4311-9824A1883A9C}"/>
              </a:ext>
            </a:extLst>
          </p:cNvPr>
          <p:cNvSpPr txBox="1"/>
          <p:nvPr/>
        </p:nvSpPr>
        <p:spPr>
          <a:xfrm>
            <a:off x="1047176" y="2960492"/>
            <a:ext cx="977322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-121" dirty="0">
                <a:solidFill>
                  <a:srgbClr val="0A3B59"/>
                </a:solidFill>
                <a:highlight>
                  <a:srgbClr val="DCD319"/>
                </a:highlight>
                <a:latin typeface=""/>
                <a:ea typeface="Nexa Heavy"/>
                <a:cs typeface="Nexa Heavy"/>
                <a:sym typeface="Nexa Heavy"/>
              </a:rPr>
              <a:t>5 IMPACTOS DO PDDE </a:t>
            </a:r>
            <a:r>
              <a:rPr lang="pt-BR" sz="4400" b="1" dirty="0">
                <a:solidFill>
                  <a:srgbClr val="0A3B59"/>
                </a:solidFill>
                <a:effectLst/>
                <a:highlight>
                  <a:srgbClr val="DCD319"/>
                </a:highlight>
                <a:latin typeface=""/>
                <a:ea typeface="Times New Roman" panose="02020603050405020304" pitchFamily="18" charset="0"/>
              </a:rPr>
              <a:t>NA GESTÃO COTIDIANA (MANUTENÇÃO, PEQUENOS REPAROS, MATERIAIS DE CONSUMO E PERMANENTE</a:t>
            </a:r>
            <a:r>
              <a:rPr lang="en-US" sz="4400" b="1" spc="-121" dirty="0">
                <a:solidFill>
                  <a:srgbClr val="0A3B59"/>
                </a:solidFill>
                <a:highlight>
                  <a:srgbClr val="DCD319"/>
                </a:highlight>
                <a:latin typeface=""/>
                <a:ea typeface="Nexa Heavy"/>
                <a:cs typeface="Nexa Heavy"/>
                <a:sym typeface="Nexa Heavy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8655" y="4659921"/>
            <a:ext cx="2397560" cy="2397560"/>
          </a:xfrm>
          <a:custGeom>
            <a:avLst/>
            <a:gdLst/>
            <a:ahLst/>
            <a:cxnLst/>
            <a:rect l="l" t="t" r="r" b="b"/>
            <a:pathLst>
              <a:path w="2397560" h="2397560">
                <a:moveTo>
                  <a:pt x="0" y="0"/>
                </a:moveTo>
                <a:lnTo>
                  <a:pt x="2397560" y="0"/>
                </a:lnTo>
                <a:lnTo>
                  <a:pt x="2397560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429014" y="495057"/>
            <a:ext cx="4880484" cy="488048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7932" r="-206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77283" y="268591"/>
            <a:ext cx="5337864" cy="5333416"/>
          </a:xfrm>
          <a:custGeom>
            <a:avLst/>
            <a:gdLst/>
            <a:ahLst/>
            <a:cxnLst/>
            <a:rect l="l" t="t" r="r" b="b"/>
            <a:pathLst>
              <a:path w="5337864" h="5333416">
                <a:moveTo>
                  <a:pt x="0" y="5333416"/>
                </a:moveTo>
                <a:lnTo>
                  <a:pt x="5337864" y="5333416"/>
                </a:lnTo>
                <a:lnTo>
                  <a:pt x="5337864" y="0"/>
                </a:lnTo>
                <a:lnTo>
                  <a:pt x="0" y="0"/>
                </a:lnTo>
                <a:lnTo>
                  <a:pt x="0" y="533341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393658" y="4907063"/>
            <a:ext cx="1819121" cy="181912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D31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257150" y="268591"/>
            <a:ext cx="3326539" cy="1268338"/>
          </a:xfrm>
          <a:custGeom>
            <a:avLst/>
            <a:gdLst/>
            <a:ahLst/>
            <a:cxnLst/>
            <a:rect l="l" t="t" r="r" b="b"/>
            <a:pathLst>
              <a:path w="3326539" h="1268338">
                <a:moveTo>
                  <a:pt x="0" y="0"/>
                </a:moveTo>
                <a:lnTo>
                  <a:pt x="3326538" y="0"/>
                </a:lnTo>
                <a:lnTo>
                  <a:pt x="3326538" y="1268339"/>
                </a:lnTo>
                <a:lnTo>
                  <a:pt x="0" y="1268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2283962" y="456090"/>
            <a:ext cx="4443764" cy="2147465"/>
          </a:xfrm>
          <a:custGeom>
            <a:avLst/>
            <a:gdLst/>
            <a:ahLst/>
            <a:cxnLst/>
            <a:rect l="l" t="t" r="r" b="b"/>
            <a:pathLst>
              <a:path w="4443764" h="2147465">
                <a:moveTo>
                  <a:pt x="0" y="0"/>
                </a:moveTo>
                <a:lnTo>
                  <a:pt x="4443764" y="0"/>
                </a:lnTo>
                <a:lnTo>
                  <a:pt x="4443764" y="2147465"/>
                </a:lnTo>
                <a:lnTo>
                  <a:pt x="0" y="21474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5257150" y="3276610"/>
            <a:ext cx="12039218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1"/>
              </a:lnSpc>
              <a:spcBef>
                <a:spcPct val="0"/>
              </a:spcBef>
            </a:pPr>
            <a:r>
              <a:rPr lang="en-US" sz="4343" b="1" dirty="0">
                <a:solidFill>
                  <a:srgbClr val="0B3B59"/>
                </a:solidFill>
                <a:latin typeface="Poppins Bold"/>
                <a:ea typeface="Poppins Bold"/>
                <a:cs typeface="Poppins Bold"/>
                <a:sym typeface="Poppins Bold"/>
              </a:rPr>
              <a:t>POLÍTICAS DE DESCENTRALIZAÇÃO FINANCEIRA: O PDDE E O PADRÃO DE QUALIDADE NA EDUCAÇÃO BÁSICA</a:t>
            </a:r>
          </a:p>
          <a:p>
            <a:pPr algn="ctr">
              <a:lnSpc>
                <a:spcPts val="5211"/>
              </a:lnSpc>
              <a:spcBef>
                <a:spcPct val="0"/>
              </a:spcBef>
            </a:pPr>
            <a:endParaRPr lang="en-US" sz="4343" b="1" dirty="0">
              <a:solidFill>
                <a:srgbClr val="0B3B5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57782" y="6589819"/>
            <a:ext cx="11907157" cy="184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2"/>
              </a:lnSpc>
            </a:pPr>
            <a:endParaRPr dirty="0"/>
          </a:p>
          <a:p>
            <a:pPr algn="ctr">
              <a:lnSpc>
                <a:spcPts val="4772"/>
              </a:lnSpc>
              <a:spcBef>
                <a:spcPct val="0"/>
              </a:spcBef>
            </a:pPr>
            <a:r>
              <a:rPr lang="en-US" sz="3977" b="1" dirty="0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MESA:</a:t>
            </a:r>
            <a:r>
              <a:rPr lang="en-US" sz="3977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977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3977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977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captação</a:t>
            </a:r>
            <a:r>
              <a:rPr lang="en-US" sz="3977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977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r>
              <a:rPr lang="en-US" sz="3977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</a:p>
          <a:p>
            <a:pPr algn="ctr">
              <a:lnSpc>
                <a:spcPts val="4772"/>
              </a:lnSpc>
              <a:spcBef>
                <a:spcPct val="0"/>
              </a:spcBef>
            </a:pPr>
            <a:r>
              <a:rPr lang="en-US" sz="3977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desafios</a:t>
            </a:r>
            <a:r>
              <a:rPr lang="en-US" sz="3977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977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possibilidades</a:t>
            </a:r>
            <a:r>
              <a:rPr lang="en-US" sz="3977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3977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3977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977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municípios</a:t>
            </a:r>
            <a:endParaRPr lang="en-US" sz="3977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933857" y="8936630"/>
            <a:ext cx="848943" cy="883673"/>
          </a:xfrm>
          <a:custGeom>
            <a:avLst/>
            <a:gdLst/>
            <a:ahLst/>
            <a:cxnLst/>
            <a:rect l="l" t="t" r="r" b="b"/>
            <a:pathLst>
              <a:path w="848943" h="883673">
                <a:moveTo>
                  <a:pt x="0" y="0"/>
                </a:moveTo>
                <a:lnTo>
                  <a:pt x="848943" y="0"/>
                </a:lnTo>
                <a:lnTo>
                  <a:pt x="848943" y="883673"/>
                </a:lnTo>
                <a:lnTo>
                  <a:pt x="0" y="8836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2555368" y="8956068"/>
            <a:ext cx="1054156" cy="883673"/>
          </a:xfrm>
          <a:custGeom>
            <a:avLst/>
            <a:gdLst/>
            <a:ahLst/>
            <a:cxnLst/>
            <a:rect l="l" t="t" r="r" b="b"/>
            <a:pathLst>
              <a:path w="1054156" h="883673">
                <a:moveTo>
                  <a:pt x="0" y="0"/>
                </a:moveTo>
                <a:lnTo>
                  <a:pt x="1054156" y="0"/>
                </a:lnTo>
                <a:lnTo>
                  <a:pt x="1054156" y="883673"/>
                </a:lnTo>
                <a:lnTo>
                  <a:pt x="0" y="883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3210528" y="8986433"/>
            <a:ext cx="717414" cy="859604"/>
          </a:xfrm>
          <a:custGeom>
            <a:avLst/>
            <a:gdLst/>
            <a:ahLst/>
            <a:cxnLst/>
            <a:rect l="l" t="t" r="r" b="b"/>
            <a:pathLst>
              <a:path w="717414" h="859604">
                <a:moveTo>
                  <a:pt x="0" y="0"/>
                </a:moveTo>
                <a:lnTo>
                  <a:pt x="717414" y="0"/>
                </a:lnTo>
                <a:lnTo>
                  <a:pt x="717414" y="859604"/>
                </a:lnTo>
                <a:lnTo>
                  <a:pt x="0" y="8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8057737" y="9093826"/>
            <a:ext cx="2216897" cy="644819"/>
          </a:xfrm>
          <a:custGeom>
            <a:avLst/>
            <a:gdLst/>
            <a:ahLst/>
            <a:cxnLst/>
            <a:rect l="l" t="t" r="r" b="b"/>
            <a:pathLst>
              <a:path w="2216897" h="644819">
                <a:moveTo>
                  <a:pt x="0" y="0"/>
                </a:moveTo>
                <a:lnTo>
                  <a:pt x="2216897" y="0"/>
                </a:lnTo>
                <a:lnTo>
                  <a:pt x="2216897" y="644818"/>
                </a:lnTo>
                <a:lnTo>
                  <a:pt x="0" y="644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6035301" y="9093826"/>
            <a:ext cx="1770239" cy="674954"/>
          </a:xfrm>
          <a:custGeom>
            <a:avLst/>
            <a:gdLst/>
            <a:ahLst/>
            <a:cxnLst/>
            <a:rect l="l" t="t" r="r" b="b"/>
            <a:pathLst>
              <a:path w="1770239" h="674954">
                <a:moveTo>
                  <a:pt x="0" y="0"/>
                </a:moveTo>
                <a:lnTo>
                  <a:pt x="1770239" y="0"/>
                </a:lnTo>
                <a:lnTo>
                  <a:pt x="1770239" y="674954"/>
                </a:lnTo>
                <a:lnTo>
                  <a:pt x="0" y="674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10423892" y="8848737"/>
            <a:ext cx="1872541" cy="1095363"/>
          </a:xfrm>
          <a:custGeom>
            <a:avLst/>
            <a:gdLst/>
            <a:ahLst/>
            <a:cxnLst/>
            <a:rect l="l" t="t" r="r" b="b"/>
            <a:pathLst>
              <a:path w="1872541" h="1095363">
                <a:moveTo>
                  <a:pt x="0" y="0"/>
                </a:moveTo>
                <a:lnTo>
                  <a:pt x="1872540" y="0"/>
                </a:lnTo>
                <a:lnTo>
                  <a:pt x="1872540" y="1095363"/>
                </a:lnTo>
                <a:lnTo>
                  <a:pt x="0" y="10953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4175592" y="9022374"/>
            <a:ext cx="1602535" cy="797929"/>
          </a:xfrm>
          <a:custGeom>
            <a:avLst/>
            <a:gdLst/>
            <a:ahLst/>
            <a:cxnLst/>
            <a:rect l="l" t="t" r="r" b="b"/>
            <a:pathLst>
              <a:path w="1602535" h="797929">
                <a:moveTo>
                  <a:pt x="0" y="0"/>
                </a:moveTo>
                <a:lnTo>
                  <a:pt x="1602534" y="0"/>
                </a:lnTo>
                <a:lnTo>
                  <a:pt x="1602534" y="797929"/>
                </a:lnTo>
                <a:lnTo>
                  <a:pt x="0" y="797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22048" y="768653"/>
            <a:ext cx="5865952" cy="586595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12381623" y="687858"/>
            <a:ext cx="6175637" cy="6170491"/>
          </a:xfrm>
          <a:custGeom>
            <a:avLst/>
            <a:gdLst/>
            <a:ahLst/>
            <a:cxnLst/>
            <a:rect l="l" t="t" r="r" b="b"/>
            <a:pathLst>
              <a:path w="6175637" h="6170491">
                <a:moveTo>
                  <a:pt x="0" y="0"/>
                </a:moveTo>
                <a:lnTo>
                  <a:pt x="6175637" y="0"/>
                </a:lnTo>
                <a:lnTo>
                  <a:pt x="6175637" y="6170491"/>
                </a:lnTo>
                <a:lnTo>
                  <a:pt x="0" y="6170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4399859" y="5176684"/>
            <a:ext cx="2915842" cy="29158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728" r="-24728"/>
              </a:stretch>
            </a:blipFill>
            <a:ln w="123825" cap="sq">
              <a:solidFill>
                <a:srgbClr val="D8842C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467688" y="662048"/>
            <a:ext cx="11544630" cy="8619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  <a:spcBef>
                <a:spcPct val="0"/>
              </a:spcBef>
            </a:pP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impactos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PDDE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cotidiana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escolas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são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significativos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sobretudo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no que se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refere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resolução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problemas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imediatos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just">
              <a:lnSpc>
                <a:spcPts val="4499"/>
              </a:lnSpc>
              <a:spcBef>
                <a:spcPct val="0"/>
              </a:spcBef>
            </a:pPr>
            <a:endParaRPr lang="en-US" sz="2999" spc="89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indent="-457200" algn="just">
              <a:lnSpc>
                <a:spcPts val="4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trocar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uma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parte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teto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forro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esteja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danificada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 </a:t>
            </a:r>
          </a:p>
          <a:p>
            <a:pPr marL="457200" indent="-457200" algn="just">
              <a:lnSpc>
                <a:spcPts val="4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trocar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algumas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telhas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estejam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quebradas; </a:t>
            </a:r>
          </a:p>
          <a:p>
            <a:pPr marL="457200" indent="-457200" algn="just">
              <a:lnSpc>
                <a:spcPts val="4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trocar um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cano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alguns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canos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estejam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danificados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 marL="457200" indent="-457200" algn="just">
              <a:lnSpc>
                <a:spcPts val="4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trocar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consertar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torneiras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quebradas e etc.</a:t>
            </a:r>
          </a:p>
          <a:p>
            <a:pPr algn="just">
              <a:lnSpc>
                <a:spcPts val="4499"/>
              </a:lnSpc>
              <a:spcBef>
                <a:spcPct val="0"/>
              </a:spcBef>
            </a:pPr>
            <a:endParaRPr lang="en-US" sz="2999" spc="89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499"/>
              </a:lnSpc>
              <a:spcBef>
                <a:spcPct val="0"/>
              </a:spcBef>
            </a:pP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Dessa forma, o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programa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contribui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a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melhoria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ensino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ainda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que de forma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complementar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às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políticas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estruturais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4478588" y="1940409"/>
            <a:ext cx="13531380" cy="804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 PDDE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estabelece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interfaces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importantes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com o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básica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incidir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diretamente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sobre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dimensões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essenciais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oferta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educacional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ctr">
              <a:lnSpc>
                <a:spcPts val="4499"/>
              </a:lnSpc>
              <a:spcBef>
                <a:spcPct val="0"/>
              </a:spcBef>
            </a:pPr>
            <a:endParaRPr lang="en-US" sz="2999" spc="89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Sua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atuação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contribui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a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melhoria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físicas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pedagógicas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escolas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meio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ações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voltadas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manutenção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infraestrutura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à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aquisição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materiais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necessários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processo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ensino-aprendizagem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ctr">
              <a:lnSpc>
                <a:spcPts val="4499"/>
              </a:lnSpc>
              <a:spcBef>
                <a:spcPct val="0"/>
              </a:spcBef>
            </a:pPr>
            <a:endParaRPr lang="en-US" sz="2999" spc="89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Essas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intervenções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dialogam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com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insumos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básicos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requeridos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a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conforme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discutido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referenciais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Custo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Aluno-Qualidade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Inicial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CAQi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 </a:t>
            </a:r>
          </a:p>
          <a:p>
            <a:pPr algn="ctr">
              <a:lnSpc>
                <a:spcPts val="4499"/>
              </a:lnSpc>
              <a:spcBef>
                <a:spcPct val="0"/>
              </a:spcBef>
            </a:pPr>
            <a:endParaRPr lang="en-US" sz="2999" spc="89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368557" y="0"/>
            <a:ext cx="2045184" cy="2045184"/>
          </a:xfrm>
          <a:custGeom>
            <a:avLst/>
            <a:gdLst/>
            <a:ahLst/>
            <a:cxnLst/>
            <a:rect l="l" t="t" r="r" b="b"/>
            <a:pathLst>
              <a:path w="2045184" h="2045184">
                <a:moveTo>
                  <a:pt x="0" y="0"/>
                </a:moveTo>
                <a:lnTo>
                  <a:pt x="2045184" y="0"/>
                </a:lnTo>
                <a:lnTo>
                  <a:pt x="2045184" y="2045184"/>
                </a:lnTo>
                <a:lnTo>
                  <a:pt x="0" y="20451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196980" y="189360"/>
            <a:ext cx="4641087" cy="46410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5746" r="-4411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-48040" y="68886"/>
            <a:ext cx="4886107" cy="4882035"/>
          </a:xfrm>
          <a:custGeom>
            <a:avLst/>
            <a:gdLst/>
            <a:ahLst/>
            <a:cxnLst/>
            <a:rect l="l" t="t" r="r" b="b"/>
            <a:pathLst>
              <a:path w="4886107" h="4882035">
                <a:moveTo>
                  <a:pt x="0" y="0"/>
                </a:moveTo>
                <a:lnTo>
                  <a:pt x="4886107" y="0"/>
                </a:lnTo>
                <a:lnTo>
                  <a:pt x="4886107" y="4882035"/>
                </a:lnTo>
                <a:lnTo>
                  <a:pt x="0" y="4882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6545946" y="450659"/>
            <a:ext cx="10878668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 dirty="0">
                <a:solidFill>
                  <a:srgbClr val="FFFEE5"/>
                </a:solidFill>
                <a:highlight>
                  <a:srgbClr val="0A3B59"/>
                </a:highlight>
                <a:latin typeface="Poppins Bold"/>
                <a:ea typeface="Poppins Bold"/>
                <a:cs typeface="Poppins Bold"/>
                <a:sym typeface="Poppins Bold"/>
              </a:rPr>
              <a:t>6 PDDE E O PADRÃO DE QUALIDADE: INTERFACES E CONTRIBUIÇÕES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 dirty="0">
              <a:solidFill>
                <a:srgbClr val="FFFEE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278032" y="1599922"/>
            <a:ext cx="12889685" cy="91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  <a:spcBef>
                <a:spcPct val="0"/>
              </a:spcBef>
            </a:pP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CAQi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- Criado pela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Campanha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Nacional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pelo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Direito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indicador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mostra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quanto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deve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ser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investido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ano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aluno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cada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etapa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modalidade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básica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just">
              <a:lnSpc>
                <a:spcPts val="4499"/>
              </a:lnSpc>
              <a:spcBef>
                <a:spcPct val="0"/>
              </a:spcBef>
            </a:pPr>
            <a:endParaRPr lang="en-US" sz="2800" spc="89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499"/>
              </a:lnSpc>
              <a:spcBef>
                <a:spcPct val="0"/>
              </a:spcBef>
            </a:pP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Para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realizar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este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cálculo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CAQi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considera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457200" indent="-457200" algn="just">
              <a:lnSpc>
                <a:spcPts val="4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tamanho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turmas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 marL="457200" indent="-457200" algn="just">
              <a:lnSpc>
                <a:spcPts val="4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formação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profissionais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 marL="457200" indent="-457200" algn="just">
              <a:lnSpc>
                <a:spcPts val="4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salários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carreira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compatíveis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com a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responsabilidade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profissionais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800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 marL="457200" indent="-457200" algn="just">
              <a:lnSpc>
                <a:spcPts val="4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instalações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equipamentos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infraestrutura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adequados</a:t>
            </a:r>
            <a:r>
              <a:rPr lang="en-US" sz="2800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 marL="457200" indent="-457200" algn="just">
              <a:lnSpc>
                <a:spcPts val="44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Insumos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laboratórios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bibliotecas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quadras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poliesportivas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cobertas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materiais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didáticos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entre outros,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tudo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cumprir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marco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legal </a:t>
            </a:r>
            <a:r>
              <a:rPr lang="en-US" sz="2800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brasileiro</a:t>
            </a:r>
            <a:r>
              <a:rPr lang="en-US" sz="2800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(PINTO; CARREIRA, 2017). </a:t>
            </a:r>
          </a:p>
          <a:p>
            <a:pPr algn="ctr">
              <a:lnSpc>
                <a:spcPts val="4499"/>
              </a:lnSpc>
              <a:spcBef>
                <a:spcPct val="0"/>
              </a:spcBef>
            </a:pPr>
            <a:endParaRPr lang="en-US" sz="2999" spc="89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2999" spc="89" dirty="0">
                <a:solidFill>
                  <a:srgbClr val="0B3B59"/>
                </a:solidFill>
                <a:latin typeface="Poppins"/>
                <a:ea typeface="Poppins"/>
                <a:cs typeface="Poppins"/>
                <a:sym typeface="Poppins"/>
              </a:rPr>
              <a:t>· </a:t>
            </a:r>
          </a:p>
          <a:p>
            <a:pPr algn="ctr">
              <a:lnSpc>
                <a:spcPts val="4499"/>
              </a:lnSpc>
              <a:spcBef>
                <a:spcPct val="0"/>
              </a:spcBef>
            </a:pPr>
            <a:endParaRPr lang="en-US" sz="2999" spc="89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689843" y="2807757"/>
            <a:ext cx="2045184" cy="2045184"/>
          </a:xfrm>
          <a:custGeom>
            <a:avLst/>
            <a:gdLst/>
            <a:ahLst/>
            <a:cxnLst/>
            <a:rect l="l" t="t" r="r" b="b"/>
            <a:pathLst>
              <a:path w="2045184" h="2045184">
                <a:moveTo>
                  <a:pt x="0" y="0"/>
                </a:moveTo>
                <a:lnTo>
                  <a:pt x="2045185" y="0"/>
                </a:lnTo>
                <a:lnTo>
                  <a:pt x="2045185" y="2045184"/>
                </a:lnTo>
                <a:lnTo>
                  <a:pt x="0" y="20451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13646913" y="2532398"/>
            <a:ext cx="4641087" cy="46410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9529" r="-35827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524403" y="2411924"/>
            <a:ext cx="4886107" cy="4882035"/>
          </a:xfrm>
          <a:custGeom>
            <a:avLst/>
            <a:gdLst/>
            <a:ahLst/>
            <a:cxnLst/>
            <a:rect l="l" t="t" r="r" b="b"/>
            <a:pathLst>
              <a:path w="4886107" h="4882035">
                <a:moveTo>
                  <a:pt x="0" y="0"/>
                </a:moveTo>
                <a:lnTo>
                  <a:pt x="4886107" y="0"/>
                </a:lnTo>
                <a:lnTo>
                  <a:pt x="4886107" y="4882034"/>
                </a:lnTo>
                <a:lnTo>
                  <a:pt x="0" y="4882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79844" y="485497"/>
            <a:ext cx="1087866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 dirty="0">
                <a:solidFill>
                  <a:srgbClr val="0A3B59"/>
                </a:solidFill>
                <a:highlight>
                  <a:srgbClr val="DB8417"/>
                </a:highlight>
                <a:latin typeface="Poppins Bold"/>
                <a:ea typeface="Poppins Bold"/>
                <a:cs typeface="Poppins Bold"/>
                <a:sym typeface="Poppins Bold"/>
              </a:rPr>
              <a:t>7 RELAÇÃO ENTRE PDDE E O CAQI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 dirty="0">
              <a:solidFill>
                <a:srgbClr val="0B3B5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6666412" y="1120681"/>
            <a:ext cx="2045184" cy="2045184"/>
          </a:xfrm>
          <a:custGeom>
            <a:avLst/>
            <a:gdLst/>
            <a:ahLst/>
            <a:cxnLst/>
            <a:rect l="l" t="t" r="r" b="b"/>
            <a:pathLst>
              <a:path w="2045184" h="2045184">
                <a:moveTo>
                  <a:pt x="0" y="0"/>
                </a:moveTo>
                <a:lnTo>
                  <a:pt x="2045184" y="0"/>
                </a:lnTo>
                <a:lnTo>
                  <a:pt x="2045184" y="2045185"/>
                </a:lnTo>
                <a:lnTo>
                  <a:pt x="0" y="20451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13623482" y="845322"/>
            <a:ext cx="4641087" cy="464108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9529" r="-35827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500972" y="724848"/>
            <a:ext cx="4886107" cy="4882035"/>
          </a:xfrm>
          <a:custGeom>
            <a:avLst/>
            <a:gdLst/>
            <a:ahLst/>
            <a:cxnLst/>
            <a:rect l="l" t="t" r="r" b="b"/>
            <a:pathLst>
              <a:path w="4886107" h="4882035">
                <a:moveTo>
                  <a:pt x="0" y="0"/>
                </a:moveTo>
                <a:lnTo>
                  <a:pt x="4886106" y="0"/>
                </a:lnTo>
                <a:lnTo>
                  <a:pt x="4886106" y="4882035"/>
                </a:lnTo>
                <a:lnTo>
                  <a:pt x="0" y="4882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897246" y="1704697"/>
            <a:ext cx="11975291" cy="7245051"/>
          </a:xfrm>
          <a:custGeom>
            <a:avLst/>
            <a:gdLst/>
            <a:ahLst/>
            <a:cxnLst/>
            <a:rect l="l" t="t" r="r" b="b"/>
            <a:pathLst>
              <a:path w="11975291" h="7245051">
                <a:moveTo>
                  <a:pt x="0" y="0"/>
                </a:moveTo>
                <a:lnTo>
                  <a:pt x="11975291" y="0"/>
                </a:lnTo>
                <a:lnTo>
                  <a:pt x="11975291" y="7245050"/>
                </a:lnTo>
                <a:lnTo>
                  <a:pt x="0" y="7245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79844" y="485497"/>
            <a:ext cx="1087866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 dirty="0">
                <a:solidFill>
                  <a:srgbClr val="0B3B59"/>
                </a:solidFill>
                <a:highlight>
                  <a:srgbClr val="DB8417"/>
                </a:highlight>
                <a:latin typeface="Poppins Bold"/>
                <a:ea typeface="Poppins Bold"/>
                <a:cs typeface="Poppins Bold"/>
                <a:sym typeface="Poppins Bold"/>
              </a:rPr>
              <a:t>7 RELAÇÃO ENTRE PDDE E O CAQI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 dirty="0">
              <a:solidFill>
                <a:srgbClr val="0B3B5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013250" y="6663052"/>
            <a:ext cx="5092649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589" b="1">
                <a:solidFill>
                  <a:srgbClr val="0B3B59"/>
                </a:solidFill>
                <a:latin typeface="Poppins Bold"/>
                <a:ea typeface="Poppins Bold"/>
                <a:cs typeface="Poppins Bold"/>
                <a:sym typeface="Poppins Bold"/>
              </a:rPr>
              <a:t>Complementação adicional da União (COUN VAAT-CAQi) da ordem R$ 61,3 bilhões para financiar o CAQi em 2025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9EC2C7C-75E6-E67C-59DE-E9123B9E5B4C}"/>
              </a:ext>
            </a:extLst>
          </p:cNvPr>
          <p:cNvSpPr/>
          <p:nvPr/>
        </p:nvSpPr>
        <p:spPr>
          <a:xfrm>
            <a:off x="13792200" y="8572500"/>
            <a:ext cx="4313699" cy="13749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VAAF-MIN (Nacional): R$ 5.962,79.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278032" y="1618972"/>
            <a:ext cx="14319887" cy="697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PDDE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contribui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para a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cobertura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despesas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essenciais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relacionadas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manutenção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pequenos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reparos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aquisição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materiais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consumo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apoio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às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atividades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pedagógicas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fortalecimento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democrática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en-US" sz="2400" b="1" spc="77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9"/>
              </a:lnSpc>
              <a:spcBef>
                <a:spcPct val="0"/>
              </a:spcBef>
            </a:pPr>
            <a:endParaRPr lang="en-US" sz="2400" spc="77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PDDE NÃO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foi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concebido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instrumento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suficiente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garantir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isoladamente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o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Seus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embora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relevantes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possuem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caráter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complementar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400" spc="77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9"/>
              </a:lnSpc>
              <a:spcBef>
                <a:spcPct val="0"/>
              </a:spcBef>
            </a:pPr>
            <a:endParaRPr lang="en-US" sz="2400" spc="77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Nesse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sentido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o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programa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atua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um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mecanismo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apoio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escolar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permitindo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maior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agilidade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resolução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demandas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imediatas</a:t>
            </a:r>
            <a:r>
              <a:rPr lang="en-US" sz="2400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mas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não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substitui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necessidade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políticas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robustas de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educacional</a:t>
            </a:r>
            <a:r>
              <a:rPr lang="en-US" sz="2400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endParaRPr lang="en-US" sz="2400" spc="77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599" spc="77" dirty="0">
                <a:solidFill>
                  <a:srgbClr val="0B3B59"/>
                </a:solidFill>
                <a:latin typeface="Poppins"/>
                <a:ea typeface="Poppins"/>
                <a:cs typeface="Poppins"/>
                <a:sym typeface="Poppins"/>
              </a:rPr>
              <a:t>· 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endParaRPr lang="en-US" sz="2599" spc="77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9844" y="485497"/>
            <a:ext cx="1087866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 dirty="0">
                <a:solidFill>
                  <a:srgbClr val="0B3B59"/>
                </a:solidFill>
                <a:highlight>
                  <a:srgbClr val="DB8417"/>
                </a:highlight>
                <a:latin typeface="Poppins Bold"/>
                <a:ea typeface="Poppins Bold"/>
                <a:cs typeface="Poppins Bold"/>
                <a:sym typeface="Poppins Bold"/>
              </a:rPr>
              <a:t>7 RELAÇÃO ENTRE PDDE E O CAQI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 dirty="0">
              <a:solidFill>
                <a:srgbClr val="0B3B5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898278" y="3264967"/>
            <a:ext cx="1836750" cy="1836750"/>
          </a:xfrm>
          <a:custGeom>
            <a:avLst/>
            <a:gdLst/>
            <a:ahLst/>
            <a:cxnLst/>
            <a:rect l="l" t="t" r="r" b="b"/>
            <a:pathLst>
              <a:path w="1836750" h="1836750">
                <a:moveTo>
                  <a:pt x="0" y="0"/>
                </a:moveTo>
                <a:lnTo>
                  <a:pt x="1836750" y="0"/>
                </a:lnTo>
                <a:lnTo>
                  <a:pt x="1836750" y="1836750"/>
                </a:lnTo>
                <a:lnTo>
                  <a:pt x="0" y="183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346888" y="2400300"/>
            <a:ext cx="3931759" cy="416809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9529" r="-35827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46888" y="2801279"/>
            <a:ext cx="4388140" cy="4018621"/>
          </a:xfrm>
          <a:custGeom>
            <a:avLst/>
            <a:gdLst/>
            <a:ahLst/>
            <a:cxnLst/>
            <a:rect l="l" t="t" r="r" b="b"/>
            <a:pathLst>
              <a:path w="4388140" h="4384483">
                <a:moveTo>
                  <a:pt x="0" y="0"/>
                </a:moveTo>
                <a:lnTo>
                  <a:pt x="4388140" y="0"/>
                </a:lnTo>
                <a:lnTo>
                  <a:pt x="4388140" y="4384483"/>
                </a:lnTo>
                <a:lnTo>
                  <a:pt x="0" y="4384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278032" y="1618972"/>
            <a:ext cx="13887435" cy="947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 outro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lado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a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ampliação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PDDE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meio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ações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voltadas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equidade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aquelas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direcionadas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escolas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campo,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indígenas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quilombolas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evidencia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um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alinhamento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com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princípios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CAQi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especialmente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no que se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refere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redução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desigualdades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educacionais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Essas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iniciativas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reforçam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papel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programa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promoção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mais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equitativas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oferta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educacional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ainda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que de forma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complementar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endParaRPr lang="en-US" sz="2599" b="1" spc="77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relação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entre o PDDE e o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CAQi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pode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ser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compreendida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complementaridade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enquanto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CAQi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define o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necessário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ser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alcançado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 PDDE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contribui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de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maneira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pontual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estratégica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para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viabilizar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parte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insumos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requeridos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endParaRPr lang="en-US" sz="2599" spc="77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Para que 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seja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efetivamente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garantido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contudo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é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imprescindível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articulação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entre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diferentes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políticas</a:t>
            </a:r>
            <a:r>
              <a:rPr lang="en-US" sz="2599" b="1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599" b="1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planejamento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educacional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consonância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com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marcos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legais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objetivos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Plano Nacional de </a:t>
            </a:r>
            <a:r>
              <a:rPr lang="en-US" sz="2599" spc="77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599" spc="77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endParaRPr lang="en-US" sz="2599" spc="77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599" spc="77" dirty="0">
                <a:solidFill>
                  <a:srgbClr val="0B3B59"/>
                </a:solidFill>
                <a:latin typeface="Poppins"/>
                <a:ea typeface="Poppins"/>
                <a:cs typeface="Poppins"/>
                <a:sym typeface="Poppins"/>
              </a:rPr>
              <a:t>· 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endParaRPr lang="en-US" sz="2599" spc="77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9844" y="485497"/>
            <a:ext cx="1087866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 dirty="0">
                <a:solidFill>
                  <a:srgbClr val="0B3B59"/>
                </a:solidFill>
                <a:highlight>
                  <a:srgbClr val="DB8417"/>
                </a:highlight>
                <a:latin typeface="Poppins Bold"/>
                <a:ea typeface="Poppins Bold"/>
                <a:cs typeface="Poppins Bold"/>
                <a:sym typeface="Poppins Bold"/>
              </a:rPr>
              <a:t>7 RELAÇÃO ENTRE PDDE E O CAQI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 dirty="0">
              <a:solidFill>
                <a:srgbClr val="0B3B5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898278" y="3264967"/>
            <a:ext cx="1836750" cy="1836750"/>
          </a:xfrm>
          <a:custGeom>
            <a:avLst/>
            <a:gdLst/>
            <a:ahLst/>
            <a:cxnLst/>
            <a:rect l="l" t="t" r="r" b="b"/>
            <a:pathLst>
              <a:path w="1836750" h="1836750">
                <a:moveTo>
                  <a:pt x="0" y="0"/>
                </a:moveTo>
                <a:lnTo>
                  <a:pt x="1836750" y="0"/>
                </a:lnTo>
                <a:lnTo>
                  <a:pt x="1836750" y="1836750"/>
                </a:lnTo>
                <a:lnTo>
                  <a:pt x="0" y="183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165468" y="3017671"/>
            <a:ext cx="4168091" cy="416809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9529" r="-35827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055443" y="2909475"/>
            <a:ext cx="4388140" cy="4384483"/>
          </a:xfrm>
          <a:custGeom>
            <a:avLst/>
            <a:gdLst/>
            <a:ahLst/>
            <a:cxnLst/>
            <a:rect l="l" t="t" r="r" b="b"/>
            <a:pathLst>
              <a:path w="4388140" h="4384483">
                <a:moveTo>
                  <a:pt x="0" y="0"/>
                </a:moveTo>
                <a:lnTo>
                  <a:pt x="4388140" y="0"/>
                </a:lnTo>
                <a:lnTo>
                  <a:pt x="4388140" y="4384483"/>
                </a:lnTo>
                <a:lnTo>
                  <a:pt x="0" y="4384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80472" y="851780"/>
            <a:ext cx="5865952" cy="586595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0275" r="-2305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11985280" y="577794"/>
            <a:ext cx="6175637" cy="6170491"/>
          </a:xfrm>
          <a:custGeom>
            <a:avLst/>
            <a:gdLst/>
            <a:ahLst/>
            <a:cxnLst/>
            <a:rect l="l" t="t" r="r" b="b"/>
            <a:pathLst>
              <a:path w="6175637" h="6170491">
                <a:moveTo>
                  <a:pt x="0" y="0"/>
                </a:moveTo>
                <a:lnTo>
                  <a:pt x="6175637" y="0"/>
                </a:lnTo>
                <a:lnTo>
                  <a:pt x="6175637" y="6170491"/>
                </a:lnTo>
                <a:lnTo>
                  <a:pt x="0" y="6170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028700" y="1724024"/>
            <a:ext cx="9758892" cy="804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2999" b="1" spc="89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•</a:t>
            </a:r>
            <a:r>
              <a:rPr lang="en-US" sz="2999" b="1" spc="89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Limitações</a:t>
            </a:r>
            <a:r>
              <a:rPr lang="en-US" sz="2999" b="1" spc="89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estruturais</a:t>
            </a:r>
            <a:r>
              <a:rPr lang="en-US" sz="2999" b="1" spc="89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valores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repassados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embora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importantes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são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insuficientes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suprir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demandas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mais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complexas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reformas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estruturais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grande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porte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investimentos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contínuos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infraestrutura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educacional</a:t>
            </a:r>
            <a:endParaRPr lang="en-US" sz="2999" spc="89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499"/>
              </a:lnSpc>
              <a:spcBef>
                <a:spcPct val="0"/>
              </a:spcBef>
            </a:pPr>
            <a:endParaRPr lang="en-US" sz="2999" spc="89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2999" b="1" spc="89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•A </a:t>
            </a:r>
            <a:r>
              <a:rPr lang="en-US" sz="2999" b="1" spc="89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efetividade</a:t>
            </a:r>
            <a:r>
              <a:rPr lang="en-US" sz="2999" b="1" spc="89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999" b="1" spc="89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</a:t>
            </a:r>
            <a:r>
              <a:rPr lang="en-US" sz="2999" b="1" spc="89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Depende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capacidade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unidades</a:t>
            </a:r>
            <a:r>
              <a:rPr lang="en-US" sz="2999" b="1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b="1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executoras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bem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regularidade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prestação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contas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constituição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UEX, o que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pode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gerar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desigualdades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execução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entre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diferentes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redes e </a:t>
            </a:r>
            <a:r>
              <a:rPr lang="en-US" sz="2999" spc="89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regiões</a:t>
            </a:r>
            <a:r>
              <a:rPr lang="en-US" sz="2999" spc="89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4499"/>
              </a:lnSpc>
              <a:spcBef>
                <a:spcPct val="0"/>
              </a:spcBef>
            </a:pPr>
            <a:endParaRPr lang="en-US" sz="2999" spc="89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2244" y="637897"/>
            <a:ext cx="1087866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8 DESAFIOS DO PDDE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>
              <a:solidFill>
                <a:srgbClr val="FFFEE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9F24C5F-5C83-5A4E-4D1F-DFA988413B79}"/>
              </a:ext>
            </a:extLst>
          </p:cNvPr>
          <p:cNvSpPr txBox="1"/>
          <p:nvPr/>
        </p:nvSpPr>
        <p:spPr>
          <a:xfrm>
            <a:off x="1047177" y="74295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0A3B59"/>
                </a:solidFill>
                <a:effectLst/>
                <a:highlight>
                  <a:srgbClr val="DCD319"/>
                </a:highlight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8 DESAFIOS DO PDDE</a:t>
            </a:r>
            <a:endParaRPr lang="pt-BR" sz="4400" dirty="0">
              <a:solidFill>
                <a:srgbClr val="0A3B59"/>
              </a:solidFill>
              <a:effectLst/>
              <a:highlight>
                <a:srgbClr val="DCD319"/>
              </a:highlight>
              <a:latin typeface="Poppins" pitchFamily="2" charset="77"/>
              <a:ea typeface="Times New Roman" panose="02020603050405020304" pitchFamily="18" charset="0"/>
              <a:cs typeface="Poppins" pitchFamily="2" charset="77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371B4-EF9B-5FCB-9088-00C9A4CD1197}"/>
              </a:ext>
            </a:extLst>
          </p:cNvPr>
          <p:cNvSpPr/>
          <p:nvPr/>
        </p:nvSpPr>
        <p:spPr>
          <a:xfrm>
            <a:off x="13167716" y="7429500"/>
            <a:ext cx="4434483" cy="22797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RESOLUÇÃO 18/2025 – ART. 16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§ 2º Os créditos financeiros dos programas nacionais de cada exercício serão efetuados apenas em contas com saldos zerados, observadas as disposições do caput e do § 1º deste artigo.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3714C-AFC5-D943-2E72-BA37D0582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5992DFD-F8D7-458F-DEEB-F4FBADF65862}"/>
              </a:ext>
            </a:extLst>
          </p:cNvPr>
          <p:cNvSpPr/>
          <p:nvPr/>
        </p:nvSpPr>
        <p:spPr>
          <a:xfrm>
            <a:off x="16454239" y="9632488"/>
            <a:ext cx="1681162" cy="621520"/>
          </a:xfrm>
          <a:custGeom>
            <a:avLst/>
            <a:gdLst/>
            <a:ahLst/>
            <a:cxnLst/>
            <a:rect l="l" t="t" r="r" b="b"/>
            <a:pathLst>
              <a:path w="1681162" h="621520">
                <a:moveTo>
                  <a:pt x="0" y="0"/>
                </a:moveTo>
                <a:lnTo>
                  <a:pt x="1681161" y="0"/>
                </a:lnTo>
                <a:lnTo>
                  <a:pt x="1681161" y="621521"/>
                </a:lnTo>
                <a:lnTo>
                  <a:pt x="0" y="621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718BA7A-2AA0-2F93-B9BF-BBD16DB61D02}"/>
              </a:ext>
            </a:extLst>
          </p:cNvPr>
          <p:cNvSpPr/>
          <p:nvPr/>
        </p:nvSpPr>
        <p:spPr>
          <a:xfrm>
            <a:off x="14679342" y="9706513"/>
            <a:ext cx="1635060" cy="475582"/>
          </a:xfrm>
          <a:custGeom>
            <a:avLst/>
            <a:gdLst/>
            <a:ahLst/>
            <a:cxnLst/>
            <a:rect l="l" t="t" r="r" b="b"/>
            <a:pathLst>
              <a:path w="1635060" h="475582">
                <a:moveTo>
                  <a:pt x="0" y="0"/>
                </a:moveTo>
                <a:lnTo>
                  <a:pt x="1635060" y="0"/>
                </a:lnTo>
                <a:lnTo>
                  <a:pt x="1635060" y="475582"/>
                </a:lnTo>
                <a:lnTo>
                  <a:pt x="0" y="475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C02305-4865-F4ED-08DD-581100E7D091}"/>
              </a:ext>
            </a:extLst>
          </p:cNvPr>
          <p:cNvSpPr/>
          <p:nvPr/>
        </p:nvSpPr>
        <p:spPr>
          <a:xfrm>
            <a:off x="11710777" y="9601608"/>
            <a:ext cx="1370783" cy="685392"/>
          </a:xfrm>
          <a:custGeom>
            <a:avLst/>
            <a:gdLst/>
            <a:ahLst/>
            <a:cxnLst/>
            <a:rect l="l" t="t" r="r" b="b"/>
            <a:pathLst>
              <a:path w="1370783" h="685392">
                <a:moveTo>
                  <a:pt x="0" y="0"/>
                </a:moveTo>
                <a:lnTo>
                  <a:pt x="1370783" y="0"/>
                </a:lnTo>
                <a:lnTo>
                  <a:pt x="1370783" y="685392"/>
                </a:lnTo>
                <a:lnTo>
                  <a:pt x="0" y="685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D3A4E6-2CF6-5BC8-6E49-FA58AE340FF6}"/>
              </a:ext>
            </a:extLst>
          </p:cNvPr>
          <p:cNvSpPr/>
          <p:nvPr/>
        </p:nvSpPr>
        <p:spPr>
          <a:xfrm>
            <a:off x="13233960" y="9704380"/>
            <a:ext cx="1216088" cy="479848"/>
          </a:xfrm>
          <a:custGeom>
            <a:avLst/>
            <a:gdLst/>
            <a:ahLst/>
            <a:cxnLst/>
            <a:rect l="l" t="t" r="r" b="b"/>
            <a:pathLst>
              <a:path w="1216088" h="479848">
                <a:moveTo>
                  <a:pt x="0" y="0"/>
                </a:moveTo>
                <a:lnTo>
                  <a:pt x="1216088" y="0"/>
                </a:lnTo>
                <a:lnTo>
                  <a:pt x="1216088" y="479848"/>
                </a:lnTo>
                <a:lnTo>
                  <a:pt x="0" y="479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54C05DA-CE05-F86B-B531-5D4A234689C7}"/>
              </a:ext>
            </a:extLst>
          </p:cNvPr>
          <p:cNvGrpSpPr/>
          <p:nvPr/>
        </p:nvGrpSpPr>
        <p:grpSpPr>
          <a:xfrm>
            <a:off x="2580075" y="1328230"/>
            <a:ext cx="13270694" cy="420697"/>
            <a:chOff x="0" y="0"/>
            <a:chExt cx="3495162" cy="11080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9C3500F-C1DC-B1EC-A90D-9F0A7CA211E1}"/>
                </a:ext>
              </a:extLst>
            </p:cNvPr>
            <p:cNvSpPr/>
            <p:nvPr/>
          </p:nvSpPr>
          <p:spPr>
            <a:xfrm>
              <a:off x="0" y="0"/>
              <a:ext cx="3495162" cy="110801"/>
            </a:xfrm>
            <a:custGeom>
              <a:avLst/>
              <a:gdLst/>
              <a:ahLst/>
              <a:cxnLst/>
              <a:rect l="l" t="t" r="r" b="b"/>
              <a:pathLst>
                <a:path w="3495162" h="110801">
                  <a:moveTo>
                    <a:pt x="0" y="0"/>
                  </a:moveTo>
                  <a:lnTo>
                    <a:pt x="3495162" y="0"/>
                  </a:lnTo>
                  <a:lnTo>
                    <a:pt x="3495162" y="110801"/>
                  </a:lnTo>
                  <a:lnTo>
                    <a:pt x="0" y="110801"/>
                  </a:lnTo>
                  <a:close/>
                </a:path>
              </a:pathLst>
            </a:custGeom>
            <a:solidFill>
              <a:srgbClr val="FFFCE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5B93B89-B2DA-F064-1C5A-7E40BC430DA7}"/>
                </a:ext>
              </a:extLst>
            </p:cNvPr>
            <p:cNvSpPr txBox="1"/>
            <p:nvPr/>
          </p:nvSpPr>
          <p:spPr>
            <a:xfrm>
              <a:off x="0" y="-38100"/>
              <a:ext cx="3495162" cy="148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0975504-D136-F025-5D46-B2F43D1D5510}"/>
              </a:ext>
            </a:extLst>
          </p:cNvPr>
          <p:cNvSpPr txBox="1"/>
          <p:nvPr/>
        </p:nvSpPr>
        <p:spPr>
          <a:xfrm>
            <a:off x="1028700" y="424667"/>
            <a:ext cx="16230600" cy="85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8"/>
              </a:lnSpc>
            </a:pPr>
            <a:r>
              <a:rPr lang="en-US" sz="5482" b="1" spc="-120" dirty="0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VISÃO GERAL - BAHIA  - </a:t>
            </a:r>
            <a:r>
              <a:rPr lang="en-US" sz="5482" b="1" spc="-120" dirty="0">
                <a:solidFill>
                  <a:srgbClr val="D98218"/>
                </a:solidFill>
                <a:latin typeface="Nexa Heavy"/>
                <a:ea typeface="Nexa Heavy"/>
                <a:cs typeface="Nexa Heavy"/>
                <a:sym typeface="Nexa Heavy"/>
              </a:rPr>
              <a:t>2025/2026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DD0CC42-ED8E-A4A8-5556-31691B363550}"/>
              </a:ext>
            </a:extLst>
          </p:cNvPr>
          <p:cNvSpPr txBox="1"/>
          <p:nvPr/>
        </p:nvSpPr>
        <p:spPr>
          <a:xfrm>
            <a:off x="616816" y="9120897"/>
            <a:ext cx="166458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Fonte: https://app.powerbi.com/view?r=eyJrIjoiNjBiNjZkZmYtMDRiZS00ZDRkLTkzMzUtNDkyZDk2ZDI4ZWQ4IiwidCI6ImNmODQ1NGQzLWUwMTItNGE5ZC05NWIzLTcwYmRiNmY0NTlkNSJ9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3B7C7A3-D008-BAAA-7F79-C539680F30AD}"/>
              </a:ext>
            </a:extLst>
          </p:cNvPr>
          <p:cNvSpPr txBox="1"/>
          <p:nvPr/>
        </p:nvSpPr>
        <p:spPr>
          <a:xfrm>
            <a:off x="596034" y="9416942"/>
            <a:ext cx="271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Data: 24 de março de 2026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4DBB777-F246-658B-0A91-9D3AD98F6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328230"/>
            <a:ext cx="15697200" cy="775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6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3714C-AFC5-D943-2E72-BA37D0582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5992DFD-F8D7-458F-DEEB-F4FBADF65862}"/>
              </a:ext>
            </a:extLst>
          </p:cNvPr>
          <p:cNvSpPr/>
          <p:nvPr/>
        </p:nvSpPr>
        <p:spPr>
          <a:xfrm>
            <a:off x="16454239" y="9632488"/>
            <a:ext cx="1681162" cy="621520"/>
          </a:xfrm>
          <a:custGeom>
            <a:avLst/>
            <a:gdLst/>
            <a:ahLst/>
            <a:cxnLst/>
            <a:rect l="l" t="t" r="r" b="b"/>
            <a:pathLst>
              <a:path w="1681162" h="621520">
                <a:moveTo>
                  <a:pt x="0" y="0"/>
                </a:moveTo>
                <a:lnTo>
                  <a:pt x="1681161" y="0"/>
                </a:lnTo>
                <a:lnTo>
                  <a:pt x="1681161" y="621521"/>
                </a:lnTo>
                <a:lnTo>
                  <a:pt x="0" y="621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718BA7A-2AA0-2F93-B9BF-BBD16DB61D02}"/>
              </a:ext>
            </a:extLst>
          </p:cNvPr>
          <p:cNvSpPr/>
          <p:nvPr/>
        </p:nvSpPr>
        <p:spPr>
          <a:xfrm>
            <a:off x="14679342" y="9706513"/>
            <a:ext cx="1635060" cy="475582"/>
          </a:xfrm>
          <a:custGeom>
            <a:avLst/>
            <a:gdLst/>
            <a:ahLst/>
            <a:cxnLst/>
            <a:rect l="l" t="t" r="r" b="b"/>
            <a:pathLst>
              <a:path w="1635060" h="475582">
                <a:moveTo>
                  <a:pt x="0" y="0"/>
                </a:moveTo>
                <a:lnTo>
                  <a:pt x="1635060" y="0"/>
                </a:lnTo>
                <a:lnTo>
                  <a:pt x="1635060" y="475582"/>
                </a:lnTo>
                <a:lnTo>
                  <a:pt x="0" y="475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C02305-4865-F4ED-08DD-581100E7D091}"/>
              </a:ext>
            </a:extLst>
          </p:cNvPr>
          <p:cNvSpPr/>
          <p:nvPr/>
        </p:nvSpPr>
        <p:spPr>
          <a:xfrm>
            <a:off x="11710777" y="9601608"/>
            <a:ext cx="1370783" cy="685392"/>
          </a:xfrm>
          <a:custGeom>
            <a:avLst/>
            <a:gdLst/>
            <a:ahLst/>
            <a:cxnLst/>
            <a:rect l="l" t="t" r="r" b="b"/>
            <a:pathLst>
              <a:path w="1370783" h="685392">
                <a:moveTo>
                  <a:pt x="0" y="0"/>
                </a:moveTo>
                <a:lnTo>
                  <a:pt x="1370783" y="0"/>
                </a:lnTo>
                <a:lnTo>
                  <a:pt x="1370783" y="685392"/>
                </a:lnTo>
                <a:lnTo>
                  <a:pt x="0" y="685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D3A4E6-2CF6-5BC8-6E49-FA58AE340FF6}"/>
              </a:ext>
            </a:extLst>
          </p:cNvPr>
          <p:cNvSpPr/>
          <p:nvPr/>
        </p:nvSpPr>
        <p:spPr>
          <a:xfrm>
            <a:off x="13233960" y="9704380"/>
            <a:ext cx="1216088" cy="479848"/>
          </a:xfrm>
          <a:custGeom>
            <a:avLst/>
            <a:gdLst/>
            <a:ahLst/>
            <a:cxnLst/>
            <a:rect l="l" t="t" r="r" b="b"/>
            <a:pathLst>
              <a:path w="1216088" h="479848">
                <a:moveTo>
                  <a:pt x="0" y="0"/>
                </a:moveTo>
                <a:lnTo>
                  <a:pt x="1216088" y="0"/>
                </a:lnTo>
                <a:lnTo>
                  <a:pt x="1216088" y="479848"/>
                </a:lnTo>
                <a:lnTo>
                  <a:pt x="0" y="479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0975504-D136-F025-5D46-B2F43D1D5510}"/>
              </a:ext>
            </a:extLst>
          </p:cNvPr>
          <p:cNvSpPr txBox="1"/>
          <p:nvPr/>
        </p:nvSpPr>
        <p:spPr>
          <a:xfrm>
            <a:off x="1028700" y="424667"/>
            <a:ext cx="16230600" cy="844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8"/>
              </a:lnSpc>
            </a:pPr>
            <a:r>
              <a:rPr lang="en-US" sz="5200" b="1" spc="-120" dirty="0">
                <a:solidFill>
                  <a:srgbClr val="123D70"/>
                </a:solidFill>
                <a:latin typeface="Nexa Heavy"/>
                <a:ea typeface="Nexa Heavy"/>
                <a:cs typeface="Nexa Heavy"/>
                <a:sym typeface="Nexa Heavy"/>
              </a:rPr>
              <a:t>EXECUÇÃO DE RECURSOS  - BAHIA </a:t>
            </a:r>
            <a:r>
              <a:rPr lang="en-US" sz="5200" b="1" spc="-120" dirty="0">
                <a:solidFill>
                  <a:srgbClr val="D98218"/>
                </a:solidFill>
                <a:latin typeface="Nexa Heavy"/>
                <a:ea typeface="Nexa Heavy"/>
                <a:cs typeface="Nexa Heavy"/>
                <a:sym typeface="Nexa Heavy"/>
              </a:rPr>
              <a:t>2025/2026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DD0CC42-ED8E-A4A8-5556-31691B363550}"/>
              </a:ext>
            </a:extLst>
          </p:cNvPr>
          <p:cNvSpPr txBox="1"/>
          <p:nvPr/>
        </p:nvSpPr>
        <p:spPr>
          <a:xfrm>
            <a:off x="616816" y="9120897"/>
            <a:ext cx="166458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Fonte: https://app.powerbi.com/view?r=eyJrIjoiNjBiNjZkZmYtMDRiZS00ZDRkLTkzMzUtNDkyZDk2ZDI4ZWQ4IiwidCI6ImNmODQ1NGQzLWUwMTItNGE5ZC05NWIzLTcwYmRiNmY0NTlkNSJ9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56F569C-C859-6FF7-3F59-9D02C6DE1F5B}"/>
              </a:ext>
            </a:extLst>
          </p:cNvPr>
          <p:cNvSpPr txBox="1"/>
          <p:nvPr/>
        </p:nvSpPr>
        <p:spPr>
          <a:xfrm>
            <a:off x="14249400" y="20193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2"/>
                </a:solidFill>
                <a:highlight>
                  <a:srgbClr val="FFFF00"/>
                </a:highlight>
                <a:latin typeface=""/>
              </a:rPr>
              <a:t>ATENÇÃO!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83AA791-408E-0FB6-1B97-A90BE9165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488102"/>
            <a:ext cx="13944600" cy="7598360"/>
          </a:xfrm>
          <a:prstGeom prst="rect">
            <a:avLst/>
          </a:prstGeom>
        </p:spPr>
      </p:pic>
      <p:sp>
        <p:nvSpPr>
          <p:cNvPr id="16" name="Quadro 15">
            <a:extLst>
              <a:ext uri="{FF2B5EF4-FFF2-40B4-BE49-F238E27FC236}">
                <a16:creationId xmlns:a16="http://schemas.microsoft.com/office/drawing/2014/main" id="{2A6D3A2D-5498-0AAF-78AC-FC6DE7246943}"/>
              </a:ext>
            </a:extLst>
          </p:cNvPr>
          <p:cNvSpPr/>
          <p:nvPr/>
        </p:nvSpPr>
        <p:spPr>
          <a:xfrm>
            <a:off x="14423154" y="2818683"/>
            <a:ext cx="3533152" cy="2040170"/>
          </a:xfrm>
          <a:prstGeom prst="frame">
            <a:avLst/>
          </a:prstGeom>
          <a:solidFill>
            <a:srgbClr val="0A38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6A643D2-B4A7-5070-251F-18566242582D}"/>
              </a:ext>
            </a:extLst>
          </p:cNvPr>
          <p:cNvSpPr txBox="1"/>
          <p:nvPr/>
        </p:nvSpPr>
        <p:spPr>
          <a:xfrm>
            <a:off x="14894330" y="3073103"/>
            <a:ext cx="2590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u="sng" dirty="0">
                <a:solidFill>
                  <a:srgbClr val="D98216"/>
                </a:solidFill>
              </a:rPr>
              <a:t>46%  - EXECUTADOS </a:t>
            </a:r>
          </a:p>
          <a:p>
            <a:endParaRPr lang="pt-BR" sz="3800" dirty="0">
              <a:solidFill>
                <a:srgbClr val="D98216"/>
              </a:solidFill>
            </a:endParaRPr>
          </a:p>
        </p:txBody>
      </p:sp>
      <p:sp>
        <p:nvSpPr>
          <p:cNvPr id="19" name="Seta para Baixo 18">
            <a:extLst>
              <a:ext uri="{FF2B5EF4-FFF2-40B4-BE49-F238E27FC236}">
                <a16:creationId xmlns:a16="http://schemas.microsoft.com/office/drawing/2014/main" id="{07CB73A9-01AD-A845-E004-9E998517FBC3}"/>
              </a:ext>
            </a:extLst>
          </p:cNvPr>
          <p:cNvSpPr/>
          <p:nvPr/>
        </p:nvSpPr>
        <p:spPr>
          <a:xfrm>
            <a:off x="15496872" y="5287282"/>
            <a:ext cx="1571928" cy="1608818"/>
          </a:xfrm>
          <a:prstGeom prst="downArrow">
            <a:avLst/>
          </a:prstGeom>
          <a:solidFill>
            <a:srgbClr val="0A3856"/>
          </a:solidFill>
          <a:ln>
            <a:solidFill>
              <a:srgbClr val="0A3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F10D40-8B01-61E7-A167-4F2F08036A10}"/>
              </a:ext>
            </a:extLst>
          </p:cNvPr>
          <p:cNvSpPr txBox="1"/>
          <p:nvPr/>
        </p:nvSpPr>
        <p:spPr>
          <a:xfrm>
            <a:off x="14450048" y="7353300"/>
            <a:ext cx="3380752" cy="206210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u="sng" dirty="0">
                <a:solidFill>
                  <a:srgbClr val="FF0000"/>
                </a:solidFill>
                <a:latin typeface=""/>
              </a:rPr>
              <a:t>228,16 MI – </a:t>
            </a:r>
          </a:p>
          <a:p>
            <a:pPr algn="ctr"/>
            <a:endParaRPr lang="pt-BR" sz="3200" b="1" dirty="0">
              <a:solidFill>
                <a:srgbClr val="FF0000"/>
              </a:solidFill>
              <a:latin typeface=""/>
            </a:endParaRPr>
          </a:p>
          <a:p>
            <a:pPr algn="ctr"/>
            <a:r>
              <a:rPr lang="pt-BR" sz="3200" b="1" dirty="0">
                <a:solidFill>
                  <a:srgbClr val="FF0000"/>
                </a:solidFill>
                <a:latin typeface=""/>
              </a:rPr>
              <a:t>SALDO ATUAL NO ESTADO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25F08E5-115C-AD2A-7E50-EE6C7D6F641F}"/>
              </a:ext>
            </a:extLst>
          </p:cNvPr>
          <p:cNvSpPr txBox="1"/>
          <p:nvPr/>
        </p:nvSpPr>
        <p:spPr>
          <a:xfrm>
            <a:off x="596034" y="9416942"/>
            <a:ext cx="271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Data: 24 de março de 2026</a:t>
            </a:r>
          </a:p>
        </p:txBody>
      </p:sp>
    </p:spTree>
    <p:extLst>
      <p:ext uri="{BB962C8B-B14F-4D97-AF65-F5344CB8AC3E}">
        <p14:creationId xmlns:p14="http://schemas.microsoft.com/office/powerpoint/2010/main" val="2480560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649" y="778966"/>
            <a:ext cx="5491047" cy="549104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4931" r="-2493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407602" y="778966"/>
            <a:ext cx="5566093" cy="5561455"/>
          </a:xfrm>
          <a:custGeom>
            <a:avLst/>
            <a:gdLst/>
            <a:ahLst/>
            <a:cxnLst/>
            <a:rect l="l" t="t" r="r" b="b"/>
            <a:pathLst>
              <a:path w="5566093" h="5561455">
                <a:moveTo>
                  <a:pt x="0" y="0"/>
                </a:moveTo>
                <a:lnTo>
                  <a:pt x="5566094" y="0"/>
                </a:lnTo>
                <a:lnTo>
                  <a:pt x="5566094" y="5561454"/>
                </a:lnTo>
                <a:lnTo>
                  <a:pt x="0" y="55614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990600" y="4943893"/>
            <a:ext cx="2915842" cy="29158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8996" r="-38996"/>
              </a:stretch>
            </a:blipFill>
            <a:ln w="123825" cap="sq">
              <a:solidFill>
                <a:srgbClr val="D8842C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6348601" y="2447925"/>
            <a:ext cx="11597823" cy="601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  <a:spcBef>
                <a:spcPct val="0"/>
              </a:spcBef>
            </a:pP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•FNDE - </a:t>
            </a:r>
            <a:r>
              <a:rPr lang="en-US" sz="3589" b="1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Criação</a:t>
            </a:r>
            <a:r>
              <a:rPr lang="en-US" sz="3589" b="1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dos CECAMPES 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–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com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universidades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- TEDs - para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orientar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nível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nacional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visando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alcance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objetivos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programa</a:t>
            </a:r>
            <a:endParaRPr lang="en-US" sz="3589" dirty="0">
              <a:solidFill>
                <a:srgbClr val="0B38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07"/>
              </a:lnSpc>
              <a:spcBef>
                <a:spcPct val="0"/>
              </a:spcBef>
            </a:pPr>
            <a:endParaRPr lang="en-US" sz="3589" dirty="0">
              <a:solidFill>
                <a:srgbClr val="0B38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07"/>
              </a:lnSpc>
              <a:spcBef>
                <a:spcPct val="0"/>
              </a:spcBef>
            </a:pP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•Novas </a:t>
            </a:r>
            <a:r>
              <a:rPr lang="en-US" sz="3589" b="1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ações</a:t>
            </a:r>
            <a:r>
              <a:rPr lang="en-US" sz="3589" b="1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89" b="1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integradas</a:t>
            </a:r>
            <a:r>
              <a:rPr lang="en-US" sz="3589" b="1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que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repassam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escolas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elegíveis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(SECADI E SEB/MEC)</a:t>
            </a:r>
          </a:p>
          <a:p>
            <a:pPr algn="ctr">
              <a:lnSpc>
                <a:spcPts val="4307"/>
              </a:lnSpc>
              <a:spcBef>
                <a:spcPct val="0"/>
              </a:spcBef>
            </a:pPr>
            <a:endParaRPr lang="en-US" sz="3589" dirty="0">
              <a:solidFill>
                <a:srgbClr val="0B38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07"/>
              </a:lnSpc>
              <a:spcBef>
                <a:spcPct val="0"/>
              </a:spcBef>
            </a:pP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3589" b="1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Ferramentas de </a:t>
            </a:r>
            <a:r>
              <a:rPr lang="en-US" sz="3589" b="1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3589" b="1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– PDDE info/PDDE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interativo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, BB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Ágil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acompanhamento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programas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planejamento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uso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3589" dirty="0" err="1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r>
              <a:rPr lang="en-US" sz="3589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67757" y="990600"/>
            <a:ext cx="1087866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 dirty="0">
                <a:solidFill>
                  <a:srgbClr val="FFFEE5"/>
                </a:solidFill>
                <a:highlight>
                  <a:srgbClr val="0A3B59"/>
                </a:highlight>
                <a:latin typeface="Poppins Bold"/>
                <a:ea typeface="Poppins Bold"/>
                <a:cs typeface="Poppins Bold"/>
                <a:sym typeface="Poppins Bold"/>
              </a:rPr>
              <a:t>9 AVANÇOS NA GESTÃO DO PDDE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 dirty="0">
              <a:solidFill>
                <a:srgbClr val="FFFEE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47519" y="891566"/>
            <a:ext cx="2149291" cy="2149291"/>
          </a:xfrm>
          <a:custGeom>
            <a:avLst/>
            <a:gdLst/>
            <a:ahLst/>
            <a:cxnLst/>
            <a:rect l="l" t="t" r="r" b="b"/>
            <a:pathLst>
              <a:path w="2149291" h="2149291">
                <a:moveTo>
                  <a:pt x="0" y="0"/>
                </a:moveTo>
                <a:lnTo>
                  <a:pt x="2149291" y="0"/>
                </a:lnTo>
                <a:lnTo>
                  <a:pt x="2149291" y="2149290"/>
                </a:lnTo>
                <a:lnTo>
                  <a:pt x="0" y="2149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2973447" y="407826"/>
            <a:ext cx="5266061" cy="526606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74491" y="6019229"/>
            <a:ext cx="3065017" cy="306501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10448" b="-29500"/>
              </a:stretch>
            </a:blipFill>
            <a:ln w="123825" cap="sq">
              <a:solidFill>
                <a:srgbClr val="D67D16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12697807" y="272315"/>
            <a:ext cx="5541701" cy="5537083"/>
          </a:xfrm>
          <a:custGeom>
            <a:avLst/>
            <a:gdLst/>
            <a:ahLst/>
            <a:cxnLst/>
            <a:rect l="l" t="t" r="r" b="b"/>
            <a:pathLst>
              <a:path w="5541701" h="5537083">
                <a:moveTo>
                  <a:pt x="0" y="0"/>
                </a:moveTo>
                <a:lnTo>
                  <a:pt x="5541701" y="0"/>
                </a:lnTo>
                <a:lnTo>
                  <a:pt x="5541701" y="5537083"/>
                </a:lnTo>
                <a:lnTo>
                  <a:pt x="0" y="5537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2992014" y="272315"/>
            <a:ext cx="5953564" cy="2269967"/>
          </a:xfrm>
          <a:custGeom>
            <a:avLst/>
            <a:gdLst/>
            <a:ahLst/>
            <a:cxnLst/>
            <a:rect l="l" t="t" r="r" b="b"/>
            <a:pathLst>
              <a:path w="5953564" h="2269967">
                <a:moveTo>
                  <a:pt x="0" y="0"/>
                </a:moveTo>
                <a:lnTo>
                  <a:pt x="5953564" y="0"/>
                </a:lnTo>
                <a:lnTo>
                  <a:pt x="5953564" y="2269967"/>
                </a:lnTo>
                <a:lnTo>
                  <a:pt x="0" y="2269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3695129" y="8936630"/>
            <a:ext cx="848943" cy="883673"/>
          </a:xfrm>
          <a:custGeom>
            <a:avLst/>
            <a:gdLst/>
            <a:ahLst/>
            <a:cxnLst/>
            <a:rect l="l" t="t" r="r" b="b"/>
            <a:pathLst>
              <a:path w="848943" h="883673">
                <a:moveTo>
                  <a:pt x="0" y="0"/>
                </a:moveTo>
                <a:lnTo>
                  <a:pt x="848943" y="0"/>
                </a:lnTo>
                <a:lnTo>
                  <a:pt x="848943" y="883673"/>
                </a:lnTo>
                <a:lnTo>
                  <a:pt x="0" y="8836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2316640" y="8956068"/>
            <a:ext cx="1054156" cy="883673"/>
          </a:xfrm>
          <a:custGeom>
            <a:avLst/>
            <a:gdLst/>
            <a:ahLst/>
            <a:cxnLst/>
            <a:rect l="l" t="t" r="r" b="b"/>
            <a:pathLst>
              <a:path w="1054156" h="883673">
                <a:moveTo>
                  <a:pt x="0" y="0"/>
                </a:moveTo>
                <a:lnTo>
                  <a:pt x="1054156" y="0"/>
                </a:lnTo>
                <a:lnTo>
                  <a:pt x="1054156" y="883673"/>
                </a:lnTo>
                <a:lnTo>
                  <a:pt x="0" y="883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2971800" y="8986433"/>
            <a:ext cx="717414" cy="859604"/>
          </a:xfrm>
          <a:custGeom>
            <a:avLst/>
            <a:gdLst/>
            <a:ahLst/>
            <a:cxnLst/>
            <a:rect l="l" t="t" r="r" b="b"/>
            <a:pathLst>
              <a:path w="717414" h="859604">
                <a:moveTo>
                  <a:pt x="0" y="0"/>
                </a:moveTo>
                <a:lnTo>
                  <a:pt x="717414" y="0"/>
                </a:lnTo>
                <a:lnTo>
                  <a:pt x="717414" y="859604"/>
                </a:lnTo>
                <a:lnTo>
                  <a:pt x="0" y="8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7819009" y="9093826"/>
            <a:ext cx="2216897" cy="644819"/>
          </a:xfrm>
          <a:custGeom>
            <a:avLst/>
            <a:gdLst/>
            <a:ahLst/>
            <a:cxnLst/>
            <a:rect l="l" t="t" r="r" b="b"/>
            <a:pathLst>
              <a:path w="2216897" h="644819">
                <a:moveTo>
                  <a:pt x="0" y="0"/>
                </a:moveTo>
                <a:lnTo>
                  <a:pt x="2216897" y="0"/>
                </a:lnTo>
                <a:lnTo>
                  <a:pt x="2216897" y="644818"/>
                </a:lnTo>
                <a:lnTo>
                  <a:pt x="0" y="644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796573" y="9093826"/>
            <a:ext cx="1770239" cy="674954"/>
          </a:xfrm>
          <a:custGeom>
            <a:avLst/>
            <a:gdLst/>
            <a:ahLst/>
            <a:cxnLst/>
            <a:rect l="l" t="t" r="r" b="b"/>
            <a:pathLst>
              <a:path w="1770239" h="674954">
                <a:moveTo>
                  <a:pt x="0" y="0"/>
                </a:moveTo>
                <a:lnTo>
                  <a:pt x="1770239" y="0"/>
                </a:lnTo>
                <a:lnTo>
                  <a:pt x="1770239" y="674954"/>
                </a:lnTo>
                <a:lnTo>
                  <a:pt x="0" y="6749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0185164" y="8848737"/>
            <a:ext cx="1872541" cy="1095363"/>
          </a:xfrm>
          <a:custGeom>
            <a:avLst/>
            <a:gdLst/>
            <a:ahLst/>
            <a:cxnLst/>
            <a:rect l="l" t="t" r="r" b="b"/>
            <a:pathLst>
              <a:path w="1872541" h="1095363">
                <a:moveTo>
                  <a:pt x="0" y="0"/>
                </a:moveTo>
                <a:lnTo>
                  <a:pt x="1872540" y="0"/>
                </a:lnTo>
                <a:lnTo>
                  <a:pt x="1872540" y="1095363"/>
                </a:lnTo>
                <a:lnTo>
                  <a:pt x="0" y="10953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3936864" y="9022374"/>
            <a:ext cx="1602535" cy="797929"/>
          </a:xfrm>
          <a:custGeom>
            <a:avLst/>
            <a:gdLst/>
            <a:ahLst/>
            <a:cxnLst/>
            <a:rect l="l" t="t" r="r" b="b"/>
            <a:pathLst>
              <a:path w="1602535" h="797929">
                <a:moveTo>
                  <a:pt x="0" y="0"/>
                </a:moveTo>
                <a:lnTo>
                  <a:pt x="1602534" y="0"/>
                </a:lnTo>
                <a:lnTo>
                  <a:pt x="1602534" y="797929"/>
                </a:lnTo>
                <a:lnTo>
                  <a:pt x="0" y="797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627202" y="2756256"/>
            <a:ext cx="11259998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21"/>
              </a:lnSpc>
              <a:spcBef>
                <a:spcPct val="0"/>
              </a:spcBef>
            </a:pPr>
            <a:r>
              <a:rPr lang="en-US" sz="5850" b="1" dirty="0">
                <a:solidFill>
                  <a:srgbClr val="0B3B59"/>
                </a:solidFill>
                <a:latin typeface="Poppins Bold"/>
                <a:ea typeface="Poppins Bold"/>
                <a:cs typeface="Poppins Bold"/>
                <a:sym typeface="Poppins Bold"/>
              </a:rPr>
              <a:t>O PDDE CONTRIBUI PARA A GARANTIA DO PADRÃO DE QUALIDADE NA EDUCAÇÃO? </a:t>
            </a:r>
          </a:p>
          <a:p>
            <a:pPr algn="ctr">
              <a:lnSpc>
                <a:spcPts val="7021"/>
              </a:lnSpc>
              <a:spcBef>
                <a:spcPct val="0"/>
              </a:spcBef>
            </a:pPr>
            <a:endParaRPr lang="en-US" sz="5850" b="1" dirty="0">
              <a:solidFill>
                <a:srgbClr val="0B3B59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7021"/>
              </a:lnSpc>
              <a:spcBef>
                <a:spcPct val="0"/>
              </a:spcBef>
            </a:pPr>
            <a:r>
              <a:rPr lang="en-US" sz="5850" b="1" dirty="0">
                <a:solidFill>
                  <a:srgbClr val="0B3B59"/>
                </a:solidFill>
                <a:latin typeface="Poppins Bold"/>
                <a:ea typeface="Poppins Bold"/>
                <a:cs typeface="Poppins Bold"/>
                <a:sym typeface="Poppins Bold"/>
              </a:rPr>
              <a:t>EM QUE MEDIDA? </a:t>
            </a:r>
          </a:p>
          <a:p>
            <a:pPr algn="ctr">
              <a:lnSpc>
                <a:spcPts val="7021"/>
              </a:lnSpc>
              <a:spcBef>
                <a:spcPct val="0"/>
              </a:spcBef>
            </a:pPr>
            <a:endParaRPr lang="en-US" sz="5850" b="1" dirty="0">
              <a:solidFill>
                <a:srgbClr val="0B3B5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-368557" y="0"/>
            <a:ext cx="2045184" cy="2045184"/>
          </a:xfrm>
          <a:custGeom>
            <a:avLst/>
            <a:gdLst/>
            <a:ahLst/>
            <a:cxnLst/>
            <a:rect l="l" t="t" r="r" b="b"/>
            <a:pathLst>
              <a:path w="2045184" h="2045184">
                <a:moveTo>
                  <a:pt x="0" y="0"/>
                </a:moveTo>
                <a:lnTo>
                  <a:pt x="2045184" y="0"/>
                </a:lnTo>
                <a:lnTo>
                  <a:pt x="2045184" y="2045184"/>
                </a:lnTo>
                <a:lnTo>
                  <a:pt x="0" y="20451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150117" y="142497"/>
            <a:ext cx="4641087" cy="464108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44786" r="-4478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94903" y="90015"/>
            <a:ext cx="4886107" cy="4882035"/>
          </a:xfrm>
          <a:custGeom>
            <a:avLst/>
            <a:gdLst/>
            <a:ahLst/>
            <a:cxnLst/>
            <a:rect l="l" t="t" r="r" b="b"/>
            <a:pathLst>
              <a:path w="4886107" h="4882035">
                <a:moveTo>
                  <a:pt x="0" y="0"/>
                </a:moveTo>
                <a:lnTo>
                  <a:pt x="4886106" y="0"/>
                </a:lnTo>
                <a:lnTo>
                  <a:pt x="4886106" y="4882035"/>
                </a:lnTo>
                <a:lnTo>
                  <a:pt x="0" y="4882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654035" y="5602314"/>
            <a:ext cx="17232196" cy="373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endParaRPr dirty="0"/>
          </a:p>
          <a:p>
            <a:pPr algn="just">
              <a:lnSpc>
                <a:spcPts val="4900"/>
              </a:lnSpc>
            </a:pPr>
            <a:endParaRPr dirty="0"/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Sua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contribuição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o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básica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se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dá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forma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indireta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porém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estratégica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ao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assegurar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mínimas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funcionamento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apoiar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democrática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escolas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123D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99347" y="1121259"/>
            <a:ext cx="10878668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 dirty="0">
                <a:solidFill>
                  <a:srgbClr val="0B3B59"/>
                </a:solidFill>
                <a:highlight>
                  <a:srgbClr val="DB8417"/>
                </a:highlight>
                <a:latin typeface="Poppins Bold"/>
                <a:ea typeface="Poppins Bold"/>
                <a:cs typeface="Poppins Bold"/>
                <a:sym typeface="Poppins Bold"/>
              </a:rPr>
              <a:t>10 O PDDE CONTRIBUI PARA A MELHORIA DO PADRÃO DE QUALIDADE DO ENSINO? 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 dirty="0">
              <a:solidFill>
                <a:srgbClr val="0B3B5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20283" y="3333750"/>
            <a:ext cx="12765948" cy="323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 PDDE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deve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ser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compreendido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uma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política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alto </a:t>
            </a:r>
            <a:r>
              <a:rPr lang="en-US" sz="35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impacto</a:t>
            </a:r>
            <a:r>
              <a:rPr lang="en-US" sz="35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incremental: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seus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efeitos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não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se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manifestam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grandes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transformações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isoladas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mas pela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capacidade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resolver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problemas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cotidianos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acumulados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influenciam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diretamente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oferta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educacional</a:t>
            </a:r>
            <a:r>
              <a:rPr lang="en-US" sz="35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21647" y="618309"/>
            <a:ext cx="4501744" cy="450174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9238" r="-5671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13397820" y="501452"/>
            <a:ext cx="4739407" cy="4735458"/>
          </a:xfrm>
          <a:custGeom>
            <a:avLst/>
            <a:gdLst/>
            <a:ahLst/>
            <a:cxnLst/>
            <a:rect l="l" t="t" r="r" b="b"/>
            <a:pathLst>
              <a:path w="4739407" h="4735458">
                <a:moveTo>
                  <a:pt x="0" y="0"/>
                </a:moveTo>
                <a:lnTo>
                  <a:pt x="4739407" y="0"/>
                </a:lnTo>
                <a:lnTo>
                  <a:pt x="4739407" y="4735458"/>
                </a:lnTo>
                <a:lnTo>
                  <a:pt x="0" y="47354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5998537" y="4390920"/>
            <a:ext cx="2289463" cy="228946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9929" r="-30164"/>
              </a:stretch>
            </a:blipFill>
            <a:ln w="123825" cap="sq">
              <a:solidFill>
                <a:srgbClr val="D8842C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332244" y="2271651"/>
            <a:ext cx="13065576" cy="689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Art. 14. O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pública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básica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nacional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de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competência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União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dos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Estados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do Distrito Federal e dos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Municípios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observará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ctr">
              <a:lnSpc>
                <a:spcPts val="3599"/>
              </a:lnSpc>
              <a:spcBef>
                <a:spcPct val="0"/>
              </a:spcBef>
            </a:pPr>
            <a:endParaRPr lang="en-US" sz="2399" spc="71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 - 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construção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equidade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capacidade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sistemas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públicos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básica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II - o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nacional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pactuado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âmbito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federação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III - o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Custo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Aluno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– CAQ, de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trata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art. 211, § 7º, da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Constituição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; e</a:t>
            </a:r>
          </a:p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IV - o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monitoramento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relação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entre 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alocação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financeiros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melhoria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oferta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educativa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dos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resultados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aprendizagem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desenvolvimento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2399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estudantes</a:t>
            </a:r>
            <a:r>
              <a:rPr lang="en-US" sz="2399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3599"/>
              </a:lnSpc>
              <a:spcBef>
                <a:spcPct val="0"/>
              </a:spcBef>
            </a:pPr>
            <a:endParaRPr lang="en-US" sz="2399" spc="71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META 18 A –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Ampliar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investimento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público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de modo a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atingir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equivalente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7% (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sete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cento) do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Produto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Interno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Bruto – PIB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até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sexto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ano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vigência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deste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PNE, e 10% (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dez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cento) do PIB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até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final do </a:t>
            </a:r>
            <a:r>
              <a:rPr lang="en-US" sz="2399" b="1" spc="7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decênio</a:t>
            </a:r>
            <a:r>
              <a:rPr lang="en-US" sz="2399" b="1" spc="7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399" spc="71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2244" y="637897"/>
            <a:ext cx="10878668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889" b="1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11 EDUCAÇÃO DE QUALIDADE SE FAZ COM RECURSOS – NOVO PNE PL 2.614/2024 </a:t>
            </a:r>
          </a:p>
          <a:p>
            <a:pPr algn="ctr">
              <a:lnSpc>
                <a:spcPts val="4667"/>
              </a:lnSpc>
              <a:spcBef>
                <a:spcPct val="0"/>
              </a:spcBef>
            </a:pPr>
            <a:endParaRPr lang="en-US" sz="3889" b="1">
              <a:solidFill>
                <a:srgbClr val="FFFEE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4710100-E0D1-7FD4-1486-FEFB21639411}"/>
              </a:ext>
            </a:extLst>
          </p:cNvPr>
          <p:cNvSpPr txBox="1"/>
          <p:nvPr/>
        </p:nvSpPr>
        <p:spPr>
          <a:xfrm>
            <a:off x="1394481" y="618309"/>
            <a:ext cx="105907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FFFEE5"/>
                </a:solidFill>
                <a:effectLst/>
                <a:highlight>
                  <a:srgbClr val="0A3B59"/>
                </a:highlight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11 EDUCAÇÃO DE QUALIDADE </a:t>
            </a:r>
            <a:r>
              <a:rPr lang="pt-BR" sz="4000" b="1" dirty="0">
                <a:solidFill>
                  <a:srgbClr val="FFFEE5"/>
                </a:solidFill>
                <a:highlight>
                  <a:srgbClr val="0A3B59"/>
                </a:highlight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SE FAZ COM RECURSOS – NOVO PNE PL 2.614/2024  </a:t>
            </a:r>
            <a:endParaRPr lang="pt-BR" sz="4000" b="1" dirty="0">
              <a:solidFill>
                <a:srgbClr val="FFFEE5"/>
              </a:solidFill>
              <a:effectLst/>
              <a:highlight>
                <a:srgbClr val="0A3B59"/>
              </a:highlight>
              <a:latin typeface="Poppins" pitchFamily="2" charset="77"/>
              <a:ea typeface="Times New Roman" panose="02020603050405020304" pitchFamily="18" charset="0"/>
              <a:cs typeface="Poppins" pitchFamily="2" charset="7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67875"/>
            <a:ext cx="18288000" cy="619125"/>
            <a:chOff x="0" y="0"/>
            <a:chExt cx="4816593" cy="163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3062"/>
            </a:xfrm>
            <a:custGeom>
              <a:avLst/>
              <a:gdLst/>
              <a:ahLst/>
              <a:cxnLst/>
              <a:rect l="l" t="t" r="r" b="b"/>
              <a:pathLst>
                <a:path w="4816592" h="163062">
                  <a:moveTo>
                    <a:pt x="0" y="0"/>
                  </a:moveTo>
                  <a:lnTo>
                    <a:pt x="4816592" y="0"/>
                  </a:lnTo>
                  <a:lnTo>
                    <a:pt x="4816592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B3B5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1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50423" y="-695021"/>
            <a:ext cx="8979729" cy="897972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3B5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26983" y="-243495"/>
            <a:ext cx="9150244" cy="915024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8105" r="-3810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145322" y="-383305"/>
            <a:ext cx="9649646" cy="9641605"/>
          </a:xfrm>
          <a:custGeom>
            <a:avLst/>
            <a:gdLst/>
            <a:ahLst/>
            <a:cxnLst/>
            <a:rect l="l" t="t" r="r" b="b"/>
            <a:pathLst>
              <a:path w="9649646" h="9641605">
                <a:moveTo>
                  <a:pt x="0" y="0"/>
                </a:moveTo>
                <a:lnTo>
                  <a:pt x="9649646" y="0"/>
                </a:lnTo>
                <a:lnTo>
                  <a:pt x="9649646" y="9641605"/>
                </a:lnTo>
                <a:lnTo>
                  <a:pt x="0" y="964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-1551912" y="8633858"/>
            <a:ext cx="3103823" cy="310382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7D1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17273" y="8469095"/>
            <a:ext cx="2397560" cy="2397560"/>
          </a:xfrm>
          <a:custGeom>
            <a:avLst/>
            <a:gdLst/>
            <a:ahLst/>
            <a:cxnLst/>
            <a:rect l="l" t="t" r="r" b="b"/>
            <a:pathLst>
              <a:path w="2397560" h="2397560">
                <a:moveTo>
                  <a:pt x="0" y="0"/>
                </a:moveTo>
                <a:lnTo>
                  <a:pt x="2397559" y="0"/>
                </a:lnTo>
                <a:lnTo>
                  <a:pt x="2397559" y="2397560"/>
                </a:lnTo>
                <a:lnTo>
                  <a:pt x="0" y="2397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3427747" y="8496426"/>
            <a:ext cx="848943" cy="883673"/>
          </a:xfrm>
          <a:custGeom>
            <a:avLst/>
            <a:gdLst/>
            <a:ahLst/>
            <a:cxnLst/>
            <a:rect l="l" t="t" r="r" b="b"/>
            <a:pathLst>
              <a:path w="848943" h="883673">
                <a:moveTo>
                  <a:pt x="0" y="0"/>
                </a:moveTo>
                <a:lnTo>
                  <a:pt x="848944" y="0"/>
                </a:lnTo>
                <a:lnTo>
                  <a:pt x="848944" y="883673"/>
                </a:lnTo>
                <a:lnTo>
                  <a:pt x="0" y="883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2049258" y="8515864"/>
            <a:ext cx="1054156" cy="883673"/>
          </a:xfrm>
          <a:custGeom>
            <a:avLst/>
            <a:gdLst/>
            <a:ahLst/>
            <a:cxnLst/>
            <a:rect l="l" t="t" r="r" b="b"/>
            <a:pathLst>
              <a:path w="1054156" h="883673">
                <a:moveTo>
                  <a:pt x="0" y="0"/>
                </a:moveTo>
                <a:lnTo>
                  <a:pt x="1054156" y="0"/>
                </a:lnTo>
                <a:lnTo>
                  <a:pt x="1054156" y="883673"/>
                </a:lnTo>
                <a:lnTo>
                  <a:pt x="0" y="8836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2704418" y="8546229"/>
            <a:ext cx="717414" cy="859604"/>
          </a:xfrm>
          <a:custGeom>
            <a:avLst/>
            <a:gdLst/>
            <a:ahLst/>
            <a:cxnLst/>
            <a:rect l="l" t="t" r="r" b="b"/>
            <a:pathLst>
              <a:path w="717414" h="859604">
                <a:moveTo>
                  <a:pt x="0" y="0"/>
                </a:moveTo>
                <a:lnTo>
                  <a:pt x="717414" y="0"/>
                </a:lnTo>
                <a:lnTo>
                  <a:pt x="717414" y="859604"/>
                </a:lnTo>
                <a:lnTo>
                  <a:pt x="0" y="859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7551628" y="8653622"/>
            <a:ext cx="2216897" cy="644819"/>
          </a:xfrm>
          <a:custGeom>
            <a:avLst/>
            <a:gdLst/>
            <a:ahLst/>
            <a:cxnLst/>
            <a:rect l="l" t="t" r="r" b="b"/>
            <a:pathLst>
              <a:path w="2216897" h="644819">
                <a:moveTo>
                  <a:pt x="0" y="0"/>
                </a:moveTo>
                <a:lnTo>
                  <a:pt x="2216897" y="0"/>
                </a:lnTo>
                <a:lnTo>
                  <a:pt x="2216897" y="644818"/>
                </a:lnTo>
                <a:lnTo>
                  <a:pt x="0" y="644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529191" y="8653622"/>
            <a:ext cx="1770239" cy="674954"/>
          </a:xfrm>
          <a:custGeom>
            <a:avLst/>
            <a:gdLst/>
            <a:ahLst/>
            <a:cxnLst/>
            <a:rect l="l" t="t" r="r" b="b"/>
            <a:pathLst>
              <a:path w="1770239" h="674954">
                <a:moveTo>
                  <a:pt x="0" y="0"/>
                </a:moveTo>
                <a:lnTo>
                  <a:pt x="1770239" y="0"/>
                </a:lnTo>
                <a:lnTo>
                  <a:pt x="1770239" y="674954"/>
                </a:lnTo>
                <a:lnTo>
                  <a:pt x="0" y="67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9917782" y="8408533"/>
            <a:ext cx="1872541" cy="1095363"/>
          </a:xfrm>
          <a:custGeom>
            <a:avLst/>
            <a:gdLst/>
            <a:ahLst/>
            <a:cxnLst/>
            <a:rect l="l" t="t" r="r" b="b"/>
            <a:pathLst>
              <a:path w="1872541" h="1095363">
                <a:moveTo>
                  <a:pt x="0" y="0"/>
                </a:moveTo>
                <a:lnTo>
                  <a:pt x="1872541" y="0"/>
                </a:lnTo>
                <a:lnTo>
                  <a:pt x="1872541" y="1095363"/>
                </a:lnTo>
                <a:lnTo>
                  <a:pt x="0" y="10953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6903716" y="925989"/>
            <a:ext cx="5423267" cy="2700335"/>
          </a:xfrm>
          <a:custGeom>
            <a:avLst/>
            <a:gdLst/>
            <a:ahLst/>
            <a:cxnLst/>
            <a:rect l="l" t="t" r="r" b="b"/>
            <a:pathLst>
              <a:path w="5423267" h="2700335">
                <a:moveTo>
                  <a:pt x="0" y="0"/>
                </a:moveTo>
                <a:lnTo>
                  <a:pt x="5423267" y="0"/>
                </a:lnTo>
                <a:lnTo>
                  <a:pt x="5423267" y="2700335"/>
                </a:lnTo>
                <a:lnTo>
                  <a:pt x="0" y="27003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725794" y="925989"/>
            <a:ext cx="4322551" cy="2088888"/>
          </a:xfrm>
          <a:custGeom>
            <a:avLst/>
            <a:gdLst/>
            <a:ahLst/>
            <a:cxnLst/>
            <a:rect l="l" t="t" r="r" b="b"/>
            <a:pathLst>
              <a:path w="4322551" h="2088888">
                <a:moveTo>
                  <a:pt x="0" y="0"/>
                </a:moveTo>
                <a:lnTo>
                  <a:pt x="4322551" y="0"/>
                </a:lnTo>
                <a:lnTo>
                  <a:pt x="4322551" y="2088888"/>
                </a:lnTo>
                <a:lnTo>
                  <a:pt x="0" y="208888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3669482" y="8582170"/>
            <a:ext cx="1602535" cy="797929"/>
          </a:xfrm>
          <a:custGeom>
            <a:avLst/>
            <a:gdLst/>
            <a:ahLst/>
            <a:cxnLst/>
            <a:rect l="l" t="t" r="r" b="b"/>
            <a:pathLst>
              <a:path w="1602535" h="797929">
                <a:moveTo>
                  <a:pt x="0" y="0"/>
                </a:moveTo>
                <a:lnTo>
                  <a:pt x="1602534" y="0"/>
                </a:lnTo>
                <a:lnTo>
                  <a:pt x="1602534" y="797929"/>
                </a:lnTo>
                <a:lnTo>
                  <a:pt x="0" y="797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725794" y="5030668"/>
            <a:ext cx="10878668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  <a:spcBef>
                <a:spcPct val="0"/>
              </a:spcBef>
            </a:pPr>
            <a:r>
              <a:rPr lang="en-US" sz="7989" b="1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OBRIGADA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4848396E-C20E-6F08-7103-F8A48B57DDC4}"/>
              </a:ext>
            </a:extLst>
          </p:cNvPr>
          <p:cNvSpPr txBox="1"/>
          <p:nvPr/>
        </p:nvSpPr>
        <p:spPr>
          <a:xfrm>
            <a:off x="-1551912" y="3734932"/>
            <a:ext cx="15846028" cy="3463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pt-BR" sz="8500" dirty="0">
              <a:solidFill>
                <a:schemeClr val="tx2"/>
              </a:solidFill>
              <a:effectLst/>
              <a:latin typeface=""/>
              <a:ea typeface="Times New Roman" panose="02020603050405020304" pitchFamily="18" charset="0"/>
            </a:endParaRPr>
          </a:p>
          <a:p>
            <a:pPr algn="ctr"/>
            <a:r>
              <a:rPr lang="pt-BR" sz="8500" b="1" dirty="0">
                <a:solidFill>
                  <a:srgbClr val="0A3B59"/>
                </a:solidFill>
                <a:effectLst/>
                <a:highlight>
                  <a:srgbClr val="DCD319"/>
                </a:highlight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OBRIGADA!</a:t>
            </a:r>
          </a:p>
          <a:p>
            <a:pPr algn="just"/>
            <a:endParaRPr lang="en-US" sz="5508" b="1" spc="-121" dirty="0">
              <a:solidFill>
                <a:srgbClr val="DCD319"/>
              </a:solidFill>
              <a:latin typeface="Nexa Heavy"/>
              <a:ea typeface="Nexa Heavy"/>
              <a:cs typeface="Nexa Heavy"/>
              <a:sym typeface="Nexa Heav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5654" y="938230"/>
            <a:ext cx="2079144" cy="2079144"/>
          </a:xfrm>
          <a:custGeom>
            <a:avLst/>
            <a:gdLst/>
            <a:ahLst/>
            <a:cxnLst/>
            <a:rect l="l" t="t" r="r" b="b"/>
            <a:pathLst>
              <a:path w="2079144" h="2079144">
                <a:moveTo>
                  <a:pt x="0" y="0"/>
                </a:moveTo>
                <a:lnTo>
                  <a:pt x="2079144" y="0"/>
                </a:lnTo>
                <a:lnTo>
                  <a:pt x="2079144" y="2079144"/>
                </a:lnTo>
                <a:lnTo>
                  <a:pt x="0" y="2079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4514370" y="144981"/>
            <a:ext cx="3275788" cy="288426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1771" b="-156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14782800" y="396882"/>
            <a:ext cx="3068724" cy="3451218"/>
          </a:xfrm>
          <a:custGeom>
            <a:avLst/>
            <a:gdLst/>
            <a:ahLst/>
            <a:cxnLst/>
            <a:rect l="l" t="t" r="r" b="b"/>
            <a:pathLst>
              <a:path w="4390913" h="4387254">
                <a:moveTo>
                  <a:pt x="0" y="0"/>
                </a:moveTo>
                <a:lnTo>
                  <a:pt x="4390913" y="0"/>
                </a:lnTo>
                <a:lnTo>
                  <a:pt x="4390913" y="4387254"/>
                </a:lnTo>
                <a:lnTo>
                  <a:pt x="0" y="4387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14916" y="684538"/>
            <a:ext cx="1151452" cy="11514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D31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6679" y="1741582"/>
            <a:ext cx="12266854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  <a:spcBef>
                <a:spcPct val="0"/>
              </a:spcBef>
            </a:pPr>
            <a:r>
              <a:rPr lang="en-US" sz="3750" b="1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1 CONTEXTUALIZAÇÃO SOBRE O FINANCIAMENTO DA EDUCAÇÃO BÁSICA NO BRASIL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9306" y="3389407"/>
            <a:ext cx="14916894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direito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básica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Brasil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constitui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um dos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principais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desafios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políticas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públicas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educacionais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000" u="sng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CF DE 1988 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- 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passou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ser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reconhecida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direito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social fundamental,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sendo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assegurada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mediante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observância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princípios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igualdade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acesso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permanência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escola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a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um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mínimo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just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000" u="sng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LDB 9.394/1996 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princípio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foi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posteriormente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reafirmado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detalhado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Lei nº 9.394/1996 (LDB), que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estabelece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um dos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pilares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organização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nacional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9B54FFE-8DF2-9A70-F5CD-708A52E81A31}"/>
              </a:ext>
            </a:extLst>
          </p:cNvPr>
          <p:cNvSpPr txBox="1"/>
          <p:nvPr/>
        </p:nvSpPr>
        <p:spPr>
          <a:xfrm>
            <a:off x="436477" y="1323554"/>
            <a:ext cx="124970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pt-BR" sz="4400" b="1" dirty="0">
                <a:solidFill>
                  <a:srgbClr val="0A3B59"/>
                </a:solidFill>
                <a:highlight>
                  <a:srgbClr val="D98216"/>
                </a:highlight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1 Contextualização sobre o Financiamento da Educação Básica no Brasil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5654" y="938230"/>
            <a:ext cx="2079144" cy="2079144"/>
          </a:xfrm>
          <a:custGeom>
            <a:avLst/>
            <a:gdLst/>
            <a:ahLst/>
            <a:cxnLst/>
            <a:rect l="l" t="t" r="r" b="b"/>
            <a:pathLst>
              <a:path w="2079144" h="2079144">
                <a:moveTo>
                  <a:pt x="0" y="0"/>
                </a:moveTo>
                <a:lnTo>
                  <a:pt x="2079144" y="0"/>
                </a:lnTo>
                <a:lnTo>
                  <a:pt x="2079144" y="2079144"/>
                </a:lnTo>
                <a:lnTo>
                  <a:pt x="0" y="2079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3758819" y="505146"/>
            <a:ext cx="4170725" cy="417072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1771" b="-156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13460611" y="396882"/>
            <a:ext cx="4390913" cy="4387254"/>
          </a:xfrm>
          <a:custGeom>
            <a:avLst/>
            <a:gdLst/>
            <a:ahLst/>
            <a:cxnLst/>
            <a:rect l="l" t="t" r="r" b="b"/>
            <a:pathLst>
              <a:path w="4390913" h="4387254">
                <a:moveTo>
                  <a:pt x="0" y="0"/>
                </a:moveTo>
                <a:lnTo>
                  <a:pt x="4390913" y="0"/>
                </a:lnTo>
                <a:lnTo>
                  <a:pt x="4390913" y="4387254"/>
                </a:lnTo>
                <a:lnTo>
                  <a:pt x="0" y="4387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14916" y="684538"/>
            <a:ext cx="1151452" cy="11514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D31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6679" y="1741582"/>
            <a:ext cx="12266854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  <a:spcBef>
                <a:spcPct val="0"/>
              </a:spcBef>
            </a:pPr>
            <a:r>
              <a:rPr lang="en-US" sz="3750" b="1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1 CONTEXTUALIZAÇÃO SOBRE O FINANCIAMENTO DA EDUCAÇÃO BÁSICA NO BRASIL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1931" y="3611709"/>
            <a:ext cx="13359513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Nesse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cenário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o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emerge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elemento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estruturante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efetivação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desse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direito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criação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mecanismos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redistributivos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FUNDEF E FUNDEB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representa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avanços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importantes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busca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equidade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educacional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just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Contudo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tais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instrumentos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embora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essenciais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não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esgotam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necessidade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políticas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complementares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capazes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atender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às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demandas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cotidianas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escolas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especialmente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no que se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refere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à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manutenção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infraestrutura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aquisição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insumos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pedagógicos</a:t>
            </a:r>
            <a:r>
              <a:rPr lang="en-US" sz="3000" b="1" dirty="0">
                <a:solidFill>
                  <a:srgbClr val="0B3855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0B38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732A490-F98F-F09F-5D77-DE5BD5570954}"/>
              </a:ext>
            </a:extLst>
          </p:cNvPr>
          <p:cNvSpPr txBox="1"/>
          <p:nvPr/>
        </p:nvSpPr>
        <p:spPr>
          <a:xfrm>
            <a:off x="436477" y="1323554"/>
            <a:ext cx="124970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pt-BR" sz="4400" b="1" dirty="0">
                <a:solidFill>
                  <a:srgbClr val="0A3B59"/>
                </a:solidFill>
                <a:highlight>
                  <a:srgbClr val="D98216"/>
                </a:highlight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1 Contextualização sobre o Financiamento da Educação Básica no Brasil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5654" y="938230"/>
            <a:ext cx="2079144" cy="2079144"/>
          </a:xfrm>
          <a:custGeom>
            <a:avLst/>
            <a:gdLst/>
            <a:ahLst/>
            <a:cxnLst/>
            <a:rect l="l" t="t" r="r" b="b"/>
            <a:pathLst>
              <a:path w="2079144" h="2079144">
                <a:moveTo>
                  <a:pt x="0" y="0"/>
                </a:moveTo>
                <a:lnTo>
                  <a:pt x="2079144" y="0"/>
                </a:lnTo>
                <a:lnTo>
                  <a:pt x="2079144" y="2079144"/>
                </a:lnTo>
                <a:lnTo>
                  <a:pt x="0" y="2079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3758819" y="505146"/>
            <a:ext cx="4170725" cy="417072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1771" b="-156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13460611" y="396882"/>
            <a:ext cx="4390913" cy="4387254"/>
          </a:xfrm>
          <a:custGeom>
            <a:avLst/>
            <a:gdLst/>
            <a:ahLst/>
            <a:cxnLst/>
            <a:rect l="l" t="t" r="r" b="b"/>
            <a:pathLst>
              <a:path w="4390913" h="4387254">
                <a:moveTo>
                  <a:pt x="0" y="0"/>
                </a:moveTo>
                <a:lnTo>
                  <a:pt x="4390913" y="0"/>
                </a:lnTo>
                <a:lnTo>
                  <a:pt x="4390913" y="4387254"/>
                </a:lnTo>
                <a:lnTo>
                  <a:pt x="0" y="4387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14916" y="684538"/>
            <a:ext cx="1151452" cy="11514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D31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6679" y="1741582"/>
            <a:ext cx="12266854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  <a:spcBef>
                <a:spcPct val="0"/>
              </a:spcBef>
            </a:pPr>
            <a:r>
              <a:rPr lang="en-US" sz="3750" b="1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1 CONTEXTUALIZAÇÃO SOBRE O FINANCIAMENTO DA EDUCAÇÃO BÁSICA NO BRASIL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6476" y="3017375"/>
            <a:ext cx="13322343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É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nesse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contexto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que se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insere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Programa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Dinheiro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Direto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Escola (PDDE)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criado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década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1990 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 o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objetivo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promover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transferência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direta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financeiros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às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unidades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escolares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públicas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básica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just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Operacionalizado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pelo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FNDE, o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programa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busca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457200" indent="-457200" algn="just">
              <a:lnSpc>
                <a:spcPts val="3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fortalecer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autonomia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escolar;</a:t>
            </a:r>
          </a:p>
          <a:p>
            <a:pPr marL="457200" indent="-457200" algn="just">
              <a:lnSpc>
                <a:spcPts val="3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agilizar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execução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despesas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pequeno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porte</a:t>
            </a:r>
            <a:endParaRPr lang="en-US" sz="30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indent="-457200" algn="just">
              <a:lnSpc>
                <a:spcPts val="3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contribuir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melhoria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físicas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pedagógicas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escolas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just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Ao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longo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anos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o PDDE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foi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ampliado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meio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diversas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ações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integradas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incorporando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dimensões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relacionadas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à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equidade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inclusão</a:t>
            </a:r>
            <a:r>
              <a:rPr lang="en-US" sz="30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0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infraestrutura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(RESOLUÇÃO 15/2021).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0B38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C83A22A-337D-0975-84E6-3018A4B543A0}"/>
              </a:ext>
            </a:extLst>
          </p:cNvPr>
          <p:cNvSpPr txBox="1"/>
          <p:nvPr/>
        </p:nvSpPr>
        <p:spPr>
          <a:xfrm>
            <a:off x="552325" y="505146"/>
            <a:ext cx="124970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pt-BR" sz="4400" b="1" dirty="0">
                <a:solidFill>
                  <a:srgbClr val="0A3B59"/>
                </a:solidFill>
                <a:highlight>
                  <a:srgbClr val="D98216"/>
                </a:highlight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1 Contextualização sobre o Financiamento da Educação Básica no Brasil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5654" y="938230"/>
            <a:ext cx="2079144" cy="2079144"/>
          </a:xfrm>
          <a:custGeom>
            <a:avLst/>
            <a:gdLst/>
            <a:ahLst/>
            <a:cxnLst/>
            <a:rect l="l" t="t" r="r" b="b"/>
            <a:pathLst>
              <a:path w="2079144" h="2079144">
                <a:moveTo>
                  <a:pt x="0" y="0"/>
                </a:moveTo>
                <a:lnTo>
                  <a:pt x="2079144" y="0"/>
                </a:lnTo>
                <a:lnTo>
                  <a:pt x="2079144" y="2079144"/>
                </a:lnTo>
                <a:lnTo>
                  <a:pt x="0" y="2079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3758819" y="505146"/>
            <a:ext cx="4170725" cy="417072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1771" b="-156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13460611" y="396882"/>
            <a:ext cx="4390913" cy="4387254"/>
          </a:xfrm>
          <a:custGeom>
            <a:avLst/>
            <a:gdLst/>
            <a:ahLst/>
            <a:cxnLst/>
            <a:rect l="l" t="t" r="r" b="b"/>
            <a:pathLst>
              <a:path w="4390913" h="4387254">
                <a:moveTo>
                  <a:pt x="0" y="0"/>
                </a:moveTo>
                <a:lnTo>
                  <a:pt x="4390913" y="0"/>
                </a:lnTo>
                <a:lnTo>
                  <a:pt x="4390913" y="4387254"/>
                </a:lnTo>
                <a:lnTo>
                  <a:pt x="0" y="4387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14916" y="684538"/>
            <a:ext cx="1151452" cy="11514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D31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6679" y="1741582"/>
            <a:ext cx="12266854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  <a:spcBef>
                <a:spcPct val="0"/>
              </a:spcBef>
            </a:pPr>
            <a:r>
              <a:rPr lang="en-US" sz="3750" b="1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1 CONTEXTUALIZAÇÃO SOBRE O FINANCIAMENTO DA EDUCAÇÃO BÁSICA NO BRASIL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9306" y="3389407"/>
            <a:ext cx="13061305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Paralelamente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o 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debate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sobre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Brasil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tem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sido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aprofundado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partir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formulação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parâmetros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mais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objetivos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mensuráveis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Custo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Aluno-Qualidade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Inicial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CAQi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),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concebido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âmbito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discussões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sobre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educacional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just">
              <a:lnSpc>
                <a:spcPts val="3600"/>
              </a:lnSpc>
              <a:spcBef>
                <a:spcPct val="0"/>
              </a:spcBef>
            </a:pPr>
            <a:endParaRPr lang="en-US" sz="34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CAQi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estabelece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um 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conjunto de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insumos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essenciais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—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infraestrutura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adequada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pedagógicos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valorização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profissionais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condições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4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funcionamento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—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necessários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um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mínimo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400" b="1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3400" b="1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0B38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1167ED5-087A-73C8-DD5C-7939AF6AC503}"/>
              </a:ext>
            </a:extLst>
          </p:cNvPr>
          <p:cNvSpPr txBox="1"/>
          <p:nvPr/>
        </p:nvSpPr>
        <p:spPr>
          <a:xfrm>
            <a:off x="436477" y="1323554"/>
            <a:ext cx="124970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pt-BR" sz="4400" b="1" dirty="0">
                <a:solidFill>
                  <a:srgbClr val="0A3B59"/>
                </a:solidFill>
                <a:highlight>
                  <a:srgbClr val="D98216"/>
                </a:highlight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1 Contextualização sobre o Financiamento da Educação Básica no Brasil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3251" y="-401324"/>
            <a:ext cx="5271280" cy="527128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4931" r="-2493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17259300" y="1489114"/>
            <a:ext cx="2045184" cy="2045184"/>
          </a:xfrm>
          <a:custGeom>
            <a:avLst/>
            <a:gdLst/>
            <a:ahLst/>
            <a:cxnLst/>
            <a:rect l="l" t="t" r="r" b="b"/>
            <a:pathLst>
              <a:path w="2045184" h="2045184">
                <a:moveTo>
                  <a:pt x="0" y="0"/>
                </a:moveTo>
                <a:lnTo>
                  <a:pt x="2045184" y="0"/>
                </a:lnTo>
                <a:lnTo>
                  <a:pt x="2045184" y="2045185"/>
                </a:lnTo>
                <a:lnTo>
                  <a:pt x="0" y="2045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538896" y="2014374"/>
            <a:ext cx="3129126" cy="312912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123825" cap="sq">
              <a:solidFill>
                <a:srgbClr val="DCD31B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 flipH="1" flipV="1">
            <a:off x="-923251" y="-538157"/>
            <a:ext cx="5549570" cy="5544945"/>
          </a:xfrm>
          <a:custGeom>
            <a:avLst/>
            <a:gdLst/>
            <a:ahLst/>
            <a:cxnLst/>
            <a:rect l="l" t="t" r="r" b="b"/>
            <a:pathLst>
              <a:path w="5549570" h="5544945">
                <a:moveTo>
                  <a:pt x="5549570" y="5544945"/>
                </a:moveTo>
                <a:lnTo>
                  <a:pt x="0" y="5544945"/>
                </a:lnTo>
                <a:lnTo>
                  <a:pt x="0" y="0"/>
                </a:lnTo>
                <a:lnTo>
                  <a:pt x="5549570" y="0"/>
                </a:lnTo>
                <a:lnTo>
                  <a:pt x="5549570" y="554494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4105805"/>
            <a:ext cx="1109563" cy="110956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385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73611" y="990600"/>
            <a:ext cx="12266854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  <a:spcBef>
                <a:spcPct val="0"/>
              </a:spcBef>
            </a:pPr>
            <a:r>
              <a:rPr lang="en-US" sz="3750" b="1" dirty="0">
                <a:solidFill>
                  <a:srgbClr val="0B3B59"/>
                </a:solidFill>
                <a:highlight>
                  <a:srgbClr val="DCD319"/>
                </a:highlight>
                <a:latin typeface="Poppins Bold"/>
                <a:ea typeface="Poppins Bold"/>
                <a:cs typeface="Poppins Bold"/>
                <a:sym typeface="Poppins Bold"/>
              </a:rPr>
              <a:t>2 O PADRÃO DE QUALIDADE NA EDUCAÇÃO BÁSICA: INSTRUMENTOS NORMATIVO-LEGAIS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24051" y="3067580"/>
            <a:ext cx="6369546" cy="2147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2.1 </a:t>
            </a:r>
            <a:r>
              <a:rPr lang="en-US" sz="2300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Constituição</a:t>
            </a:r>
            <a:r>
              <a:rPr lang="en-US" sz="23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Federal de 1988 </a:t>
            </a:r>
          </a:p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direito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social – art. 205</a:t>
            </a:r>
          </a:p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Princípio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- art. 206</a:t>
            </a:r>
          </a:p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mínimo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– art.211 –</a:t>
            </a:r>
          </a:p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Vinculação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constitucional</a:t>
            </a:r>
            <a:r>
              <a:rPr lang="en-US" sz="23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– art.212 </a:t>
            </a:r>
          </a:p>
          <a:p>
            <a:pPr algn="l">
              <a:lnSpc>
                <a:spcPts val="2760"/>
              </a:lnSpc>
              <a:spcBef>
                <a:spcPct val="0"/>
              </a:spcBef>
            </a:pPr>
            <a:endParaRPr lang="en-US" sz="2300" dirty="0">
              <a:solidFill>
                <a:srgbClr val="0B3B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87775" y="4921023"/>
            <a:ext cx="15774407" cy="414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2.2 Lei de </a:t>
            </a:r>
            <a:r>
              <a:rPr lang="en-US" sz="2235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Diretrizes</a:t>
            </a:r>
            <a:r>
              <a:rPr lang="en-US" sz="2235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e Bases da </a:t>
            </a:r>
            <a:r>
              <a:rPr lang="en-US" sz="2235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Educação</a:t>
            </a:r>
            <a:r>
              <a:rPr lang="en-US" sz="2235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Nacional – Lei nº 9.394/1996</a:t>
            </a: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princípio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estruturante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Responsabilidades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entes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federados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2.3 </a:t>
            </a:r>
            <a:r>
              <a:rPr lang="en-US" sz="2235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Financiamento</a:t>
            </a:r>
            <a:r>
              <a:rPr lang="en-US" sz="2235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235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equidade</a:t>
            </a:r>
            <a:r>
              <a:rPr lang="en-US" sz="2235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: FUNDEF e FUNDEB</a:t>
            </a: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Emenda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Constitucional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nº 14/1996 (FUNDEF) -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subvinculação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prazo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5 ANOS para a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definição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um valor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aluno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garantia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padrão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endParaRPr lang="en-US" sz="2235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Evolução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para o FUNDEB / novo FUNDEB –  </a:t>
            </a:r>
            <a:r>
              <a:rPr lang="en-US" sz="2235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(LEI 14.113/2020)  - padrão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mínimo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CAQi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CAQ</a:t>
            </a: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Relação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entre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financiamento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2.4 </a:t>
            </a:r>
            <a:r>
              <a:rPr lang="en-US" sz="2235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Planejamento</a:t>
            </a:r>
            <a:r>
              <a:rPr lang="en-US" sz="2235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35" b="1" dirty="0" err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educacional</a:t>
            </a:r>
            <a:endParaRPr lang="en-US" sz="2235" b="1" dirty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·Plano Nacional de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– Lei 10.172/2001 –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metas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vetadas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·Plano Nacional de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– Lei nº 13.005/2014 - 10% PIB </a:t>
            </a:r>
          </a:p>
          <a:p>
            <a:pPr algn="l">
              <a:lnSpc>
                <a:spcPts val="2682"/>
              </a:lnSpc>
              <a:spcBef>
                <a:spcPct val="0"/>
              </a:spcBef>
            </a:pP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·Novo PNE (2024–2034) 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metas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235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2235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- 10%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96220" y="2808604"/>
            <a:ext cx="5865952" cy="586595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4931" r="-2493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14051333" y="1775372"/>
            <a:ext cx="1523021" cy="1523021"/>
          </a:xfrm>
          <a:custGeom>
            <a:avLst/>
            <a:gdLst/>
            <a:ahLst/>
            <a:cxnLst/>
            <a:rect l="l" t="t" r="r" b="b"/>
            <a:pathLst>
              <a:path w="1523021" h="1523021">
                <a:moveTo>
                  <a:pt x="0" y="0"/>
                </a:moveTo>
                <a:lnTo>
                  <a:pt x="1523021" y="0"/>
                </a:lnTo>
                <a:lnTo>
                  <a:pt x="1523021" y="1523020"/>
                </a:lnTo>
                <a:lnTo>
                  <a:pt x="0" y="1523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2641378" y="2656335"/>
            <a:ext cx="6175637" cy="6170491"/>
          </a:xfrm>
          <a:custGeom>
            <a:avLst/>
            <a:gdLst/>
            <a:ahLst/>
            <a:cxnLst/>
            <a:rect l="l" t="t" r="r" b="b"/>
            <a:pathLst>
              <a:path w="6175637" h="6170491">
                <a:moveTo>
                  <a:pt x="0" y="0"/>
                </a:moveTo>
                <a:lnTo>
                  <a:pt x="6175637" y="0"/>
                </a:lnTo>
                <a:lnTo>
                  <a:pt x="6175637" y="6170491"/>
                </a:lnTo>
                <a:lnTo>
                  <a:pt x="0" y="6170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4593706" y="866331"/>
            <a:ext cx="2665594" cy="26655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12500" b="-12500"/>
              </a:stretch>
            </a:blipFill>
            <a:ln w="123825" cap="sq">
              <a:solidFill>
                <a:srgbClr val="DCD31B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71830" y="1165772"/>
            <a:ext cx="12266854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  <a:spcBef>
                <a:spcPct val="0"/>
              </a:spcBef>
            </a:pPr>
            <a:r>
              <a:rPr lang="en-US" sz="3750" b="1" dirty="0">
                <a:solidFill>
                  <a:srgbClr val="FFFEE4"/>
                </a:solidFill>
                <a:latin typeface="Poppins Bold"/>
                <a:ea typeface="Poppins Bold"/>
                <a:cs typeface="Poppins Bold"/>
                <a:sym typeface="Poppins Bold"/>
              </a:rPr>
              <a:t>3 EM QUE CONSISTE O PADRÃO DE QUALIDADE NA EDUCAÇÃO? </a:t>
            </a:r>
          </a:p>
          <a:p>
            <a:pPr algn="ctr">
              <a:lnSpc>
                <a:spcPts val="4501"/>
              </a:lnSpc>
              <a:spcBef>
                <a:spcPct val="0"/>
              </a:spcBef>
            </a:pPr>
            <a:endParaRPr lang="en-US" sz="3750" b="1" dirty="0">
              <a:solidFill>
                <a:srgbClr val="FFFEE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1706" y="3541807"/>
            <a:ext cx="11854749" cy="414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“A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legislação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educacional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brasileira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referencia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conceito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padrão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‘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variedade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quantidade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mínimas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aluno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insumos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indispensáveis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desenvolvimento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processo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ensino-aprendizagem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adequados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à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idade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às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necessidades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específicas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cada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estudante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inclusive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mediante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provisão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mobiliário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equipamentos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materiais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pedagógicos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apropriados</a:t>
            </a:r>
            <a:r>
              <a:rPr lang="en-US" sz="30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” (NOTA TÉCNICA – FINEDUCA, 2025)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0B38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577356" y="9319422"/>
            <a:ext cx="590361" cy="614512"/>
          </a:xfrm>
          <a:custGeom>
            <a:avLst/>
            <a:gdLst/>
            <a:ahLst/>
            <a:cxnLst/>
            <a:rect l="l" t="t" r="r" b="b"/>
            <a:pathLst>
              <a:path w="590361" h="614512">
                <a:moveTo>
                  <a:pt x="0" y="0"/>
                </a:moveTo>
                <a:lnTo>
                  <a:pt x="590361" y="0"/>
                </a:lnTo>
                <a:lnTo>
                  <a:pt x="590361" y="614511"/>
                </a:lnTo>
                <a:lnTo>
                  <a:pt x="0" y="6145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1618746" y="9332939"/>
            <a:ext cx="733067" cy="614512"/>
          </a:xfrm>
          <a:custGeom>
            <a:avLst/>
            <a:gdLst/>
            <a:ahLst/>
            <a:cxnLst/>
            <a:rect l="l" t="t" r="r" b="b"/>
            <a:pathLst>
              <a:path w="733067" h="614512">
                <a:moveTo>
                  <a:pt x="0" y="0"/>
                </a:moveTo>
                <a:lnTo>
                  <a:pt x="733067" y="0"/>
                </a:lnTo>
                <a:lnTo>
                  <a:pt x="733067" y="614512"/>
                </a:lnTo>
                <a:lnTo>
                  <a:pt x="0" y="61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5120283" y="9354055"/>
            <a:ext cx="498894" cy="597774"/>
          </a:xfrm>
          <a:custGeom>
            <a:avLst/>
            <a:gdLst/>
            <a:ahLst/>
            <a:cxnLst/>
            <a:rect l="l" t="t" r="r" b="b"/>
            <a:pathLst>
              <a:path w="498894" h="597774">
                <a:moveTo>
                  <a:pt x="0" y="0"/>
                </a:moveTo>
                <a:lnTo>
                  <a:pt x="498894" y="0"/>
                </a:lnTo>
                <a:lnTo>
                  <a:pt x="498894" y="597774"/>
                </a:lnTo>
                <a:lnTo>
                  <a:pt x="0" y="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8491064" y="9428736"/>
            <a:ext cx="1541645" cy="448411"/>
          </a:xfrm>
          <a:custGeom>
            <a:avLst/>
            <a:gdLst/>
            <a:ahLst/>
            <a:cxnLst/>
            <a:rect l="l" t="t" r="r" b="b"/>
            <a:pathLst>
              <a:path w="1541645" h="448411">
                <a:moveTo>
                  <a:pt x="0" y="0"/>
                </a:moveTo>
                <a:lnTo>
                  <a:pt x="1541645" y="0"/>
                </a:lnTo>
                <a:lnTo>
                  <a:pt x="1541645" y="448412"/>
                </a:lnTo>
                <a:lnTo>
                  <a:pt x="0" y="4484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7084649" y="9428736"/>
            <a:ext cx="1231036" cy="469368"/>
          </a:xfrm>
          <a:custGeom>
            <a:avLst/>
            <a:gdLst/>
            <a:ahLst/>
            <a:cxnLst/>
            <a:rect l="l" t="t" r="r" b="b"/>
            <a:pathLst>
              <a:path w="1231036" h="469368">
                <a:moveTo>
                  <a:pt x="0" y="0"/>
                </a:moveTo>
                <a:lnTo>
                  <a:pt x="1231036" y="0"/>
                </a:lnTo>
                <a:lnTo>
                  <a:pt x="1231036" y="469368"/>
                </a:lnTo>
                <a:lnTo>
                  <a:pt x="0" y="4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835" b="-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0136503" y="9258300"/>
            <a:ext cx="1302177" cy="761723"/>
          </a:xfrm>
          <a:custGeom>
            <a:avLst/>
            <a:gdLst/>
            <a:ahLst/>
            <a:cxnLst/>
            <a:rect l="l" t="t" r="r" b="b"/>
            <a:pathLst>
              <a:path w="1302177" h="761723">
                <a:moveTo>
                  <a:pt x="0" y="0"/>
                </a:moveTo>
                <a:lnTo>
                  <a:pt x="1302177" y="0"/>
                </a:lnTo>
                <a:lnTo>
                  <a:pt x="1302177" y="761723"/>
                </a:lnTo>
                <a:lnTo>
                  <a:pt x="0" y="7617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5791395" y="9379049"/>
            <a:ext cx="1114413" cy="554885"/>
          </a:xfrm>
          <a:custGeom>
            <a:avLst/>
            <a:gdLst/>
            <a:ahLst/>
            <a:cxnLst/>
            <a:rect l="l" t="t" r="r" b="b"/>
            <a:pathLst>
              <a:path w="1114413" h="554885">
                <a:moveTo>
                  <a:pt x="0" y="0"/>
                </a:moveTo>
                <a:lnTo>
                  <a:pt x="1114413" y="0"/>
                </a:lnTo>
                <a:lnTo>
                  <a:pt x="1114413" y="554884"/>
                </a:lnTo>
                <a:lnTo>
                  <a:pt x="0" y="5548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E7D20F2-621F-8942-5EDE-000B702B7D95}"/>
              </a:ext>
            </a:extLst>
          </p:cNvPr>
          <p:cNvSpPr txBox="1"/>
          <p:nvPr/>
        </p:nvSpPr>
        <p:spPr>
          <a:xfrm>
            <a:off x="0" y="1463539"/>
            <a:ext cx="1478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pt-BR" sz="3600" b="1" dirty="0">
                <a:solidFill>
                  <a:srgbClr val="FFFEE5"/>
                </a:solidFill>
                <a:highlight>
                  <a:srgbClr val="0A3B59"/>
                </a:highlight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3 Em que consiste o padrão de qualidade na educação?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2521</Words>
  <Application>Microsoft Office PowerPoint</Application>
  <PresentationFormat>Personalizar</PresentationFormat>
  <Paragraphs>217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1" baseType="lpstr">
      <vt:lpstr>Arial</vt:lpstr>
      <vt:lpstr>Poppins Heavy</vt:lpstr>
      <vt:lpstr>Nexa Bold</vt:lpstr>
      <vt:lpstr>Calibri</vt:lpstr>
      <vt:lpstr>Poppins Bold</vt:lpstr>
      <vt:lpstr>Poppins</vt:lpstr>
      <vt:lpstr>Nexa Heavy</vt:lpstr>
      <vt:lpstr>Nexa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Nesse cenário, o financiamento da educação emerge como elemento estruturante para a efetivação desse direito. A criação de mecanismos redistributivos, como o Fundo de Manutenção e Desenvolvimento do Ensino Fundamental (FUNDEF), instituído pela Emenda</dc:title>
  <dc:creator>Usuario</dc:creator>
  <cp:lastModifiedBy>Usuario</cp:lastModifiedBy>
  <cp:revision>32</cp:revision>
  <dcterms:created xsi:type="dcterms:W3CDTF">2006-08-16T00:00:00Z</dcterms:created>
  <dcterms:modified xsi:type="dcterms:W3CDTF">2026-04-09T03:54:07Z</dcterms:modified>
  <dc:identifier>DAHGRLiMOBc</dc:identifier>
</cp:coreProperties>
</file>