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aaaacef9f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aaaacef9f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d50abc82e0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3d50abc82e0_0_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d50abc82e0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3d50abc82e0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d50abc82e0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g3d50abc82e0_0_6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d50abc82e0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3d50abc82e0_0_6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d50abc82e0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3d50abc82e0_0_7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d50abc82e0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g3d50abc82e0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d50abc82e0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g3d50abc82e0_0_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ccdb91e1bd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ccdb91e1bd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50abc82e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d50abc82e0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d50abc82e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3d50abc82e0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d50abc82e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3d50abc82e0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d50abc82e0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3d50abc82e0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50abc82e0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3d50abc82e0_0_3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d50abc82e0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3d50abc82e0_0_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d50abc82e0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g3d50abc82e0_0_4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9" name="Google Shape;79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0" name="Google Shape;20;p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2" name="Google Shape;22;p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Layout Personalizado">
  <p:cSld name="1_Layout Personalizado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38" name="Google Shape;38;p5"/>
          <p:cNvSpPr/>
          <p:nvPr>
            <p:ph idx="2" type="pic"/>
          </p:nvPr>
        </p:nvSpPr>
        <p:spPr>
          <a:xfrm>
            <a:off x="2244305" y="1829594"/>
            <a:ext cx="2189672" cy="438785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yout Personalizado">
  <p:cSld name="Layout Personalizado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44" name="Google Shape;44;p6"/>
          <p:cNvSpPr/>
          <p:nvPr>
            <p:ph idx="2" type="pic"/>
          </p:nvPr>
        </p:nvSpPr>
        <p:spPr>
          <a:xfrm>
            <a:off x="838200" y="1881188"/>
            <a:ext cx="2743200" cy="3233737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6"/>
          <p:cNvSpPr/>
          <p:nvPr>
            <p:ph idx="3" type="pic"/>
          </p:nvPr>
        </p:nvSpPr>
        <p:spPr>
          <a:xfrm>
            <a:off x="5523923" y="1881187"/>
            <a:ext cx="2936586" cy="3233737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6"/>
          <p:cNvSpPr/>
          <p:nvPr>
            <p:ph idx="4" type="pic"/>
          </p:nvPr>
        </p:nvSpPr>
        <p:spPr>
          <a:xfrm>
            <a:off x="8610600" y="1881188"/>
            <a:ext cx="2743200" cy="3233737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>
  <p:cSld name="Em Branco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51" name="Google Shape;51;p7"/>
          <p:cNvSpPr/>
          <p:nvPr>
            <p:ph idx="2" type="pic"/>
          </p:nvPr>
        </p:nvSpPr>
        <p:spPr>
          <a:xfrm>
            <a:off x="379413" y="361950"/>
            <a:ext cx="5716587" cy="585787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>
            <p:ph type="title"/>
          </p:nvPr>
        </p:nvSpPr>
        <p:spPr>
          <a:xfrm>
            <a:off x="841950" y="4391357"/>
            <a:ext cx="10824000" cy="2097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/>
              <a:t>PLANEJAMENTO EDUCACIONAL E GESTÃO PÚBLICA: DESAFIOS E ESTRATÉGIAS PARA OS SISTEMAS DE ENSINO</a:t>
            </a:r>
            <a:endParaRPr b="1" sz="2820"/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820"/>
              <a:t>Salvador, 07 de abril de 2026</a:t>
            </a:r>
            <a:endParaRPr b="1" sz="2820"/>
          </a:p>
        </p:txBody>
      </p:sp>
      <p:pic>
        <p:nvPicPr>
          <p:cNvPr id="100" name="Google Shape;100;p15" title="Captura de Tela 2026-04-07 às 13.15.08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7850" y="328514"/>
            <a:ext cx="7256300" cy="351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4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000">
                <a:solidFill>
                  <a:schemeClr val="dk1"/>
                </a:solidFill>
              </a:rPr>
              <a:t>A QUE SERVE A  ORGANIZAÇÃO SISTÊMICA DA EDUCAÇÃO, COMO OCORRE NAS ÁREAS DE SAÚDE, ASSISTÊNCIA SOCIAL E OUTRAS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pt-BR" sz="2000">
                <a:solidFill>
                  <a:schemeClr val="dk1"/>
                </a:solidFill>
              </a:rPr>
              <a:t>Definir espaços de negociação</a:t>
            </a:r>
            <a:r>
              <a:rPr lang="pt-BR" sz="2000">
                <a:solidFill>
                  <a:schemeClr val="dk1"/>
                </a:solidFill>
              </a:rPr>
              <a:t> e pactuação de forma a reduzir as assimetrias na tomada de decisões educacionais, na normatização e no desenho e implementação de políticas públicas pelas três esferas da federação.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pt-BR" sz="2000">
                <a:solidFill>
                  <a:schemeClr val="dk1"/>
                </a:solidFill>
              </a:rPr>
              <a:t>Mapear e redistribuir recursos públicos</a:t>
            </a:r>
            <a:r>
              <a:rPr lang="pt-BR" sz="2000">
                <a:solidFill>
                  <a:schemeClr val="dk1"/>
                </a:solidFill>
              </a:rPr>
              <a:t> de forma a reduzir as desigualdades regionais e educacionais.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b="1" lang="pt-BR" sz="2000">
                <a:solidFill>
                  <a:schemeClr val="dk1"/>
                </a:solidFill>
              </a:rPr>
              <a:t>Reconhecer e apoiar a participação social</a:t>
            </a:r>
            <a:r>
              <a:rPr lang="pt-BR" sz="2000">
                <a:solidFill>
                  <a:schemeClr val="dk1"/>
                </a:solidFill>
              </a:rPr>
              <a:t> na educação, em espaços permanentes (Fóruns e Conselhos) e para envolver amplamente a sociedade no debate educacional (Conferências) </a:t>
            </a:r>
            <a:endParaRPr b="1"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5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500">
                <a:solidFill>
                  <a:schemeClr val="dk1"/>
                </a:solidFill>
              </a:rPr>
              <a:t>AS FUNÇÕES INTEGRADORAS DO SISTEMA NACIONAL DE EDUCAÇÃO (SNE) E A ESTRUTURAÇÃO DA AÇÃO E COOPERAÇÃO FEDERATIVA</a:t>
            </a:r>
            <a:endParaRPr b="1" sz="2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500">
              <a:solidFill>
                <a:schemeClr val="dk1"/>
              </a:solidFill>
            </a:endParaRPr>
          </a:p>
          <a:p>
            <a:pPr indent="-387350" lvl="0" marL="457200" rtl="0" algn="just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pt-BR" sz="2500">
                <a:solidFill>
                  <a:schemeClr val="dk1"/>
                </a:solidFill>
              </a:rPr>
              <a:t>governança democrática da educação nacional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pt-BR" sz="2500">
                <a:solidFill>
                  <a:schemeClr val="dk1"/>
                </a:solidFill>
              </a:rPr>
              <a:t>planejamento da educação nacional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pt-BR" sz="2500">
                <a:solidFill>
                  <a:schemeClr val="dk1"/>
                </a:solidFill>
              </a:rPr>
              <a:t>padrões nacionais de qualidade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pt-BR" sz="2500">
                <a:solidFill>
                  <a:schemeClr val="dk1"/>
                </a:solidFill>
              </a:rPr>
              <a:t>financiamento da educação nacional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pt-BR" sz="2500">
                <a:solidFill>
                  <a:schemeClr val="dk1"/>
                </a:solidFill>
              </a:rPr>
              <a:t>avaliação da educação nacional</a:t>
            </a:r>
            <a:endParaRPr sz="3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O NOVO PLANO NACIONAL DE EDUCAÇÃO (PNE) APROVADO EM 25 DE MARÇO DE 2026 NO CONGRESSO NACIONAL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As disputas de concepções e recursos públicos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diretrizes, objetivos, metas e estratégias para orientar ações dos governos ao longo da década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envolve a sociedade de forma organizada, por meio de Conselhos, Fóruns e Conferências</a:t>
            </a:r>
            <a:endParaRPr sz="12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estabelece condições e prazos para monitoramento e avaliação</a:t>
            </a:r>
            <a:endParaRPr b="1" sz="2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7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200">
                <a:solidFill>
                  <a:schemeClr val="dk1"/>
                </a:solidFill>
              </a:rPr>
              <a:t>DESAFIOS PARA OS ESTADOS E MUNICÍPIOS, EM ARTICULAÇÃO COM A UNIÃO, A PARTIR DE 2025</a:t>
            </a:r>
            <a:r>
              <a:rPr lang="pt-BR" sz="2200">
                <a:solidFill>
                  <a:schemeClr val="dk1"/>
                </a:solidFill>
              </a:rPr>
              <a:t> 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pt-BR" sz="2200">
                <a:solidFill>
                  <a:schemeClr val="dk1"/>
                </a:solidFill>
              </a:rPr>
              <a:t>Implementação do SNE, articulado aos e Sistemas Estaduais e Municipais de Educação. 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pt-BR" sz="2200">
                <a:solidFill>
                  <a:schemeClr val="dk1"/>
                </a:solidFill>
              </a:rPr>
              <a:t>atenção às etapas, medidas a serem adotadas e prazos, final e intermediários, para o cumprimento das leis do SNE e do PNE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pt-BR" sz="2200">
                <a:solidFill>
                  <a:schemeClr val="dk1"/>
                </a:solidFill>
              </a:rPr>
              <a:t>organização da governança democrática, por meio da CITE e CIBE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pt-BR" sz="2200">
                <a:solidFill>
                  <a:schemeClr val="dk1"/>
                </a:solidFill>
              </a:rPr>
              <a:t>Organização e suporte técnico e financeiro para a criação e manutenção de Conselhos e Fóruns Permanentes de Educação, com respeito às suas resoluções</a:t>
            </a:r>
            <a:endParaRPr b="1" sz="3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8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DESAFIOS PARA OS ESTADOS E MUNICÍPIOS, EM ARTICULAÇÃO COM A UNIÃO, A PARTIR DE 2025</a:t>
            </a:r>
            <a:r>
              <a:rPr lang="pt-BR" sz="2400">
                <a:solidFill>
                  <a:schemeClr val="dk1"/>
                </a:solidFill>
              </a:rPr>
              <a:t>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Garantia da realização periódica das Conferências Nacionais de Educação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Organização e suporte técnico e financeiro aos Conselhos, em suas funções normativas, de supervisão e avaliação da educação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Adoção de medidas concretas para o cumprimento das metas 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organização dos sistemas de educação de estados e municípios, conforme previsto no SNE</a:t>
            </a:r>
            <a:endParaRPr b="1" sz="3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9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300">
                <a:solidFill>
                  <a:schemeClr val="dk1"/>
                </a:solidFill>
              </a:rPr>
              <a:t>DESAFIOS PARA OS ESTADOS E MUNICÍPIOS, EM ARTICULAÇÃO COM A UNIÃO, A PARTIR DE 2025</a:t>
            </a:r>
            <a:r>
              <a:rPr lang="pt-BR" sz="2300">
                <a:solidFill>
                  <a:schemeClr val="dk1"/>
                </a:solidFill>
              </a:rPr>
              <a:t> </a:t>
            </a:r>
            <a:endParaRPr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Cooperação entre gestores dos 3 níveis, com vistas à elaboração dos planos, monitoramento e avaliação dos planos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Plano Municipal de Educação - PME alinhado ao PEE e PNE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Articulação intersetorial da área de educação, com saúde, cultura, esporte, trabalho, entre outras áreas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Suporte técnico para o processo de monitoramento permanente e avaliação periódica</a:t>
            </a:r>
            <a:endParaRPr b="1" sz="3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30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400">
                <a:solidFill>
                  <a:schemeClr val="dk1"/>
                </a:solidFill>
              </a:rPr>
              <a:t>DESAFIOS PARA OS ESTADOS E MUNICÍPIOS, EM ARTICULAÇÃO COM A UNIÃO, A PARTIR DE 2025</a:t>
            </a:r>
            <a:r>
              <a:rPr lang="pt-BR" sz="2400">
                <a:solidFill>
                  <a:schemeClr val="dk1"/>
                </a:solidFill>
              </a:rPr>
              <a:t>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Organização rigorosa dos dados educacionais 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Formação de agentes e aumento da capacidade institucional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Envolver o Poder Legislativo, que também tem a função de monitorar e avaliar o cumprimento das metas da educação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solidFill>
                  <a:schemeClr val="dk1"/>
                </a:solidFill>
              </a:rPr>
              <a:t>Produzir, ao final da década, o diagnóstico situacional da educação, a fim de subsidiar a elaboração do plano da década subsequente</a:t>
            </a:r>
            <a:endParaRPr b="1" sz="3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491025" y="1957525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</a:rPr>
              <a:t>QUESTÕES ESSENCIAIS PARA DEBATE</a:t>
            </a:r>
            <a:endParaRPr b="1" sz="2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pt-BR" sz="2800">
                <a:solidFill>
                  <a:schemeClr val="dk1"/>
                </a:solidFill>
              </a:rPr>
              <a:t>A necessidade de defender o planejamento educacional como política de Estado, previsto na constituição federal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pt-BR" sz="2800">
                <a:solidFill>
                  <a:schemeClr val="dk1"/>
                </a:solidFill>
              </a:rPr>
              <a:t>Conquistas históricas da aprovação do SNE (2025) e do PNE (2026)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pt-BR" sz="2800">
                <a:solidFill>
                  <a:schemeClr val="dk1"/>
                </a:solidFill>
              </a:rPr>
              <a:t>Desafios para os Estados e Municípios, em articulação com a União, a partir de 2025 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491025" y="23887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700">
                <a:solidFill>
                  <a:schemeClr val="dk1"/>
                </a:solidFill>
              </a:rPr>
              <a:t>O PLANEJAMENTO EDUCACIONAL É POLÍTICA DE ESTADO, PREVISTO NA CONSTITUIÇÃO FEDERAL</a:t>
            </a:r>
            <a:endParaRPr b="1" sz="2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700">
              <a:solidFill>
                <a:schemeClr val="dk1"/>
              </a:solidFill>
            </a:endParaRPr>
          </a:p>
          <a:p>
            <a:pPr indent="-4000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</a:pPr>
            <a:r>
              <a:rPr lang="pt-BR" sz="2700">
                <a:solidFill>
                  <a:schemeClr val="dk1"/>
                </a:solidFill>
              </a:rPr>
              <a:t>O planejamento é uma etapa essencial da gestão pública, quando essa gestão se faz comprometida, responsável e consequente</a:t>
            </a:r>
            <a:endParaRPr sz="2700">
              <a:solidFill>
                <a:schemeClr val="dk1"/>
              </a:solidFill>
            </a:endParaRPr>
          </a:p>
          <a:p>
            <a:pPr indent="-400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</a:pPr>
            <a:r>
              <a:rPr lang="pt-BR" sz="2700">
                <a:solidFill>
                  <a:schemeClr val="dk1"/>
                </a:solidFill>
              </a:rPr>
              <a:t>ENVOLVE UMA DIMENSÃO ESTRATÉGICA E OUTRA EXECUTIVA</a:t>
            </a:r>
            <a:endParaRPr sz="2700">
              <a:solidFill>
                <a:schemeClr val="dk1"/>
              </a:solidFill>
            </a:endParaRPr>
          </a:p>
          <a:p>
            <a:pPr indent="-400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</a:pPr>
            <a:r>
              <a:rPr lang="pt-BR" sz="2700">
                <a:solidFill>
                  <a:schemeClr val="dk1"/>
                </a:solidFill>
              </a:rPr>
              <a:t>A Constituição diz que O Planejamento DEVE SER decenal</a:t>
            </a:r>
            <a:endParaRPr sz="2700">
              <a:solidFill>
                <a:schemeClr val="dk1"/>
              </a:solidFill>
            </a:endParaRPr>
          </a:p>
          <a:p>
            <a:pPr indent="-400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</a:pPr>
            <a:r>
              <a:rPr lang="pt-BR" sz="2700">
                <a:solidFill>
                  <a:schemeClr val="dk1"/>
                </a:solidFill>
              </a:rPr>
              <a:t>O PNE é articulador do SNE</a:t>
            </a:r>
            <a:endParaRPr sz="27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8"/>
          <p:cNvSpPr txBox="1"/>
          <p:nvPr/>
        </p:nvSpPr>
        <p:spPr>
          <a:xfrm>
            <a:off x="491025" y="23887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chemeClr val="dk1"/>
                </a:solidFill>
              </a:rPr>
              <a:t>O DEBATE SOBRE A NECESSIDADE DO SISTEMA NACIONAL DE EDUCAÇÃO SE ARRASTOU POR DÉCADAS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pt-BR" sz="3000">
                <a:solidFill>
                  <a:schemeClr val="dk1"/>
                </a:solidFill>
              </a:rPr>
              <a:t>Manifesto dos Pioneiros da educação - Anísio Teixeira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pt-BR" sz="3000">
                <a:solidFill>
                  <a:schemeClr val="dk1"/>
                </a:solidFill>
              </a:rPr>
              <a:t>Debates nas Conferências Nacionais de Educação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pt-BR" sz="3000">
                <a:solidFill>
                  <a:schemeClr val="dk1"/>
                </a:solidFill>
              </a:rPr>
              <a:t>Tramitação de PL no Congresso Nacional</a:t>
            </a:r>
            <a:endParaRPr b="1" sz="4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9"/>
          <p:cNvSpPr txBox="1"/>
          <p:nvPr/>
        </p:nvSpPr>
        <p:spPr>
          <a:xfrm>
            <a:off x="491025" y="23887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500">
                <a:solidFill>
                  <a:schemeClr val="dk1"/>
                </a:solidFill>
              </a:rPr>
              <a:t>A TRAJETÓRIA ERRANTE DOS PLANOS DE EDUCAÇÃO E OS PROJETOS DE SOCIEDADE EM DISPUTAS</a:t>
            </a:r>
            <a:endParaRPr b="1" sz="2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pt-BR" sz="2500">
                <a:solidFill>
                  <a:schemeClr val="dk1"/>
                </a:solidFill>
              </a:rPr>
              <a:t>ausência de planejamento contínuo e sistêmico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pt-BR" sz="2500">
                <a:solidFill>
                  <a:schemeClr val="dk1"/>
                </a:solidFill>
              </a:rPr>
              <a:t>o planejamento passa a ser decenal só a partir de 2009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pt-BR" sz="2500">
                <a:solidFill>
                  <a:schemeClr val="dk1"/>
                </a:solidFill>
              </a:rPr>
              <a:t>mudanças de governo e retrocessos quanto à atribuição dos entes quanto à coordenação da política educacional nas três esferas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pt-BR" sz="2500">
                <a:solidFill>
                  <a:schemeClr val="dk1"/>
                </a:solidFill>
              </a:rPr>
              <a:t>lacunas do controle externo para o não cumprimento</a:t>
            </a:r>
            <a:endParaRPr sz="4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0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300">
                <a:solidFill>
                  <a:schemeClr val="dk1"/>
                </a:solidFill>
              </a:rPr>
              <a:t>O DESCUMPRIMENTO DA LEI DO PLANO E DESRESPONSABILIZAÇÃO DE AGENTES PÚBLICOS</a:t>
            </a:r>
            <a:endParaRPr b="1"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problemas para a elaboração, aprovação, execução, monitoramento, avaliação, valorização dos profissionais, gestão democrática e financiamento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vigência dos Planos sem criação do Sistema 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descontinuidade do monitoramento e avaliação 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falta de articulação e diálogo entre os entes federativos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retrocesso das políticas de participação e do envolvimento da sociedade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financiamento limitado em patamares mínimos </a:t>
            </a:r>
            <a:endParaRPr b="1" sz="3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1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300">
                <a:solidFill>
                  <a:schemeClr val="dk1"/>
                </a:solidFill>
              </a:rPr>
              <a:t>CONQUISTAS HISTÓRICAS DA APROVAÇÃO DO SNE (2025) E DO PNE (2026)</a:t>
            </a:r>
            <a:endParaRPr b="1"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SNE criado em 31 de outubro de 2025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PNE aprovado em 25 de março de 2026, restando apenas a sanção presidencial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Pela primeira vez na história, um alinhamento entre a estrutura que dá suporte a educação e o plano que dá diretrizes para as políticas educacionais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O SNE é um sistema de sistemas, não exclui os sistemas de ensino, ao contrário, conecta os sistemas, envolvendo a educação básica e superior, pública e privada</a:t>
            </a:r>
            <a:endParaRPr sz="2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pt-BR" sz="2300">
                <a:solidFill>
                  <a:schemeClr val="dk1"/>
                </a:solidFill>
              </a:rPr>
              <a:t>CONQUISTAS HISTÓRICAS DA APROVAÇÃO DO SNE (2025) E DO PNE (2026)</a:t>
            </a:r>
            <a:endParaRPr b="1" sz="2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SNE criado em 31 de outubro de 2025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PNE aprovado em 25 de março de 2026, restando apenas a sanção presidencial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Pela primeira vez na história, um alinhamento entre a estrutura que dá suporte a educação e o plano que dá diretrizes para as políticas educacionais</a:t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pt-BR" sz="2300">
                <a:solidFill>
                  <a:schemeClr val="dk1"/>
                </a:solidFill>
              </a:rPr>
              <a:t>O SNE é um sistema de sistemas, não exclui os sistemas de ensino, ao contrário, conecta os sistemas, envolvendo a educação básica e superior, pública e privada</a:t>
            </a:r>
            <a:endParaRPr sz="2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/>
          <p:nvPr/>
        </p:nvSpPr>
        <p:spPr>
          <a:xfrm>
            <a:off x="534810" y="185925"/>
            <a:ext cx="11268300" cy="1593900"/>
          </a:xfrm>
          <a:prstGeom prst="roundRect">
            <a:avLst>
              <a:gd fmla="val 16667" name="adj"/>
            </a:avLst>
          </a:prstGeom>
          <a:solidFill>
            <a:srgbClr val="F8332A"/>
          </a:solidFill>
          <a:ln cap="flat" cmpd="sng" w="2857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b="1" lang="pt-BR" sz="352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PLANEJAMENTO EDUCACIONAL E GESTÃO PÚBLICA: DESAFIOS E ESTRATÉGIAS PARA OS SISTEMAS DE ENSINO</a:t>
            </a:r>
            <a:endParaRPr b="1" sz="3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3"/>
          <p:cNvSpPr txBox="1"/>
          <p:nvPr/>
        </p:nvSpPr>
        <p:spPr>
          <a:xfrm>
            <a:off x="461850" y="2019117"/>
            <a:ext cx="11268300" cy="4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100">
                <a:solidFill>
                  <a:schemeClr val="dk1"/>
                </a:solidFill>
              </a:rPr>
              <a:t>A QUE SERVE A  ORGANIZAÇÃO SISTÊMICA DA EDUCAÇÃO, COMO OCORRE NAS ÁREAS DE SAÚDE, ASSISTÊNCIA SOCIAL E OUTRAS</a:t>
            </a:r>
            <a:endParaRPr b="1" sz="2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100">
              <a:solidFill>
                <a:schemeClr val="dk1"/>
              </a:solidFill>
            </a:endParaRPr>
          </a:p>
          <a:p>
            <a:pPr indent="-3619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b="1" lang="pt-BR" sz="2100">
                <a:solidFill>
                  <a:schemeClr val="dk1"/>
                </a:solidFill>
              </a:rPr>
              <a:t>Fortalecer as responsabilidades</a:t>
            </a:r>
            <a:r>
              <a:rPr lang="pt-BR" sz="2100">
                <a:solidFill>
                  <a:schemeClr val="dk1"/>
                </a:solidFill>
              </a:rPr>
              <a:t> individuais e compartilhadas da União, estados e municípios previstas constitucionalmente.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b="1" lang="pt-BR" sz="2100">
                <a:solidFill>
                  <a:schemeClr val="dk1"/>
                </a:solidFill>
              </a:rPr>
              <a:t>Promover a colaboração</a:t>
            </a:r>
            <a:r>
              <a:rPr lang="pt-BR" sz="2100">
                <a:solidFill>
                  <a:schemeClr val="dk1"/>
                </a:solidFill>
              </a:rPr>
              <a:t> entre a União, estados e municípios na elaboração, implementação, monitoramento e regulação das políticas públicas educacionais, por meio um modelo coeso de articulação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b="1" lang="pt-BR" sz="2100">
                <a:solidFill>
                  <a:schemeClr val="dk1"/>
                </a:solidFill>
              </a:rPr>
              <a:t>Integrar informações</a:t>
            </a:r>
            <a:r>
              <a:rPr lang="pt-BR" sz="2100">
                <a:solidFill>
                  <a:schemeClr val="dk1"/>
                </a:solidFill>
              </a:rPr>
              <a:t> por meio de sistemas de dados e evidências educacionais entre as três esferas da federação.</a:t>
            </a:r>
            <a:endParaRPr b="1" sz="3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