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  <p:sldMasterId id="2147483692" r:id="rId4"/>
  </p:sldMasterIdLst>
  <p:notesMasterIdLst>
    <p:notesMasterId r:id="rId45"/>
  </p:notesMasterIdLst>
  <p:sldIdLst>
    <p:sldId id="256" r:id="rId5"/>
    <p:sldId id="1430" r:id="rId6"/>
    <p:sldId id="258" r:id="rId7"/>
    <p:sldId id="272" r:id="rId8"/>
    <p:sldId id="302" r:id="rId9"/>
    <p:sldId id="303" r:id="rId10"/>
    <p:sldId id="563" r:id="rId11"/>
    <p:sldId id="565" r:id="rId12"/>
    <p:sldId id="1482" r:id="rId13"/>
    <p:sldId id="1476" r:id="rId14"/>
    <p:sldId id="313" r:id="rId15"/>
    <p:sldId id="263" r:id="rId16"/>
    <p:sldId id="311" r:id="rId17"/>
    <p:sldId id="1480" r:id="rId18"/>
    <p:sldId id="271" r:id="rId19"/>
    <p:sldId id="1481" r:id="rId20"/>
    <p:sldId id="273" r:id="rId21"/>
    <p:sldId id="274" r:id="rId22"/>
    <p:sldId id="621" r:id="rId23"/>
    <p:sldId id="569" r:id="rId24"/>
    <p:sldId id="568" r:id="rId25"/>
    <p:sldId id="408" r:id="rId26"/>
    <p:sldId id="257" r:id="rId27"/>
    <p:sldId id="267" r:id="rId28"/>
    <p:sldId id="266" r:id="rId29"/>
    <p:sldId id="1428" r:id="rId30"/>
    <p:sldId id="395" r:id="rId31"/>
    <p:sldId id="701" r:id="rId32"/>
    <p:sldId id="703" r:id="rId33"/>
    <p:sldId id="652" r:id="rId34"/>
    <p:sldId id="1029" r:id="rId35"/>
    <p:sldId id="1024" r:id="rId36"/>
    <p:sldId id="382" r:id="rId37"/>
    <p:sldId id="1025" r:id="rId38"/>
    <p:sldId id="1470" r:id="rId39"/>
    <p:sldId id="1471" r:id="rId40"/>
    <p:sldId id="279" r:id="rId41"/>
    <p:sldId id="280" r:id="rId42"/>
    <p:sldId id="1483" r:id="rId43"/>
    <p:sldId id="264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207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CDA5E-59E0-4676-89FB-B93B4256240E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92041-14AC-4D2B-B0CB-0DB5E9FE1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95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85a77ac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85a77ac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8B8DEE7B-5DBC-4E2E-A879-A30074130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74153AD-F3DC-4506-A870-F04000646A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1DBBD735-7AE6-4AC6-92F9-6FDD7839B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E6E9073-2372-4884-8143-B44FF5935C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F9E291F7-19B8-45A9-BB44-39DA711441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7DB0A20-5E19-44CD-B3D9-2DE00EE2A40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92041-14AC-4D2B-B0CB-0DB5E9FE1B1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321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id="{CA4A7D87-460A-463B-BF67-BB1B95AE37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id="{4C619D0B-DCBC-4118-9560-AA2114444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44036" name="Espaço Reservado para Número de Slide 3">
            <a:extLst>
              <a:ext uri="{FF2B5EF4-FFF2-40B4-BE49-F238E27FC236}">
                <a16:creationId xmlns:a16="http://schemas.microsoft.com/office/drawing/2014/main" id="{0DE48FC4-AD30-4676-8126-2F0B0BF97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800132-03F3-41BE-B23D-7F9F63B0F8F1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00d3bade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00d3bade5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e151b4c5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e151b4c5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63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e151b4c5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e151b4c5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66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21D7D273-BC35-41C4-BF56-B0F1702D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4927902-C249-4AE5-BF9B-F763C2ACE7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DD32E4A1-6CCD-4BC7-8572-A889A8914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3EFF7AC-481D-4E40-BF2A-1D826A364D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>
            <a:extLst>
              <a:ext uri="{FF2B5EF4-FFF2-40B4-BE49-F238E27FC236}">
                <a16:creationId xmlns:a16="http://schemas.microsoft.com/office/drawing/2014/main" id="{144FB90B-3D76-4187-BCCB-F6B225585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>
            <a:extLst>
              <a:ext uri="{FF2B5EF4-FFF2-40B4-BE49-F238E27FC236}">
                <a16:creationId xmlns:a16="http://schemas.microsoft.com/office/drawing/2014/main" id="{6FD65BA7-EA38-41E0-922F-13A7607E0F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ASPECTO RELEVANTE DO DECRETO ESTÁ NO RECONHECIMENTO JURÍDICO DA UNIVERSALIDADE DO ENSINO E A OBRIGATORIEDADE DO ESTADO; SUPERAR A DESIGUALDADES HISTÓRICAS</a:t>
            </a:r>
          </a:p>
        </p:txBody>
      </p:sp>
      <p:sp>
        <p:nvSpPr>
          <p:cNvPr id="18436" name="Espaço Reservado para Número de Slide 3">
            <a:extLst>
              <a:ext uri="{FF2B5EF4-FFF2-40B4-BE49-F238E27FC236}">
                <a16:creationId xmlns:a16="http://schemas.microsoft.com/office/drawing/2014/main" id="{95D245B1-4D99-4420-8D8F-96EC366CD0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EEA839F-8BDE-443F-BD86-71D85C740BB3}" type="slidenum">
              <a:rPr lang="pt-BR" altLang="pt-BR" sz="24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pt-BR" altLang="pt-BR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D21859DB-B352-4D4F-912C-1BA4A0F5CD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8501978-2737-47E3-ABC0-2E3C43405C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FC0FA5DB-5B28-434A-9D08-4E550FD9B2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964B0F1-32BE-44AC-92DC-32E58ED5AA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E8906-BF9C-E5E9-2A70-D8CA3A4B1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9069E5-0527-0775-CFDB-EF03AC46D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4EB89B-30B9-2DE0-1E7C-80662D43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F6A844-D35B-4831-35E3-ED6FDB43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4DF688-4830-4D73-EE2A-3614DEB7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1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C543E-2A92-69B7-2ACF-1C598479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A6B5BB-F753-771D-55CD-864F07353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0FF794-CBF5-9AA0-BDD9-F6B3675D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9B4E70-6FAF-D53D-AFFB-5802E108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A758F2-8A49-1E9B-BE8C-90A7AA79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3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9AFED0-A424-EA1F-333B-98C0E68FB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7C6369-8E61-CDF5-C1B2-F5F5ED3A2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FFCBF-6C5A-89DA-C658-A37AEFAD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065E9-D133-EFF4-2C5E-2BE26DA1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9BDE16-CA7B-6427-B6A9-72DA89EB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4006721" y="5675249"/>
            <a:ext cx="4178656" cy="763603"/>
          </a:xfrm>
          <a:custGeom>
            <a:avLst/>
            <a:gdLst/>
            <a:ahLst/>
            <a:cxnLst/>
            <a:rect l="l" t="t" r="r" b="b"/>
            <a:pathLst>
              <a:path w="24982" h="4565" extrusionOk="0">
                <a:moveTo>
                  <a:pt x="24740" y="4109"/>
                </a:moveTo>
                <a:cubicBezTo>
                  <a:pt x="24631" y="4021"/>
                  <a:pt x="24509" y="4010"/>
                  <a:pt x="24421" y="4016"/>
                </a:cubicBezTo>
                <a:cubicBezTo>
                  <a:pt x="24449" y="3941"/>
                  <a:pt x="24464" y="3839"/>
                  <a:pt x="24392" y="3751"/>
                </a:cubicBezTo>
                <a:cubicBezTo>
                  <a:pt x="24316" y="3652"/>
                  <a:pt x="24145" y="3663"/>
                  <a:pt x="24024" y="3683"/>
                </a:cubicBezTo>
                <a:cubicBezTo>
                  <a:pt x="24059" y="3599"/>
                  <a:pt x="24067" y="3478"/>
                  <a:pt x="23946" y="3372"/>
                </a:cubicBezTo>
                <a:cubicBezTo>
                  <a:pt x="23829" y="3266"/>
                  <a:pt x="23713" y="3270"/>
                  <a:pt x="23625" y="3294"/>
                </a:cubicBezTo>
                <a:cubicBezTo>
                  <a:pt x="23625" y="3233"/>
                  <a:pt x="23598" y="3161"/>
                  <a:pt x="23498" y="3092"/>
                </a:cubicBezTo>
                <a:cubicBezTo>
                  <a:pt x="23404" y="3026"/>
                  <a:pt x="23308" y="3010"/>
                  <a:pt x="23230" y="3014"/>
                </a:cubicBezTo>
                <a:cubicBezTo>
                  <a:pt x="23295" y="2922"/>
                  <a:pt x="23349" y="2795"/>
                  <a:pt x="23255" y="2709"/>
                </a:cubicBezTo>
                <a:cubicBezTo>
                  <a:pt x="23201" y="2660"/>
                  <a:pt x="23140" y="2642"/>
                  <a:pt x="23081" y="2642"/>
                </a:cubicBezTo>
                <a:cubicBezTo>
                  <a:pt x="23189" y="2533"/>
                  <a:pt x="23287" y="2382"/>
                  <a:pt x="23154" y="2300"/>
                </a:cubicBezTo>
                <a:cubicBezTo>
                  <a:pt x="23068" y="2247"/>
                  <a:pt x="22980" y="2251"/>
                  <a:pt x="22907" y="2269"/>
                </a:cubicBezTo>
                <a:cubicBezTo>
                  <a:pt x="22946" y="2157"/>
                  <a:pt x="22950" y="2005"/>
                  <a:pt x="22759" y="1932"/>
                </a:cubicBezTo>
                <a:cubicBezTo>
                  <a:pt x="22626" y="1879"/>
                  <a:pt x="22518" y="1891"/>
                  <a:pt x="22438" y="1921"/>
                </a:cubicBezTo>
                <a:cubicBezTo>
                  <a:pt x="22475" y="1797"/>
                  <a:pt x="22487" y="1629"/>
                  <a:pt x="22344" y="1568"/>
                </a:cubicBezTo>
                <a:cubicBezTo>
                  <a:pt x="22240" y="1520"/>
                  <a:pt x="22111" y="1535"/>
                  <a:pt x="22015" y="1561"/>
                </a:cubicBezTo>
                <a:cubicBezTo>
                  <a:pt x="22037" y="1502"/>
                  <a:pt x="22043" y="1435"/>
                  <a:pt x="21994" y="1359"/>
                </a:cubicBezTo>
                <a:cubicBezTo>
                  <a:pt x="21923" y="1240"/>
                  <a:pt x="21763" y="1220"/>
                  <a:pt x="21657" y="1220"/>
                </a:cubicBezTo>
                <a:cubicBezTo>
                  <a:pt x="21722" y="1093"/>
                  <a:pt x="21788" y="868"/>
                  <a:pt x="21511" y="753"/>
                </a:cubicBezTo>
                <a:cubicBezTo>
                  <a:pt x="21290" y="661"/>
                  <a:pt x="21104" y="800"/>
                  <a:pt x="20986" y="931"/>
                </a:cubicBezTo>
                <a:cubicBezTo>
                  <a:pt x="20990" y="784"/>
                  <a:pt x="20934" y="614"/>
                  <a:pt x="20687" y="594"/>
                </a:cubicBezTo>
                <a:cubicBezTo>
                  <a:pt x="20427" y="571"/>
                  <a:pt x="20321" y="743"/>
                  <a:pt x="20278" y="886"/>
                </a:cubicBezTo>
                <a:cubicBezTo>
                  <a:pt x="20214" y="774"/>
                  <a:pt x="20102" y="651"/>
                  <a:pt x="19918" y="676"/>
                </a:cubicBezTo>
                <a:cubicBezTo>
                  <a:pt x="19725" y="702"/>
                  <a:pt x="19674" y="862"/>
                  <a:pt x="19666" y="1001"/>
                </a:cubicBezTo>
                <a:cubicBezTo>
                  <a:pt x="19590" y="917"/>
                  <a:pt x="19476" y="837"/>
                  <a:pt x="19328" y="882"/>
                </a:cubicBezTo>
                <a:cubicBezTo>
                  <a:pt x="19154" y="937"/>
                  <a:pt x="19112" y="1154"/>
                  <a:pt x="19101" y="1306"/>
                </a:cubicBezTo>
                <a:cubicBezTo>
                  <a:pt x="19067" y="1285"/>
                  <a:pt x="19022" y="1277"/>
                  <a:pt x="18964" y="1289"/>
                </a:cubicBezTo>
                <a:cubicBezTo>
                  <a:pt x="18864" y="1312"/>
                  <a:pt x="18815" y="1422"/>
                  <a:pt x="18792" y="1523"/>
                </a:cubicBezTo>
                <a:cubicBezTo>
                  <a:pt x="18731" y="1453"/>
                  <a:pt x="18635" y="1400"/>
                  <a:pt x="18488" y="1480"/>
                </a:cubicBezTo>
                <a:cubicBezTo>
                  <a:pt x="18342" y="1557"/>
                  <a:pt x="18312" y="1686"/>
                  <a:pt x="18314" y="1786"/>
                </a:cubicBezTo>
                <a:cubicBezTo>
                  <a:pt x="18240" y="1741"/>
                  <a:pt x="18127" y="1715"/>
                  <a:pt x="17982" y="1766"/>
                </a:cubicBezTo>
                <a:cubicBezTo>
                  <a:pt x="17808" y="1827"/>
                  <a:pt x="17810" y="2011"/>
                  <a:pt x="17843" y="2161"/>
                </a:cubicBezTo>
                <a:cubicBezTo>
                  <a:pt x="17796" y="2138"/>
                  <a:pt x="17739" y="2128"/>
                  <a:pt x="17669" y="2147"/>
                </a:cubicBezTo>
                <a:lnTo>
                  <a:pt x="17667" y="2147"/>
                </a:lnTo>
                <a:cubicBezTo>
                  <a:pt x="17583" y="2171"/>
                  <a:pt x="17530" y="2241"/>
                  <a:pt x="17493" y="2318"/>
                </a:cubicBezTo>
                <a:cubicBezTo>
                  <a:pt x="17481" y="2308"/>
                  <a:pt x="17465" y="2300"/>
                  <a:pt x="17450" y="2294"/>
                </a:cubicBezTo>
                <a:cubicBezTo>
                  <a:pt x="17370" y="2263"/>
                  <a:pt x="17280" y="2280"/>
                  <a:pt x="17209" y="2304"/>
                </a:cubicBezTo>
                <a:cubicBezTo>
                  <a:pt x="17250" y="2187"/>
                  <a:pt x="17270" y="2018"/>
                  <a:pt x="17113" y="1930"/>
                </a:cubicBezTo>
                <a:cubicBezTo>
                  <a:pt x="16982" y="1854"/>
                  <a:pt x="16851" y="1870"/>
                  <a:pt x="16759" y="1901"/>
                </a:cubicBezTo>
                <a:cubicBezTo>
                  <a:pt x="16796" y="1768"/>
                  <a:pt x="16804" y="1574"/>
                  <a:pt x="16589" y="1516"/>
                </a:cubicBezTo>
                <a:cubicBezTo>
                  <a:pt x="16448" y="1482"/>
                  <a:pt x="16325" y="1520"/>
                  <a:pt x="16233" y="1572"/>
                </a:cubicBezTo>
                <a:cubicBezTo>
                  <a:pt x="16255" y="1469"/>
                  <a:pt x="16241" y="1357"/>
                  <a:pt x="16098" y="1310"/>
                </a:cubicBezTo>
                <a:cubicBezTo>
                  <a:pt x="15955" y="1265"/>
                  <a:pt x="15816" y="1332"/>
                  <a:pt x="15723" y="1400"/>
                </a:cubicBezTo>
                <a:cubicBezTo>
                  <a:pt x="15721" y="1320"/>
                  <a:pt x="15689" y="1230"/>
                  <a:pt x="15576" y="1164"/>
                </a:cubicBezTo>
                <a:cubicBezTo>
                  <a:pt x="15445" y="1085"/>
                  <a:pt x="15312" y="1126"/>
                  <a:pt x="15220" y="1183"/>
                </a:cubicBezTo>
                <a:cubicBezTo>
                  <a:pt x="15230" y="1062"/>
                  <a:pt x="15183" y="911"/>
                  <a:pt x="14926" y="847"/>
                </a:cubicBezTo>
                <a:cubicBezTo>
                  <a:pt x="14676" y="784"/>
                  <a:pt x="14473" y="917"/>
                  <a:pt x="14353" y="1034"/>
                </a:cubicBezTo>
                <a:cubicBezTo>
                  <a:pt x="14351" y="1021"/>
                  <a:pt x="14349" y="1005"/>
                  <a:pt x="14345" y="995"/>
                </a:cubicBezTo>
                <a:cubicBezTo>
                  <a:pt x="14324" y="929"/>
                  <a:pt x="14283" y="880"/>
                  <a:pt x="14228" y="845"/>
                </a:cubicBezTo>
                <a:cubicBezTo>
                  <a:pt x="14175" y="811"/>
                  <a:pt x="14109" y="794"/>
                  <a:pt x="14038" y="788"/>
                </a:cubicBezTo>
                <a:cubicBezTo>
                  <a:pt x="13933" y="780"/>
                  <a:pt x="13808" y="800"/>
                  <a:pt x="13700" y="851"/>
                </a:cubicBezTo>
                <a:cubicBezTo>
                  <a:pt x="13721" y="776"/>
                  <a:pt x="13721" y="708"/>
                  <a:pt x="13708" y="653"/>
                </a:cubicBezTo>
                <a:cubicBezTo>
                  <a:pt x="13694" y="594"/>
                  <a:pt x="13663" y="549"/>
                  <a:pt x="13618" y="518"/>
                </a:cubicBezTo>
                <a:cubicBezTo>
                  <a:pt x="13577" y="487"/>
                  <a:pt x="13524" y="471"/>
                  <a:pt x="13465" y="473"/>
                </a:cubicBezTo>
                <a:cubicBezTo>
                  <a:pt x="13387" y="473"/>
                  <a:pt x="13297" y="502"/>
                  <a:pt x="13203" y="559"/>
                </a:cubicBezTo>
                <a:cubicBezTo>
                  <a:pt x="13225" y="430"/>
                  <a:pt x="13223" y="258"/>
                  <a:pt x="13054" y="207"/>
                </a:cubicBezTo>
                <a:cubicBezTo>
                  <a:pt x="12933" y="172"/>
                  <a:pt x="12828" y="236"/>
                  <a:pt x="12749" y="317"/>
                </a:cubicBezTo>
                <a:cubicBezTo>
                  <a:pt x="12738" y="225"/>
                  <a:pt x="12685" y="133"/>
                  <a:pt x="12534" y="88"/>
                </a:cubicBezTo>
                <a:cubicBezTo>
                  <a:pt x="12354" y="31"/>
                  <a:pt x="12215" y="109"/>
                  <a:pt x="12125" y="191"/>
                </a:cubicBezTo>
                <a:cubicBezTo>
                  <a:pt x="12112" y="92"/>
                  <a:pt x="12043" y="0"/>
                  <a:pt x="11832" y="13"/>
                </a:cubicBezTo>
                <a:cubicBezTo>
                  <a:pt x="11603" y="29"/>
                  <a:pt x="11509" y="191"/>
                  <a:pt x="11468" y="324"/>
                </a:cubicBezTo>
                <a:cubicBezTo>
                  <a:pt x="11409" y="225"/>
                  <a:pt x="11312" y="125"/>
                  <a:pt x="11161" y="154"/>
                </a:cubicBezTo>
                <a:cubicBezTo>
                  <a:pt x="10983" y="187"/>
                  <a:pt x="10924" y="375"/>
                  <a:pt x="10905" y="500"/>
                </a:cubicBezTo>
                <a:cubicBezTo>
                  <a:pt x="10852" y="471"/>
                  <a:pt x="10768" y="461"/>
                  <a:pt x="10639" y="491"/>
                </a:cubicBezTo>
                <a:cubicBezTo>
                  <a:pt x="10455" y="540"/>
                  <a:pt x="10427" y="698"/>
                  <a:pt x="10441" y="825"/>
                </a:cubicBezTo>
                <a:cubicBezTo>
                  <a:pt x="10365" y="776"/>
                  <a:pt x="10259" y="739"/>
                  <a:pt x="10124" y="776"/>
                </a:cubicBezTo>
                <a:cubicBezTo>
                  <a:pt x="9929" y="827"/>
                  <a:pt x="9888" y="1034"/>
                  <a:pt x="9888" y="1177"/>
                </a:cubicBezTo>
                <a:cubicBezTo>
                  <a:pt x="9827" y="1136"/>
                  <a:pt x="9737" y="1105"/>
                  <a:pt x="9608" y="1115"/>
                </a:cubicBezTo>
                <a:cubicBezTo>
                  <a:pt x="9463" y="1126"/>
                  <a:pt x="9371" y="1205"/>
                  <a:pt x="9318" y="1279"/>
                </a:cubicBezTo>
                <a:cubicBezTo>
                  <a:pt x="9287" y="1203"/>
                  <a:pt x="9219" y="1132"/>
                  <a:pt x="9086" y="1142"/>
                </a:cubicBezTo>
                <a:cubicBezTo>
                  <a:pt x="8919" y="1154"/>
                  <a:pt x="8818" y="1302"/>
                  <a:pt x="8773" y="1400"/>
                </a:cubicBezTo>
                <a:cubicBezTo>
                  <a:pt x="8722" y="1361"/>
                  <a:pt x="8634" y="1330"/>
                  <a:pt x="8483" y="1357"/>
                </a:cubicBezTo>
                <a:cubicBezTo>
                  <a:pt x="8389" y="1373"/>
                  <a:pt x="8319" y="1414"/>
                  <a:pt x="8266" y="1463"/>
                </a:cubicBezTo>
                <a:cubicBezTo>
                  <a:pt x="8258" y="1316"/>
                  <a:pt x="8207" y="1152"/>
                  <a:pt x="8021" y="1122"/>
                </a:cubicBezTo>
                <a:cubicBezTo>
                  <a:pt x="7836" y="1087"/>
                  <a:pt x="7703" y="1138"/>
                  <a:pt x="7624" y="1185"/>
                </a:cubicBezTo>
                <a:cubicBezTo>
                  <a:pt x="7618" y="995"/>
                  <a:pt x="7562" y="633"/>
                  <a:pt x="7294" y="624"/>
                </a:cubicBezTo>
                <a:cubicBezTo>
                  <a:pt x="7067" y="620"/>
                  <a:pt x="6914" y="763"/>
                  <a:pt x="6834" y="862"/>
                </a:cubicBezTo>
                <a:cubicBezTo>
                  <a:pt x="6781" y="743"/>
                  <a:pt x="6666" y="555"/>
                  <a:pt x="6462" y="579"/>
                </a:cubicBezTo>
                <a:cubicBezTo>
                  <a:pt x="6271" y="600"/>
                  <a:pt x="6151" y="778"/>
                  <a:pt x="6089" y="899"/>
                </a:cubicBezTo>
                <a:cubicBezTo>
                  <a:pt x="6032" y="796"/>
                  <a:pt x="5911" y="676"/>
                  <a:pt x="5668" y="725"/>
                </a:cubicBezTo>
                <a:cubicBezTo>
                  <a:pt x="5496" y="757"/>
                  <a:pt x="5408" y="921"/>
                  <a:pt x="5363" y="1093"/>
                </a:cubicBezTo>
                <a:cubicBezTo>
                  <a:pt x="5318" y="954"/>
                  <a:pt x="5236" y="839"/>
                  <a:pt x="5093" y="829"/>
                </a:cubicBezTo>
                <a:cubicBezTo>
                  <a:pt x="4919" y="819"/>
                  <a:pt x="4811" y="958"/>
                  <a:pt x="4747" y="1103"/>
                </a:cubicBezTo>
                <a:cubicBezTo>
                  <a:pt x="4708" y="962"/>
                  <a:pt x="4610" y="829"/>
                  <a:pt x="4381" y="831"/>
                </a:cubicBezTo>
                <a:cubicBezTo>
                  <a:pt x="4074" y="837"/>
                  <a:pt x="3959" y="1142"/>
                  <a:pt x="3918" y="1351"/>
                </a:cubicBezTo>
                <a:cubicBezTo>
                  <a:pt x="3833" y="1195"/>
                  <a:pt x="3673" y="1009"/>
                  <a:pt x="3415" y="1113"/>
                </a:cubicBezTo>
                <a:cubicBezTo>
                  <a:pt x="3182" y="1207"/>
                  <a:pt x="3153" y="1473"/>
                  <a:pt x="3172" y="1684"/>
                </a:cubicBezTo>
                <a:cubicBezTo>
                  <a:pt x="3047" y="1527"/>
                  <a:pt x="2844" y="1371"/>
                  <a:pt x="2566" y="1465"/>
                </a:cubicBezTo>
                <a:cubicBezTo>
                  <a:pt x="2233" y="1582"/>
                  <a:pt x="2284" y="1891"/>
                  <a:pt x="2359" y="2093"/>
                </a:cubicBezTo>
                <a:cubicBezTo>
                  <a:pt x="2241" y="2028"/>
                  <a:pt x="2069" y="1977"/>
                  <a:pt x="1883" y="2057"/>
                </a:cubicBezTo>
                <a:cubicBezTo>
                  <a:pt x="1637" y="2159"/>
                  <a:pt x="1654" y="2427"/>
                  <a:pt x="1695" y="2597"/>
                </a:cubicBezTo>
                <a:cubicBezTo>
                  <a:pt x="1568" y="2529"/>
                  <a:pt x="1363" y="2472"/>
                  <a:pt x="1144" y="2601"/>
                </a:cubicBezTo>
                <a:cubicBezTo>
                  <a:pt x="911" y="2742"/>
                  <a:pt x="899" y="3026"/>
                  <a:pt x="919" y="3210"/>
                </a:cubicBezTo>
                <a:cubicBezTo>
                  <a:pt x="807" y="3120"/>
                  <a:pt x="635" y="3049"/>
                  <a:pt x="481" y="3243"/>
                </a:cubicBezTo>
                <a:cubicBezTo>
                  <a:pt x="279" y="3499"/>
                  <a:pt x="48" y="3654"/>
                  <a:pt x="29" y="3665"/>
                </a:cubicBezTo>
                <a:cubicBezTo>
                  <a:pt x="11" y="3675"/>
                  <a:pt x="1" y="3695"/>
                  <a:pt x="3" y="3720"/>
                </a:cubicBezTo>
                <a:cubicBezTo>
                  <a:pt x="9" y="3751"/>
                  <a:pt x="33" y="3771"/>
                  <a:pt x="62" y="3767"/>
                </a:cubicBezTo>
                <a:cubicBezTo>
                  <a:pt x="473" y="3716"/>
                  <a:pt x="647" y="3732"/>
                  <a:pt x="805" y="3742"/>
                </a:cubicBezTo>
                <a:cubicBezTo>
                  <a:pt x="903" y="3751"/>
                  <a:pt x="999" y="3757"/>
                  <a:pt x="1142" y="3746"/>
                </a:cubicBezTo>
                <a:cubicBezTo>
                  <a:pt x="1318" y="3734"/>
                  <a:pt x="1461" y="3730"/>
                  <a:pt x="1619" y="3740"/>
                </a:cubicBezTo>
                <a:cubicBezTo>
                  <a:pt x="1778" y="3746"/>
                  <a:pt x="1956" y="3767"/>
                  <a:pt x="2212" y="3802"/>
                </a:cubicBezTo>
                <a:lnTo>
                  <a:pt x="2417" y="3828"/>
                </a:lnTo>
                <a:cubicBezTo>
                  <a:pt x="2932" y="3898"/>
                  <a:pt x="3630" y="3992"/>
                  <a:pt x="3990" y="3910"/>
                </a:cubicBezTo>
                <a:cubicBezTo>
                  <a:pt x="4184" y="3865"/>
                  <a:pt x="4534" y="3859"/>
                  <a:pt x="4995" y="3898"/>
                </a:cubicBezTo>
                <a:cubicBezTo>
                  <a:pt x="5461" y="3935"/>
                  <a:pt x="6038" y="4012"/>
                  <a:pt x="6687" y="4129"/>
                </a:cubicBezTo>
                <a:cubicBezTo>
                  <a:pt x="7474" y="4266"/>
                  <a:pt x="8336" y="4152"/>
                  <a:pt x="9023" y="4059"/>
                </a:cubicBezTo>
                <a:cubicBezTo>
                  <a:pt x="9473" y="3998"/>
                  <a:pt x="9848" y="3949"/>
                  <a:pt x="10062" y="3990"/>
                </a:cubicBezTo>
                <a:cubicBezTo>
                  <a:pt x="11067" y="4174"/>
                  <a:pt x="12380" y="4174"/>
                  <a:pt x="13676" y="4174"/>
                </a:cubicBezTo>
                <a:cubicBezTo>
                  <a:pt x="14627" y="4174"/>
                  <a:pt x="15568" y="4174"/>
                  <a:pt x="16368" y="4248"/>
                </a:cubicBezTo>
                <a:cubicBezTo>
                  <a:pt x="16665" y="4276"/>
                  <a:pt x="17008" y="4285"/>
                  <a:pt x="17350" y="4293"/>
                </a:cubicBezTo>
                <a:cubicBezTo>
                  <a:pt x="17919" y="4305"/>
                  <a:pt x="18488" y="4319"/>
                  <a:pt x="18866" y="4420"/>
                </a:cubicBezTo>
                <a:lnTo>
                  <a:pt x="18872" y="4420"/>
                </a:lnTo>
                <a:cubicBezTo>
                  <a:pt x="19326" y="4503"/>
                  <a:pt x="20194" y="4542"/>
                  <a:pt x="21110" y="4553"/>
                </a:cubicBezTo>
                <a:cubicBezTo>
                  <a:pt x="22416" y="4565"/>
                  <a:pt x="23825" y="4522"/>
                  <a:pt x="24265" y="4479"/>
                </a:cubicBezTo>
                <a:cubicBezTo>
                  <a:pt x="24562" y="4448"/>
                  <a:pt x="24916" y="4503"/>
                  <a:pt x="24918" y="4503"/>
                </a:cubicBezTo>
                <a:lnTo>
                  <a:pt x="24932" y="4503"/>
                </a:lnTo>
                <a:cubicBezTo>
                  <a:pt x="24961" y="4499"/>
                  <a:pt x="24981" y="4473"/>
                  <a:pt x="24977" y="4442"/>
                </a:cubicBezTo>
                <a:cubicBezTo>
                  <a:pt x="24961" y="4442"/>
                  <a:pt x="24932" y="4258"/>
                  <a:pt x="24740" y="4109"/>
                </a:cubicBezTo>
                <a:close/>
              </a:path>
            </a:pathLst>
          </a:custGeom>
          <a:solidFill>
            <a:srgbClr val="002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960000" y="2179433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960533" y="2179433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953467" y="3701967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 hasCustomPrompt="1"/>
          </p:nvPr>
        </p:nvSpPr>
        <p:spPr>
          <a:xfrm>
            <a:off x="4960533" y="3701967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960000" y="7258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178933" y="2372933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6"/>
          </p:nvPr>
        </p:nvSpPr>
        <p:spPr>
          <a:xfrm>
            <a:off x="6178933" y="3869971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7"/>
          </p:nvPr>
        </p:nvSpPr>
        <p:spPr>
          <a:xfrm>
            <a:off x="2181485" y="3869971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8"/>
          </p:nvPr>
        </p:nvSpPr>
        <p:spPr>
          <a:xfrm>
            <a:off x="2178400" y="2372933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8672" y="5334001"/>
            <a:ext cx="7549528" cy="16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598" y="5334000"/>
            <a:ext cx="7549535" cy="169863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/>
          <p:nvPr/>
        </p:nvSpPr>
        <p:spPr>
          <a:xfrm rot="5400000">
            <a:off x="313692" y="-313682"/>
            <a:ext cx="1574827" cy="2202191"/>
          </a:xfrm>
          <a:custGeom>
            <a:avLst/>
            <a:gdLst/>
            <a:ahLst/>
            <a:cxnLst/>
            <a:rect l="l" t="t" r="r" b="b"/>
            <a:pathLst>
              <a:path w="23325" h="32617" extrusionOk="0">
                <a:moveTo>
                  <a:pt x="22682" y="32617"/>
                </a:moveTo>
                <a:cubicBezTo>
                  <a:pt x="23324" y="21921"/>
                  <a:pt x="16761" y="23230"/>
                  <a:pt x="11376" y="18954"/>
                </a:cubicBezTo>
                <a:cubicBezTo>
                  <a:pt x="4086" y="13170"/>
                  <a:pt x="15998" y="2562"/>
                  <a:pt x="1" y="0"/>
                </a:cubicBezTo>
                <a:lnTo>
                  <a:pt x="1" y="326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" name="Google Shape;7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8133" y="233351"/>
            <a:ext cx="2557099" cy="61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67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67" y="1133984"/>
            <a:ext cx="6336400" cy="27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3467" y="4163884"/>
            <a:ext cx="4753600" cy="54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59748" y="-497848"/>
            <a:ext cx="1582400" cy="257816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9000033">
            <a:off x="2605399" y="182250"/>
            <a:ext cx="479071" cy="389801"/>
          </a:xfrm>
          <a:custGeom>
            <a:avLst/>
            <a:gdLst/>
            <a:ahLst/>
            <a:cxnLst/>
            <a:rect l="l" t="t" r="r" b="b"/>
            <a:pathLst>
              <a:path w="8385" h="6822" extrusionOk="0">
                <a:moveTo>
                  <a:pt x="6100" y="5412"/>
                </a:moveTo>
                <a:cubicBezTo>
                  <a:pt x="8385" y="2725"/>
                  <a:pt x="1940" y="0"/>
                  <a:pt x="524" y="2496"/>
                </a:cubicBezTo>
                <a:cubicBezTo>
                  <a:pt x="1" y="3423"/>
                  <a:pt x="512" y="5528"/>
                  <a:pt x="1950" y="6257"/>
                </a:cubicBezTo>
                <a:cubicBezTo>
                  <a:pt x="3061" y="6821"/>
                  <a:pt x="4921" y="6297"/>
                  <a:pt x="6100" y="54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4601" y="88585"/>
            <a:ext cx="3460601" cy="83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967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421067" y="2502000"/>
            <a:ext cx="3018800" cy="13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752267" y="2501984"/>
            <a:ext cx="1465600" cy="1336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/>
          <p:nvPr/>
        </p:nvSpPr>
        <p:spPr>
          <a:xfrm>
            <a:off x="10134600" y="-43500"/>
            <a:ext cx="2057395" cy="2826245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070" y="-94400"/>
            <a:ext cx="3660495" cy="8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909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807329" y="2186333"/>
            <a:ext cx="2509200" cy="62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8639801" y="2186333"/>
            <a:ext cx="2509200" cy="62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1043000" y="2972771"/>
            <a:ext cx="3273600" cy="16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875295" y="2972767"/>
            <a:ext cx="3273600" cy="16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 rot="5400000" flipH="1">
            <a:off x="9580573" y="-411126"/>
            <a:ext cx="2200275" cy="302263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00929" y="1004235"/>
            <a:ext cx="3273599" cy="788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912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823733" y="1406967"/>
            <a:ext cx="499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817200" y="2413867"/>
            <a:ext cx="49924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5661008"/>
            <a:ext cx="12192000" cy="13906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/>
          <p:nvPr/>
        </p:nvSpPr>
        <p:spPr>
          <a:xfrm rot="5400000">
            <a:off x="10169908" y="4342783"/>
            <a:ext cx="2868032" cy="2598540"/>
          </a:xfrm>
          <a:custGeom>
            <a:avLst/>
            <a:gdLst/>
            <a:ahLst/>
            <a:cxnLst/>
            <a:rect l="l" t="t" r="r" b="b"/>
            <a:pathLst>
              <a:path w="29456" h="17199" extrusionOk="0">
                <a:moveTo>
                  <a:pt x="2737" y="0"/>
                </a:moveTo>
                <a:cubicBezTo>
                  <a:pt x="1797" y="918"/>
                  <a:pt x="872" y="1945"/>
                  <a:pt x="556" y="3222"/>
                </a:cubicBezTo>
                <a:cubicBezTo>
                  <a:pt x="1" y="5461"/>
                  <a:pt x="1573" y="7800"/>
                  <a:pt x="3628" y="8846"/>
                </a:cubicBezTo>
                <a:cubicBezTo>
                  <a:pt x="4677" y="9381"/>
                  <a:pt x="5855" y="9658"/>
                  <a:pt x="7032" y="9658"/>
                </a:cubicBezTo>
                <a:cubicBezTo>
                  <a:pt x="7494" y="9658"/>
                  <a:pt x="7956" y="9615"/>
                  <a:pt x="8410" y="9529"/>
                </a:cubicBezTo>
                <a:cubicBezTo>
                  <a:pt x="9714" y="9282"/>
                  <a:pt x="10967" y="8684"/>
                  <a:pt x="12292" y="8684"/>
                </a:cubicBezTo>
                <a:cubicBezTo>
                  <a:pt x="12314" y="8684"/>
                  <a:pt x="12337" y="8684"/>
                  <a:pt x="12359" y="8684"/>
                </a:cubicBezTo>
                <a:cubicBezTo>
                  <a:pt x="13852" y="8708"/>
                  <a:pt x="15372" y="9676"/>
                  <a:pt x="15734" y="11126"/>
                </a:cubicBezTo>
                <a:cubicBezTo>
                  <a:pt x="16007" y="12220"/>
                  <a:pt x="15623" y="13430"/>
                  <a:pt x="16047" y="14475"/>
                </a:cubicBezTo>
                <a:cubicBezTo>
                  <a:pt x="16302" y="15107"/>
                  <a:pt x="16825" y="15594"/>
                  <a:pt x="17390" y="15976"/>
                </a:cubicBezTo>
                <a:cubicBezTo>
                  <a:pt x="18615" y="16801"/>
                  <a:pt x="20092" y="17198"/>
                  <a:pt x="21574" y="17198"/>
                </a:cubicBezTo>
                <a:cubicBezTo>
                  <a:pt x="22251" y="17198"/>
                  <a:pt x="22928" y="17115"/>
                  <a:pt x="23583" y="16953"/>
                </a:cubicBezTo>
                <a:cubicBezTo>
                  <a:pt x="25672" y="16434"/>
                  <a:pt x="27529" y="15157"/>
                  <a:pt x="28937" y="13529"/>
                </a:cubicBezTo>
                <a:lnTo>
                  <a:pt x="2945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/>
          <p:nvPr/>
        </p:nvSpPr>
        <p:spPr>
          <a:xfrm rot="-5400000" flipH="1">
            <a:off x="677460" y="-680260"/>
            <a:ext cx="1997821" cy="3352741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047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850800" y="1475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flipH="1">
            <a:off x="8395383" y="-1380467"/>
            <a:ext cx="5103776" cy="2553643"/>
          </a:xfrm>
          <a:custGeom>
            <a:avLst/>
            <a:gdLst/>
            <a:ahLst/>
            <a:cxnLst/>
            <a:rect l="l" t="t" r="r" b="b"/>
            <a:pathLst>
              <a:path w="13907" h="15069" extrusionOk="0">
                <a:moveTo>
                  <a:pt x="7718" y="14985"/>
                </a:moveTo>
                <a:cubicBezTo>
                  <a:pt x="11431" y="14483"/>
                  <a:pt x="13907" y="11705"/>
                  <a:pt x="13602" y="7941"/>
                </a:cubicBezTo>
                <a:cubicBezTo>
                  <a:pt x="12988" y="330"/>
                  <a:pt x="972" y="0"/>
                  <a:pt x="303" y="8468"/>
                </a:cubicBezTo>
                <a:cubicBezTo>
                  <a:pt x="1" y="12317"/>
                  <a:pt x="3246" y="15069"/>
                  <a:pt x="6912" y="15028"/>
                </a:cubicBez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240080" y="5027084"/>
            <a:ext cx="9031345" cy="203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31678" y="5027062"/>
            <a:ext cx="9031335" cy="203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55" y="5027083"/>
            <a:ext cx="1382832" cy="1043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867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960133" y="713331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988733" y="29431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3200" y="5815205"/>
            <a:ext cx="12192000" cy="139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900234" y="-47067"/>
            <a:ext cx="3679967" cy="88586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/>
          <p:nvPr/>
        </p:nvSpPr>
        <p:spPr>
          <a:xfrm rot="-5400000" flipH="1">
            <a:off x="459748" y="4886583"/>
            <a:ext cx="1582400" cy="257816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/>
          <p:nvPr/>
        </p:nvSpPr>
        <p:spPr>
          <a:xfrm rot="5400000">
            <a:off x="10008703" y="-576037"/>
            <a:ext cx="1607495" cy="2759633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2146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622124" y="5911468"/>
            <a:ext cx="9031345" cy="203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14238" y="5990495"/>
            <a:ext cx="9031335" cy="203203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/>
          <p:nvPr/>
        </p:nvSpPr>
        <p:spPr>
          <a:xfrm rot="10800000" flipH="1">
            <a:off x="0" y="-3681"/>
            <a:ext cx="12192133" cy="763615"/>
          </a:xfrm>
          <a:custGeom>
            <a:avLst/>
            <a:gdLst/>
            <a:ahLst/>
            <a:cxnLst/>
            <a:rect l="l" t="t" r="r" b="b"/>
            <a:pathLst>
              <a:path w="120021" h="12052" extrusionOk="0">
                <a:moveTo>
                  <a:pt x="0" y="4058"/>
                </a:moveTo>
                <a:cubicBezTo>
                  <a:pt x="4119" y="756"/>
                  <a:pt x="10592" y="1"/>
                  <a:pt x="16024" y="4610"/>
                </a:cubicBezTo>
                <a:cubicBezTo>
                  <a:pt x="20288" y="8229"/>
                  <a:pt x="25095" y="8710"/>
                  <a:pt x="30118" y="8076"/>
                </a:cubicBezTo>
                <a:cubicBezTo>
                  <a:pt x="60461" y="4250"/>
                  <a:pt x="56265" y="2278"/>
                  <a:pt x="88006" y="7789"/>
                </a:cubicBezTo>
                <a:cubicBezTo>
                  <a:pt x="93710" y="8780"/>
                  <a:pt x="99197" y="8686"/>
                  <a:pt x="103997" y="4610"/>
                </a:cubicBezTo>
                <a:cubicBezTo>
                  <a:pt x="109428" y="1"/>
                  <a:pt x="115898" y="758"/>
                  <a:pt x="120020" y="4058"/>
                </a:cubicBezTo>
                <a:lnTo>
                  <a:pt x="120020" y="12051"/>
                </a:lnTo>
                <a:lnTo>
                  <a:pt x="4" y="12051"/>
                </a:lnTo>
                <a:lnTo>
                  <a:pt x="4" y="4058"/>
                </a:ln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245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56827-AB48-14E3-CCB4-DD3188FD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304FD9-4FF3-0482-5FA7-A8B152E8C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112AE7-1A1F-BEDD-E705-777C1826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E35D0F-F0D0-900F-3682-7C4B32B4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91E6E0-84DE-1A9F-8A35-9830D492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71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4006721" y="5675249"/>
            <a:ext cx="4178656" cy="763603"/>
          </a:xfrm>
          <a:custGeom>
            <a:avLst/>
            <a:gdLst/>
            <a:ahLst/>
            <a:cxnLst/>
            <a:rect l="l" t="t" r="r" b="b"/>
            <a:pathLst>
              <a:path w="24982" h="4565" extrusionOk="0">
                <a:moveTo>
                  <a:pt x="24740" y="4109"/>
                </a:moveTo>
                <a:cubicBezTo>
                  <a:pt x="24631" y="4021"/>
                  <a:pt x="24509" y="4010"/>
                  <a:pt x="24421" y="4016"/>
                </a:cubicBezTo>
                <a:cubicBezTo>
                  <a:pt x="24449" y="3941"/>
                  <a:pt x="24464" y="3839"/>
                  <a:pt x="24392" y="3751"/>
                </a:cubicBezTo>
                <a:cubicBezTo>
                  <a:pt x="24316" y="3652"/>
                  <a:pt x="24145" y="3663"/>
                  <a:pt x="24024" y="3683"/>
                </a:cubicBezTo>
                <a:cubicBezTo>
                  <a:pt x="24059" y="3599"/>
                  <a:pt x="24067" y="3478"/>
                  <a:pt x="23946" y="3372"/>
                </a:cubicBezTo>
                <a:cubicBezTo>
                  <a:pt x="23829" y="3266"/>
                  <a:pt x="23713" y="3270"/>
                  <a:pt x="23625" y="3294"/>
                </a:cubicBezTo>
                <a:cubicBezTo>
                  <a:pt x="23625" y="3233"/>
                  <a:pt x="23598" y="3161"/>
                  <a:pt x="23498" y="3092"/>
                </a:cubicBezTo>
                <a:cubicBezTo>
                  <a:pt x="23404" y="3026"/>
                  <a:pt x="23308" y="3010"/>
                  <a:pt x="23230" y="3014"/>
                </a:cubicBezTo>
                <a:cubicBezTo>
                  <a:pt x="23295" y="2922"/>
                  <a:pt x="23349" y="2795"/>
                  <a:pt x="23255" y="2709"/>
                </a:cubicBezTo>
                <a:cubicBezTo>
                  <a:pt x="23201" y="2660"/>
                  <a:pt x="23140" y="2642"/>
                  <a:pt x="23081" y="2642"/>
                </a:cubicBezTo>
                <a:cubicBezTo>
                  <a:pt x="23189" y="2533"/>
                  <a:pt x="23287" y="2382"/>
                  <a:pt x="23154" y="2300"/>
                </a:cubicBezTo>
                <a:cubicBezTo>
                  <a:pt x="23068" y="2247"/>
                  <a:pt x="22980" y="2251"/>
                  <a:pt x="22907" y="2269"/>
                </a:cubicBezTo>
                <a:cubicBezTo>
                  <a:pt x="22946" y="2157"/>
                  <a:pt x="22950" y="2005"/>
                  <a:pt x="22759" y="1932"/>
                </a:cubicBezTo>
                <a:cubicBezTo>
                  <a:pt x="22626" y="1879"/>
                  <a:pt x="22518" y="1891"/>
                  <a:pt x="22438" y="1921"/>
                </a:cubicBezTo>
                <a:cubicBezTo>
                  <a:pt x="22475" y="1797"/>
                  <a:pt x="22487" y="1629"/>
                  <a:pt x="22344" y="1568"/>
                </a:cubicBezTo>
                <a:cubicBezTo>
                  <a:pt x="22240" y="1520"/>
                  <a:pt x="22111" y="1535"/>
                  <a:pt x="22015" y="1561"/>
                </a:cubicBezTo>
                <a:cubicBezTo>
                  <a:pt x="22037" y="1502"/>
                  <a:pt x="22043" y="1435"/>
                  <a:pt x="21994" y="1359"/>
                </a:cubicBezTo>
                <a:cubicBezTo>
                  <a:pt x="21923" y="1240"/>
                  <a:pt x="21763" y="1220"/>
                  <a:pt x="21657" y="1220"/>
                </a:cubicBezTo>
                <a:cubicBezTo>
                  <a:pt x="21722" y="1093"/>
                  <a:pt x="21788" y="868"/>
                  <a:pt x="21511" y="753"/>
                </a:cubicBezTo>
                <a:cubicBezTo>
                  <a:pt x="21290" y="661"/>
                  <a:pt x="21104" y="800"/>
                  <a:pt x="20986" y="931"/>
                </a:cubicBezTo>
                <a:cubicBezTo>
                  <a:pt x="20990" y="784"/>
                  <a:pt x="20934" y="614"/>
                  <a:pt x="20687" y="594"/>
                </a:cubicBezTo>
                <a:cubicBezTo>
                  <a:pt x="20427" y="571"/>
                  <a:pt x="20321" y="743"/>
                  <a:pt x="20278" y="886"/>
                </a:cubicBezTo>
                <a:cubicBezTo>
                  <a:pt x="20214" y="774"/>
                  <a:pt x="20102" y="651"/>
                  <a:pt x="19918" y="676"/>
                </a:cubicBezTo>
                <a:cubicBezTo>
                  <a:pt x="19725" y="702"/>
                  <a:pt x="19674" y="862"/>
                  <a:pt x="19666" y="1001"/>
                </a:cubicBezTo>
                <a:cubicBezTo>
                  <a:pt x="19590" y="917"/>
                  <a:pt x="19476" y="837"/>
                  <a:pt x="19328" y="882"/>
                </a:cubicBezTo>
                <a:cubicBezTo>
                  <a:pt x="19154" y="937"/>
                  <a:pt x="19112" y="1154"/>
                  <a:pt x="19101" y="1306"/>
                </a:cubicBezTo>
                <a:cubicBezTo>
                  <a:pt x="19067" y="1285"/>
                  <a:pt x="19022" y="1277"/>
                  <a:pt x="18964" y="1289"/>
                </a:cubicBezTo>
                <a:cubicBezTo>
                  <a:pt x="18864" y="1312"/>
                  <a:pt x="18815" y="1422"/>
                  <a:pt x="18792" y="1523"/>
                </a:cubicBezTo>
                <a:cubicBezTo>
                  <a:pt x="18731" y="1453"/>
                  <a:pt x="18635" y="1400"/>
                  <a:pt x="18488" y="1480"/>
                </a:cubicBezTo>
                <a:cubicBezTo>
                  <a:pt x="18342" y="1557"/>
                  <a:pt x="18312" y="1686"/>
                  <a:pt x="18314" y="1786"/>
                </a:cubicBezTo>
                <a:cubicBezTo>
                  <a:pt x="18240" y="1741"/>
                  <a:pt x="18127" y="1715"/>
                  <a:pt x="17982" y="1766"/>
                </a:cubicBezTo>
                <a:cubicBezTo>
                  <a:pt x="17808" y="1827"/>
                  <a:pt x="17810" y="2011"/>
                  <a:pt x="17843" y="2161"/>
                </a:cubicBezTo>
                <a:cubicBezTo>
                  <a:pt x="17796" y="2138"/>
                  <a:pt x="17739" y="2128"/>
                  <a:pt x="17669" y="2147"/>
                </a:cubicBezTo>
                <a:lnTo>
                  <a:pt x="17667" y="2147"/>
                </a:lnTo>
                <a:cubicBezTo>
                  <a:pt x="17583" y="2171"/>
                  <a:pt x="17530" y="2241"/>
                  <a:pt x="17493" y="2318"/>
                </a:cubicBezTo>
                <a:cubicBezTo>
                  <a:pt x="17481" y="2308"/>
                  <a:pt x="17465" y="2300"/>
                  <a:pt x="17450" y="2294"/>
                </a:cubicBezTo>
                <a:cubicBezTo>
                  <a:pt x="17370" y="2263"/>
                  <a:pt x="17280" y="2280"/>
                  <a:pt x="17209" y="2304"/>
                </a:cubicBezTo>
                <a:cubicBezTo>
                  <a:pt x="17250" y="2187"/>
                  <a:pt x="17270" y="2018"/>
                  <a:pt x="17113" y="1930"/>
                </a:cubicBezTo>
                <a:cubicBezTo>
                  <a:pt x="16982" y="1854"/>
                  <a:pt x="16851" y="1870"/>
                  <a:pt x="16759" y="1901"/>
                </a:cubicBezTo>
                <a:cubicBezTo>
                  <a:pt x="16796" y="1768"/>
                  <a:pt x="16804" y="1574"/>
                  <a:pt x="16589" y="1516"/>
                </a:cubicBezTo>
                <a:cubicBezTo>
                  <a:pt x="16448" y="1482"/>
                  <a:pt x="16325" y="1520"/>
                  <a:pt x="16233" y="1572"/>
                </a:cubicBezTo>
                <a:cubicBezTo>
                  <a:pt x="16255" y="1469"/>
                  <a:pt x="16241" y="1357"/>
                  <a:pt x="16098" y="1310"/>
                </a:cubicBezTo>
                <a:cubicBezTo>
                  <a:pt x="15955" y="1265"/>
                  <a:pt x="15816" y="1332"/>
                  <a:pt x="15723" y="1400"/>
                </a:cubicBezTo>
                <a:cubicBezTo>
                  <a:pt x="15721" y="1320"/>
                  <a:pt x="15689" y="1230"/>
                  <a:pt x="15576" y="1164"/>
                </a:cubicBezTo>
                <a:cubicBezTo>
                  <a:pt x="15445" y="1085"/>
                  <a:pt x="15312" y="1126"/>
                  <a:pt x="15220" y="1183"/>
                </a:cubicBezTo>
                <a:cubicBezTo>
                  <a:pt x="15230" y="1062"/>
                  <a:pt x="15183" y="911"/>
                  <a:pt x="14926" y="847"/>
                </a:cubicBezTo>
                <a:cubicBezTo>
                  <a:pt x="14676" y="784"/>
                  <a:pt x="14473" y="917"/>
                  <a:pt x="14353" y="1034"/>
                </a:cubicBezTo>
                <a:cubicBezTo>
                  <a:pt x="14351" y="1021"/>
                  <a:pt x="14349" y="1005"/>
                  <a:pt x="14345" y="995"/>
                </a:cubicBezTo>
                <a:cubicBezTo>
                  <a:pt x="14324" y="929"/>
                  <a:pt x="14283" y="880"/>
                  <a:pt x="14228" y="845"/>
                </a:cubicBezTo>
                <a:cubicBezTo>
                  <a:pt x="14175" y="811"/>
                  <a:pt x="14109" y="794"/>
                  <a:pt x="14038" y="788"/>
                </a:cubicBezTo>
                <a:cubicBezTo>
                  <a:pt x="13933" y="780"/>
                  <a:pt x="13808" y="800"/>
                  <a:pt x="13700" y="851"/>
                </a:cubicBezTo>
                <a:cubicBezTo>
                  <a:pt x="13721" y="776"/>
                  <a:pt x="13721" y="708"/>
                  <a:pt x="13708" y="653"/>
                </a:cubicBezTo>
                <a:cubicBezTo>
                  <a:pt x="13694" y="594"/>
                  <a:pt x="13663" y="549"/>
                  <a:pt x="13618" y="518"/>
                </a:cubicBezTo>
                <a:cubicBezTo>
                  <a:pt x="13577" y="487"/>
                  <a:pt x="13524" y="471"/>
                  <a:pt x="13465" y="473"/>
                </a:cubicBezTo>
                <a:cubicBezTo>
                  <a:pt x="13387" y="473"/>
                  <a:pt x="13297" y="502"/>
                  <a:pt x="13203" y="559"/>
                </a:cubicBezTo>
                <a:cubicBezTo>
                  <a:pt x="13225" y="430"/>
                  <a:pt x="13223" y="258"/>
                  <a:pt x="13054" y="207"/>
                </a:cubicBezTo>
                <a:cubicBezTo>
                  <a:pt x="12933" y="172"/>
                  <a:pt x="12828" y="236"/>
                  <a:pt x="12749" y="317"/>
                </a:cubicBezTo>
                <a:cubicBezTo>
                  <a:pt x="12738" y="225"/>
                  <a:pt x="12685" y="133"/>
                  <a:pt x="12534" y="88"/>
                </a:cubicBezTo>
                <a:cubicBezTo>
                  <a:pt x="12354" y="31"/>
                  <a:pt x="12215" y="109"/>
                  <a:pt x="12125" y="191"/>
                </a:cubicBezTo>
                <a:cubicBezTo>
                  <a:pt x="12112" y="92"/>
                  <a:pt x="12043" y="0"/>
                  <a:pt x="11832" y="13"/>
                </a:cubicBezTo>
                <a:cubicBezTo>
                  <a:pt x="11603" y="29"/>
                  <a:pt x="11509" y="191"/>
                  <a:pt x="11468" y="324"/>
                </a:cubicBezTo>
                <a:cubicBezTo>
                  <a:pt x="11409" y="225"/>
                  <a:pt x="11312" y="125"/>
                  <a:pt x="11161" y="154"/>
                </a:cubicBezTo>
                <a:cubicBezTo>
                  <a:pt x="10983" y="187"/>
                  <a:pt x="10924" y="375"/>
                  <a:pt x="10905" y="500"/>
                </a:cubicBezTo>
                <a:cubicBezTo>
                  <a:pt x="10852" y="471"/>
                  <a:pt x="10768" y="461"/>
                  <a:pt x="10639" y="491"/>
                </a:cubicBezTo>
                <a:cubicBezTo>
                  <a:pt x="10455" y="540"/>
                  <a:pt x="10427" y="698"/>
                  <a:pt x="10441" y="825"/>
                </a:cubicBezTo>
                <a:cubicBezTo>
                  <a:pt x="10365" y="776"/>
                  <a:pt x="10259" y="739"/>
                  <a:pt x="10124" y="776"/>
                </a:cubicBezTo>
                <a:cubicBezTo>
                  <a:pt x="9929" y="827"/>
                  <a:pt x="9888" y="1034"/>
                  <a:pt x="9888" y="1177"/>
                </a:cubicBezTo>
                <a:cubicBezTo>
                  <a:pt x="9827" y="1136"/>
                  <a:pt x="9737" y="1105"/>
                  <a:pt x="9608" y="1115"/>
                </a:cubicBezTo>
                <a:cubicBezTo>
                  <a:pt x="9463" y="1126"/>
                  <a:pt x="9371" y="1205"/>
                  <a:pt x="9318" y="1279"/>
                </a:cubicBezTo>
                <a:cubicBezTo>
                  <a:pt x="9287" y="1203"/>
                  <a:pt x="9219" y="1132"/>
                  <a:pt x="9086" y="1142"/>
                </a:cubicBezTo>
                <a:cubicBezTo>
                  <a:pt x="8919" y="1154"/>
                  <a:pt x="8818" y="1302"/>
                  <a:pt x="8773" y="1400"/>
                </a:cubicBezTo>
                <a:cubicBezTo>
                  <a:pt x="8722" y="1361"/>
                  <a:pt x="8634" y="1330"/>
                  <a:pt x="8483" y="1357"/>
                </a:cubicBezTo>
                <a:cubicBezTo>
                  <a:pt x="8389" y="1373"/>
                  <a:pt x="8319" y="1414"/>
                  <a:pt x="8266" y="1463"/>
                </a:cubicBezTo>
                <a:cubicBezTo>
                  <a:pt x="8258" y="1316"/>
                  <a:pt x="8207" y="1152"/>
                  <a:pt x="8021" y="1122"/>
                </a:cubicBezTo>
                <a:cubicBezTo>
                  <a:pt x="7836" y="1087"/>
                  <a:pt x="7703" y="1138"/>
                  <a:pt x="7624" y="1185"/>
                </a:cubicBezTo>
                <a:cubicBezTo>
                  <a:pt x="7618" y="995"/>
                  <a:pt x="7562" y="633"/>
                  <a:pt x="7294" y="624"/>
                </a:cubicBezTo>
                <a:cubicBezTo>
                  <a:pt x="7067" y="620"/>
                  <a:pt x="6914" y="763"/>
                  <a:pt x="6834" y="862"/>
                </a:cubicBezTo>
                <a:cubicBezTo>
                  <a:pt x="6781" y="743"/>
                  <a:pt x="6666" y="555"/>
                  <a:pt x="6462" y="579"/>
                </a:cubicBezTo>
                <a:cubicBezTo>
                  <a:pt x="6271" y="600"/>
                  <a:pt x="6151" y="778"/>
                  <a:pt x="6089" y="899"/>
                </a:cubicBezTo>
                <a:cubicBezTo>
                  <a:pt x="6032" y="796"/>
                  <a:pt x="5911" y="676"/>
                  <a:pt x="5668" y="725"/>
                </a:cubicBezTo>
                <a:cubicBezTo>
                  <a:pt x="5496" y="757"/>
                  <a:pt x="5408" y="921"/>
                  <a:pt x="5363" y="1093"/>
                </a:cubicBezTo>
                <a:cubicBezTo>
                  <a:pt x="5318" y="954"/>
                  <a:pt x="5236" y="839"/>
                  <a:pt x="5093" y="829"/>
                </a:cubicBezTo>
                <a:cubicBezTo>
                  <a:pt x="4919" y="819"/>
                  <a:pt x="4811" y="958"/>
                  <a:pt x="4747" y="1103"/>
                </a:cubicBezTo>
                <a:cubicBezTo>
                  <a:pt x="4708" y="962"/>
                  <a:pt x="4610" y="829"/>
                  <a:pt x="4381" y="831"/>
                </a:cubicBezTo>
                <a:cubicBezTo>
                  <a:pt x="4074" y="837"/>
                  <a:pt x="3959" y="1142"/>
                  <a:pt x="3918" y="1351"/>
                </a:cubicBezTo>
                <a:cubicBezTo>
                  <a:pt x="3833" y="1195"/>
                  <a:pt x="3673" y="1009"/>
                  <a:pt x="3415" y="1113"/>
                </a:cubicBezTo>
                <a:cubicBezTo>
                  <a:pt x="3182" y="1207"/>
                  <a:pt x="3153" y="1473"/>
                  <a:pt x="3172" y="1684"/>
                </a:cubicBezTo>
                <a:cubicBezTo>
                  <a:pt x="3047" y="1527"/>
                  <a:pt x="2844" y="1371"/>
                  <a:pt x="2566" y="1465"/>
                </a:cubicBezTo>
                <a:cubicBezTo>
                  <a:pt x="2233" y="1582"/>
                  <a:pt x="2284" y="1891"/>
                  <a:pt x="2359" y="2093"/>
                </a:cubicBezTo>
                <a:cubicBezTo>
                  <a:pt x="2241" y="2028"/>
                  <a:pt x="2069" y="1977"/>
                  <a:pt x="1883" y="2057"/>
                </a:cubicBezTo>
                <a:cubicBezTo>
                  <a:pt x="1637" y="2159"/>
                  <a:pt x="1654" y="2427"/>
                  <a:pt x="1695" y="2597"/>
                </a:cubicBezTo>
                <a:cubicBezTo>
                  <a:pt x="1568" y="2529"/>
                  <a:pt x="1363" y="2472"/>
                  <a:pt x="1144" y="2601"/>
                </a:cubicBezTo>
                <a:cubicBezTo>
                  <a:pt x="911" y="2742"/>
                  <a:pt x="899" y="3026"/>
                  <a:pt x="919" y="3210"/>
                </a:cubicBezTo>
                <a:cubicBezTo>
                  <a:pt x="807" y="3120"/>
                  <a:pt x="635" y="3049"/>
                  <a:pt x="481" y="3243"/>
                </a:cubicBezTo>
                <a:cubicBezTo>
                  <a:pt x="279" y="3499"/>
                  <a:pt x="48" y="3654"/>
                  <a:pt x="29" y="3665"/>
                </a:cubicBezTo>
                <a:cubicBezTo>
                  <a:pt x="11" y="3675"/>
                  <a:pt x="1" y="3695"/>
                  <a:pt x="3" y="3720"/>
                </a:cubicBezTo>
                <a:cubicBezTo>
                  <a:pt x="9" y="3751"/>
                  <a:pt x="33" y="3771"/>
                  <a:pt x="62" y="3767"/>
                </a:cubicBezTo>
                <a:cubicBezTo>
                  <a:pt x="473" y="3716"/>
                  <a:pt x="647" y="3732"/>
                  <a:pt x="805" y="3742"/>
                </a:cubicBezTo>
                <a:cubicBezTo>
                  <a:pt x="903" y="3751"/>
                  <a:pt x="999" y="3757"/>
                  <a:pt x="1142" y="3746"/>
                </a:cubicBezTo>
                <a:cubicBezTo>
                  <a:pt x="1318" y="3734"/>
                  <a:pt x="1461" y="3730"/>
                  <a:pt x="1619" y="3740"/>
                </a:cubicBezTo>
                <a:cubicBezTo>
                  <a:pt x="1778" y="3746"/>
                  <a:pt x="1956" y="3767"/>
                  <a:pt x="2212" y="3802"/>
                </a:cubicBezTo>
                <a:lnTo>
                  <a:pt x="2417" y="3828"/>
                </a:lnTo>
                <a:cubicBezTo>
                  <a:pt x="2932" y="3898"/>
                  <a:pt x="3630" y="3992"/>
                  <a:pt x="3990" y="3910"/>
                </a:cubicBezTo>
                <a:cubicBezTo>
                  <a:pt x="4184" y="3865"/>
                  <a:pt x="4534" y="3859"/>
                  <a:pt x="4995" y="3898"/>
                </a:cubicBezTo>
                <a:cubicBezTo>
                  <a:pt x="5461" y="3935"/>
                  <a:pt x="6038" y="4012"/>
                  <a:pt x="6687" y="4129"/>
                </a:cubicBezTo>
                <a:cubicBezTo>
                  <a:pt x="7474" y="4266"/>
                  <a:pt x="8336" y="4152"/>
                  <a:pt x="9023" y="4059"/>
                </a:cubicBezTo>
                <a:cubicBezTo>
                  <a:pt x="9473" y="3998"/>
                  <a:pt x="9848" y="3949"/>
                  <a:pt x="10062" y="3990"/>
                </a:cubicBezTo>
                <a:cubicBezTo>
                  <a:pt x="11067" y="4174"/>
                  <a:pt x="12380" y="4174"/>
                  <a:pt x="13676" y="4174"/>
                </a:cubicBezTo>
                <a:cubicBezTo>
                  <a:pt x="14627" y="4174"/>
                  <a:pt x="15568" y="4174"/>
                  <a:pt x="16368" y="4248"/>
                </a:cubicBezTo>
                <a:cubicBezTo>
                  <a:pt x="16665" y="4276"/>
                  <a:pt x="17008" y="4285"/>
                  <a:pt x="17350" y="4293"/>
                </a:cubicBezTo>
                <a:cubicBezTo>
                  <a:pt x="17919" y="4305"/>
                  <a:pt x="18488" y="4319"/>
                  <a:pt x="18866" y="4420"/>
                </a:cubicBezTo>
                <a:lnTo>
                  <a:pt x="18872" y="4420"/>
                </a:lnTo>
                <a:cubicBezTo>
                  <a:pt x="19326" y="4503"/>
                  <a:pt x="20194" y="4542"/>
                  <a:pt x="21110" y="4553"/>
                </a:cubicBezTo>
                <a:cubicBezTo>
                  <a:pt x="22416" y="4565"/>
                  <a:pt x="23825" y="4522"/>
                  <a:pt x="24265" y="4479"/>
                </a:cubicBezTo>
                <a:cubicBezTo>
                  <a:pt x="24562" y="4448"/>
                  <a:pt x="24916" y="4503"/>
                  <a:pt x="24918" y="4503"/>
                </a:cubicBezTo>
                <a:lnTo>
                  <a:pt x="24932" y="4503"/>
                </a:lnTo>
                <a:cubicBezTo>
                  <a:pt x="24961" y="4499"/>
                  <a:pt x="24981" y="4473"/>
                  <a:pt x="24977" y="4442"/>
                </a:cubicBezTo>
                <a:cubicBezTo>
                  <a:pt x="24961" y="4442"/>
                  <a:pt x="24932" y="4258"/>
                  <a:pt x="24740" y="4109"/>
                </a:cubicBezTo>
                <a:close/>
              </a:path>
            </a:pathLst>
          </a:custGeom>
          <a:solidFill>
            <a:srgbClr val="002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960000" y="2179433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960533" y="2179433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953467" y="3701967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 hasCustomPrompt="1"/>
          </p:nvPr>
        </p:nvSpPr>
        <p:spPr>
          <a:xfrm>
            <a:off x="4960533" y="3701967"/>
            <a:ext cx="1015200" cy="982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960000" y="7258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178933" y="2372933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6"/>
          </p:nvPr>
        </p:nvSpPr>
        <p:spPr>
          <a:xfrm>
            <a:off x="6178933" y="3869971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7"/>
          </p:nvPr>
        </p:nvSpPr>
        <p:spPr>
          <a:xfrm>
            <a:off x="2181485" y="3869971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8"/>
          </p:nvPr>
        </p:nvSpPr>
        <p:spPr>
          <a:xfrm>
            <a:off x="2178400" y="2372933"/>
            <a:ext cx="1601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18672" y="5334001"/>
            <a:ext cx="7549528" cy="169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598" y="5334000"/>
            <a:ext cx="7549535" cy="169863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/>
          <p:nvPr/>
        </p:nvSpPr>
        <p:spPr>
          <a:xfrm rot="5400000">
            <a:off x="313692" y="-313682"/>
            <a:ext cx="1574827" cy="2202191"/>
          </a:xfrm>
          <a:custGeom>
            <a:avLst/>
            <a:gdLst/>
            <a:ahLst/>
            <a:cxnLst/>
            <a:rect l="l" t="t" r="r" b="b"/>
            <a:pathLst>
              <a:path w="23325" h="32617" extrusionOk="0">
                <a:moveTo>
                  <a:pt x="22682" y="32617"/>
                </a:moveTo>
                <a:cubicBezTo>
                  <a:pt x="23324" y="21921"/>
                  <a:pt x="16761" y="23230"/>
                  <a:pt x="11376" y="18954"/>
                </a:cubicBezTo>
                <a:cubicBezTo>
                  <a:pt x="4086" y="13170"/>
                  <a:pt x="15998" y="2562"/>
                  <a:pt x="1" y="0"/>
                </a:cubicBezTo>
                <a:lnTo>
                  <a:pt x="1" y="326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" name="Google Shape;7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8133" y="233351"/>
            <a:ext cx="2557099" cy="61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03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7364300" y="4849267"/>
            <a:ext cx="3457600" cy="1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7364300" y="4232333"/>
            <a:ext cx="3457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6227092"/>
            <a:ext cx="12192000" cy="139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29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960000" y="2972553"/>
            <a:ext cx="3330800" cy="5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2"/>
          </p:nvPr>
        </p:nvSpPr>
        <p:spPr>
          <a:xfrm>
            <a:off x="960000" y="3518499"/>
            <a:ext cx="3330800" cy="1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3"/>
          </p:nvPr>
        </p:nvSpPr>
        <p:spPr>
          <a:xfrm>
            <a:off x="4430599" y="3518499"/>
            <a:ext cx="3330800" cy="1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4"/>
          </p:nvPr>
        </p:nvSpPr>
        <p:spPr>
          <a:xfrm>
            <a:off x="7901199" y="3518499"/>
            <a:ext cx="3330800" cy="1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4430597" y="2972553"/>
            <a:ext cx="3330800" cy="5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6"/>
          </p:nvPr>
        </p:nvSpPr>
        <p:spPr>
          <a:xfrm>
            <a:off x="7901195" y="2972553"/>
            <a:ext cx="3330800" cy="5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4238" y="5809868"/>
            <a:ext cx="9031345" cy="203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134" y="5685695"/>
            <a:ext cx="9031335" cy="2032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 rot="10800000" flipH="1">
            <a:off x="0" y="-3681"/>
            <a:ext cx="12192133" cy="763615"/>
          </a:xfrm>
          <a:custGeom>
            <a:avLst/>
            <a:gdLst/>
            <a:ahLst/>
            <a:cxnLst/>
            <a:rect l="l" t="t" r="r" b="b"/>
            <a:pathLst>
              <a:path w="120021" h="12052" extrusionOk="0">
                <a:moveTo>
                  <a:pt x="0" y="4058"/>
                </a:moveTo>
                <a:cubicBezTo>
                  <a:pt x="4119" y="756"/>
                  <a:pt x="10592" y="1"/>
                  <a:pt x="16024" y="4610"/>
                </a:cubicBezTo>
                <a:cubicBezTo>
                  <a:pt x="20288" y="8229"/>
                  <a:pt x="25095" y="8710"/>
                  <a:pt x="30118" y="8076"/>
                </a:cubicBezTo>
                <a:cubicBezTo>
                  <a:pt x="60461" y="4250"/>
                  <a:pt x="56265" y="2278"/>
                  <a:pt x="88006" y="7789"/>
                </a:cubicBezTo>
                <a:cubicBezTo>
                  <a:pt x="93710" y="8780"/>
                  <a:pt x="99197" y="8686"/>
                  <a:pt x="103997" y="4610"/>
                </a:cubicBezTo>
                <a:cubicBezTo>
                  <a:pt x="109428" y="1"/>
                  <a:pt x="115898" y="758"/>
                  <a:pt x="120020" y="4058"/>
                </a:cubicBezTo>
                <a:lnTo>
                  <a:pt x="120020" y="12051"/>
                </a:lnTo>
                <a:lnTo>
                  <a:pt x="4" y="12051"/>
                </a:lnTo>
                <a:lnTo>
                  <a:pt x="4" y="4058"/>
                </a:ln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1834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subTitle" idx="1"/>
          </p:nvPr>
        </p:nvSpPr>
        <p:spPr>
          <a:xfrm>
            <a:off x="2021133" y="1888600"/>
            <a:ext cx="3374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2"/>
          </p:nvPr>
        </p:nvSpPr>
        <p:spPr>
          <a:xfrm>
            <a:off x="2021133" y="2331800"/>
            <a:ext cx="3374400" cy="12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3"/>
          </p:nvPr>
        </p:nvSpPr>
        <p:spPr>
          <a:xfrm>
            <a:off x="7269667" y="2331800"/>
            <a:ext cx="3374400" cy="12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4"/>
          </p:nvPr>
        </p:nvSpPr>
        <p:spPr>
          <a:xfrm>
            <a:off x="2021133" y="4361467"/>
            <a:ext cx="3374400" cy="117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5"/>
          </p:nvPr>
        </p:nvSpPr>
        <p:spPr>
          <a:xfrm>
            <a:off x="7269667" y="4361467"/>
            <a:ext cx="3374400" cy="117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6"/>
          </p:nvPr>
        </p:nvSpPr>
        <p:spPr>
          <a:xfrm>
            <a:off x="2021133" y="3918267"/>
            <a:ext cx="3374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7"/>
          </p:nvPr>
        </p:nvSpPr>
        <p:spPr>
          <a:xfrm>
            <a:off x="7269667" y="1888600"/>
            <a:ext cx="3374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8"/>
          </p:nvPr>
        </p:nvSpPr>
        <p:spPr>
          <a:xfrm>
            <a:off x="7269667" y="3918267"/>
            <a:ext cx="3374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5203" y="5639929"/>
            <a:ext cx="4029840" cy="97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/>
          <p:nvPr/>
        </p:nvSpPr>
        <p:spPr>
          <a:xfrm>
            <a:off x="8862965" y="6026917"/>
            <a:ext cx="3938912" cy="719764"/>
          </a:xfrm>
          <a:custGeom>
            <a:avLst/>
            <a:gdLst/>
            <a:ahLst/>
            <a:cxnLst/>
            <a:rect l="l" t="t" r="r" b="b"/>
            <a:pathLst>
              <a:path w="24982" h="4565" extrusionOk="0">
                <a:moveTo>
                  <a:pt x="24740" y="4109"/>
                </a:moveTo>
                <a:cubicBezTo>
                  <a:pt x="24631" y="4021"/>
                  <a:pt x="24509" y="4010"/>
                  <a:pt x="24421" y="4016"/>
                </a:cubicBezTo>
                <a:cubicBezTo>
                  <a:pt x="24449" y="3941"/>
                  <a:pt x="24464" y="3839"/>
                  <a:pt x="24392" y="3751"/>
                </a:cubicBezTo>
                <a:cubicBezTo>
                  <a:pt x="24316" y="3652"/>
                  <a:pt x="24145" y="3663"/>
                  <a:pt x="24024" y="3683"/>
                </a:cubicBezTo>
                <a:cubicBezTo>
                  <a:pt x="24059" y="3599"/>
                  <a:pt x="24067" y="3478"/>
                  <a:pt x="23946" y="3372"/>
                </a:cubicBezTo>
                <a:cubicBezTo>
                  <a:pt x="23829" y="3266"/>
                  <a:pt x="23713" y="3270"/>
                  <a:pt x="23625" y="3294"/>
                </a:cubicBezTo>
                <a:cubicBezTo>
                  <a:pt x="23625" y="3233"/>
                  <a:pt x="23598" y="3161"/>
                  <a:pt x="23498" y="3092"/>
                </a:cubicBezTo>
                <a:cubicBezTo>
                  <a:pt x="23404" y="3026"/>
                  <a:pt x="23308" y="3010"/>
                  <a:pt x="23230" y="3014"/>
                </a:cubicBezTo>
                <a:cubicBezTo>
                  <a:pt x="23295" y="2922"/>
                  <a:pt x="23349" y="2795"/>
                  <a:pt x="23255" y="2709"/>
                </a:cubicBezTo>
                <a:cubicBezTo>
                  <a:pt x="23201" y="2660"/>
                  <a:pt x="23140" y="2642"/>
                  <a:pt x="23081" y="2642"/>
                </a:cubicBezTo>
                <a:cubicBezTo>
                  <a:pt x="23189" y="2533"/>
                  <a:pt x="23287" y="2382"/>
                  <a:pt x="23154" y="2300"/>
                </a:cubicBezTo>
                <a:cubicBezTo>
                  <a:pt x="23068" y="2247"/>
                  <a:pt x="22980" y="2251"/>
                  <a:pt x="22907" y="2269"/>
                </a:cubicBezTo>
                <a:cubicBezTo>
                  <a:pt x="22946" y="2157"/>
                  <a:pt x="22950" y="2005"/>
                  <a:pt x="22759" y="1932"/>
                </a:cubicBezTo>
                <a:cubicBezTo>
                  <a:pt x="22626" y="1879"/>
                  <a:pt x="22518" y="1891"/>
                  <a:pt x="22438" y="1921"/>
                </a:cubicBezTo>
                <a:cubicBezTo>
                  <a:pt x="22475" y="1797"/>
                  <a:pt x="22487" y="1629"/>
                  <a:pt x="22344" y="1568"/>
                </a:cubicBezTo>
                <a:cubicBezTo>
                  <a:pt x="22240" y="1520"/>
                  <a:pt x="22111" y="1535"/>
                  <a:pt x="22015" y="1561"/>
                </a:cubicBezTo>
                <a:cubicBezTo>
                  <a:pt x="22037" y="1502"/>
                  <a:pt x="22043" y="1435"/>
                  <a:pt x="21994" y="1359"/>
                </a:cubicBezTo>
                <a:cubicBezTo>
                  <a:pt x="21923" y="1240"/>
                  <a:pt x="21763" y="1220"/>
                  <a:pt x="21657" y="1220"/>
                </a:cubicBezTo>
                <a:cubicBezTo>
                  <a:pt x="21722" y="1093"/>
                  <a:pt x="21788" y="868"/>
                  <a:pt x="21511" y="753"/>
                </a:cubicBezTo>
                <a:cubicBezTo>
                  <a:pt x="21290" y="661"/>
                  <a:pt x="21104" y="800"/>
                  <a:pt x="20986" y="931"/>
                </a:cubicBezTo>
                <a:cubicBezTo>
                  <a:pt x="20990" y="784"/>
                  <a:pt x="20934" y="614"/>
                  <a:pt x="20687" y="594"/>
                </a:cubicBezTo>
                <a:cubicBezTo>
                  <a:pt x="20427" y="571"/>
                  <a:pt x="20321" y="743"/>
                  <a:pt x="20278" y="886"/>
                </a:cubicBezTo>
                <a:cubicBezTo>
                  <a:pt x="20214" y="774"/>
                  <a:pt x="20102" y="651"/>
                  <a:pt x="19918" y="676"/>
                </a:cubicBezTo>
                <a:cubicBezTo>
                  <a:pt x="19725" y="702"/>
                  <a:pt x="19674" y="862"/>
                  <a:pt x="19666" y="1001"/>
                </a:cubicBezTo>
                <a:cubicBezTo>
                  <a:pt x="19590" y="917"/>
                  <a:pt x="19476" y="837"/>
                  <a:pt x="19328" y="882"/>
                </a:cubicBezTo>
                <a:cubicBezTo>
                  <a:pt x="19154" y="937"/>
                  <a:pt x="19112" y="1154"/>
                  <a:pt x="19101" y="1306"/>
                </a:cubicBezTo>
                <a:cubicBezTo>
                  <a:pt x="19067" y="1285"/>
                  <a:pt x="19022" y="1277"/>
                  <a:pt x="18964" y="1289"/>
                </a:cubicBezTo>
                <a:cubicBezTo>
                  <a:pt x="18864" y="1312"/>
                  <a:pt x="18815" y="1422"/>
                  <a:pt x="18792" y="1523"/>
                </a:cubicBezTo>
                <a:cubicBezTo>
                  <a:pt x="18731" y="1453"/>
                  <a:pt x="18635" y="1400"/>
                  <a:pt x="18488" y="1480"/>
                </a:cubicBezTo>
                <a:cubicBezTo>
                  <a:pt x="18342" y="1557"/>
                  <a:pt x="18312" y="1686"/>
                  <a:pt x="18314" y="1786"/>
                </a:cubicBezTo>
                <a:cubicBezTo>
                  <a:pt x="18240" y="1741"/>
                  <a:pt x="18127" y="1715"/>
                  <a:pt x="17982" y="1766"/>
                </a:cubicBezTo>
                <a:cubicBezTo>
                  <a:pt x="17808" y="1827"/>
                  <a:pt x="17810" y="2011"/>
                  <a:pt x="17843" y="2161"/>
                </a:cubicBezTo>
                <a:cubicBezTo>
                  <a:pt x="17796" y="2138"/>
                  <a:pt x="17739" y="2128"/>
                  <a:pt x="17669" y="2147"/>
                </a:cubicBezTo>
                <a:lnTo>
                  <a:pt x="17667" y="2147"/>
                </a:lnTo>
                <a:cubicBezTo>
                  <a:pt x="17583" y="2171"/>
                  <a:pt x="17530" y="2241"/>
                  <a:pt x="17493" y="2318"/>
                </a:cubicBezTo>
                <a:cubicBezTo>
                  <a:pt x="17481" y="2308"/>
                  <a:pt x="17465" y="2300"/>
                  <a:pt x="17450" y="2294"/>
                </a:cubicBezTo>
                <a:cubicBezTo>
                  <a:pt x="17370" y="2263"/>
                  <a:pt x="17280" y="2280"/>
                  <a:pt x="17209" y="2304"/>
                </a:cubicBezTo>
                <a:cubicBezTo>
                  <a:pt x="17250" y="2187"/>
                  <a:pt x="17270" y="2018"/>
                  <a:pt x="17113" y="1930"/>
                </a:cubicBezTo>
                <a:cubicBezTo>
                  <a:pt x="16982" y="1854"/>
                  <a:pt x="16851" y="1870"/>
                  <a:pt x="16759" y="1901"/>
                </a:cubicBezTo>
                <a:cubicBezTo>
                  <a:pt x="16796" y="1768"/>
                  <a:pt x="16804" y="1574"/>
                  <a:pt x="16589" y="1516"/>
                </a:cubicBezTo>
                <a:cubicBezTo>
                  <a:pt x="16448" y="1482"/>
                  <a:pt x="16325" y="1520"/>
                  <a:pt x="16233" y="1572"/>
                </a:cubicBezTo>
                <a:cubicBezTo>
                  <a:pt x="16255" y="1469"/>
                  <a:pt x="16241" y="1357"/>
                  <a:pt x="16098" y="1310"/>
                </a:cubicBezTo>
                <a:cubicBezTo>
                  <a:pt x="15955" y="1265"/>
                  <a:pt x="15816" y="1332"/>
                  <a:pt x="15723" y="1400"/>
                </a:cubicBezTo>
                <a:cubicBezTo>
                  <a:pt x="15721" y="1320"/>
                  <a:pt x="15689" y="1230"/>
                  <a:pt x="15576" y="1164"/>
                </a:cubicBezTo>
                <a:cubicBezTo>
                  <a:pt x="15445" y="1085"/>
                  <a:pt x="15312" y="1126"/>
                  <a:pt x="15220" y="1183"/>
                </a:cubicBezTo>
                <a:cubicBezTo>
                  <a:pt x="15230" y="1062"/>
                  <a:pt x="15183" y="911"/>
                  <a:pt x="14926" y="847"/>
                </a:cubicBezTo>
                <a:cubicBezTo>
                  <a:pt x="14676" y="784"/>
                  <a:pt x="14473" y="917"/>
                  <a:pt x="14353" y="1034"/>
                </a:cubicBezTo>
                <a:cubicBezTo>
                  <a:pt x="14351" y="1021"/>
                  <a:pt x="14349" y="1005"/>
                  <a:pt x="14345" y="995"/>
                </a:cubicBezTo>
                <a:cubicBezTo>
                  <a:pt x="14324" y="929"/>
                  <a:pt x="14283" y="880"/>
                  <a:pt x="14228" y="845"/>
                </a:cubicBezTo>
                <a:cubicBezTo>
                  <a:pt x="14175" y="811"/>
                  <a:pt x="14109" y="794"/>
                  <a:pt x="14038" y="788"/>
                </a:cubicBezTo>
                <a:cubicBezTo>
                  <a:pt x="13933" y="780"/>
                  <a:pt x="13808" y="800"/>
                  <a:pt x="13700" y="851"/>
                </a:cubicBezTo>
                <a:cubicBezTo>
                  <a:pt x="13721" y="776"/>
                  <a:pt x="13721" y="708"/>
                  <a:pt x="13708" y="653"/>
                </a:cubicBezTo>
                <a:cubicBezTo>
                  <a:pt x="13694" y="594"/>
                  <a:pt x="13663" y="549"/>
                  <a:pt x="13618" y="518"/>
                </a:cubicBezTo>
                <a:cubicBezTo>
                  <a:pt x="13577" y="487"/>
                  <a:pt x="13524" y="471"/>
                  <a:pt x="13465" y="473"/>
                </a:cubicBezTo>
                <a:cubicBezTo>
                  <a:pt x="13387" y="473"/>
                  <a:pt x="13297" y="502"/>
                  <a:pt x="13203" y="559"/>
                </a:cubicBezTo>
                <a:cubicBezTo>
                  <a:pt x="13225" y="430"/>
                  <a:pt x="13223" y="258"/>
                  <a:pt x="13054" y="207"/>
                </a:cubicBezTo>
                <a:cubicBezTo>
                  <a:pt x="12933" y="172"/>
                  <a:pt x="12828" y="236"/>
                  <a:pt x="12749" y="317"/>
                </a:cubicBezTo>
                <a:cubicBezTo>
                  <a:pt x="12738" y="225"/>
                  <a:pt x="12685" y="133"/>
                  <a:pt x="12534" y="88"/>
                </a:cubicBezTo>
                <a:cubicBezTo>
                  <a:pt x="12354" y="31"/>
                  <a:pt x="12215" y="109"/>
                  <a:pt x="12125" y="191"/>
                </a:cubicBezTo>
                <a:cubicBezTo>
                  <a:pt x="12112" y="92"/>
                  <a:pt x="12043" y="0"/>
                  <a:pt x="11832" y="13"/>
                </a:cubicBezTo>
                <a:cubicBezTo>
                  <a:pt x="11603" y="29"/>
                  <a:pt x="11509" y="191"/>
                  <a:pt x="11468" y="324"/>
                </a:cubicBezTo>
                <a:cubicBezTo>
                  <a:pt x="11409" y="225"/>
                  <a:pt x="11312" y="125"/>
                  <a:pt x="11161" y="154"/>
                </a:cubicBezTo>
                <a:cubicBezTo>
                  <a:pt x="10983" y="187"/>
                  <a:pt x="10924" y="375"/>
                  <a:pt x="10905" y="500"/>
                </a:cubicBezTo>
                <a:cubicBezTo>
                  <a:pt x="10852" y="471"/>
                  <a:pt x="10768" y="461"/>
                  <a:pt x="10639" y="491"/>
                </a:cubicBezTo>
                <a:cubicBezTo>
                  <a:pt x="10455" y="540"/>
                  <a:pt x="10427" y="698"/>
                  <a:pt x="10441" y="825"/>
                </a:cubicBezTo>
                <a:cubicBezTo>
                  <a:pt x="10365" y="776"/>
                  <a:pt x="10259" y="739"/>
                  <a:pt x="10124" y="776"/>
                </a:cubicBezTo>
                <a:cubicBezTo>
                  <a:pt x="9929" y="827"/>
                  <a:pt x="9888" y="1034"/>
                  <a:pt x="9888" y="1177"/>
                </a:cubicBezTo>
                <a:cubicBezTo>
                  <a:pt x="9827" y="1136"/>
                  <a:pt x="9737" y="1105"/>
                  <a:pt x="9608" y="1115"/>
                </a:cubicBezTo>
                <a:cubicBezTo>
                  <a:pt x="9463" y="1126"/>
                  <a:pt x="9371" y="1205"/>
                  <a:pt x="9318" y="1279"/>
                </a:cubicBezTo>
                <a:cubicBezTo>
                  <a:pt x="9287" y="1203"/>
                  <a:pt x="9219" y="1132"/>
                  <a:pt x="9086" y="1142"/>
                </a:cubicBezTo>
                <a:cubicBezTo>
                  <a:pt x="8919" y="1154"/>
                  <a:pt x="8818" y="1302"/>
                  <a:pt x="8773" y="1400"/>
                </a:cubicBezTo>
                <a:cubicBezTo>
                  <a:pt x="8722" y="1361"/>
                  <a:pt x="8634" y="1330"/>
                  <a:pt x="8483" y="1357"/>
                </a:cubicBezTo>
                <a:cubicBezTo>
                  <a:pt x="8389" y="1373"/>
                  <a:pt x="8319" y="1414"/>
                  <a:pt x="8266" y="1463"/>
                </a:cubicBezTo>
                <a:cubicBezTo>
                  <a:pt x="8258" y="1316"/>
                  <a:pt x="8207" y="1152"/>
                  <a:pt x="8021" y="1122"/>
                </a:cubicBezTo>
                <a:cubicBezTo>
                  <a:pt x="7836" y="1087"/>
                  <a:pt x="7703" y="1138"/>
                  <a:pt x="7624" y="1185"/>
                </a:cubicBezTo>
                <a:cubicBezTo>
                  <a:pt x="7618" y="995"/>
                  <a:pt x="7562" y="633"/>
                  <a:pt x="7294" y="624"/>
                </a:cubicBezTo>
                <a:cubicBezTo>
                  <a:pt x="7067" y="620"/>
                  <a:pt x="6914" y="763"/>
                  <a:pt x="6834" y="862"/>
                </a:cubicBezTo>
                <a:cubicBezTo>
                  <a:pt x="6781" y="743"/>
                  <a:pt x="6666" y="555"/>
                  <a:pt x="6462" y="579"/>
                </a:cubicBezTo>
                <a:cubicBezTo>
                  <a:pt x="6271" y="600"/>
                  <a:pt x="6151" y="778"/>
                  <a:pt x="6089" y="899"/>
                </a:cubicBezTo>
                <a:cubicBezTo>
                  <a:pt x="6032" y="796"/>
                  <a:pt x="5911" y="676"/>
                  <a:pt x="5668" y="725"/>
                </a:cubicBezTo>
                <a:cubicBezTo>
                  <a:pt x="5496" y="757"/>
                  <a:pt x="5408" y="921"/>
                  <a:pt x="5363" y="1093"/>
                </a:cubicBezTo>
                <a:cubicBezTo>
                  <a:pt x="5318" y="954"/>
                  <a:pt x="5236" y="839"/>
                  <a:pt x="5093" y="829"/>
                </a:cubicBezTo>
                <a:cubicBezTo>
                  <a:pt x="4919" y="819"/>
                  <a:pt x="4811" y="958"/>
                  <a:pt x="4747" y="1103"/>
                </a:cubicBezTo>
                <a:cubicBezTo>
                  <a:pt x="4708" y="962"/>
                  <a:pt x="4610" y="829"/>
                  <a:pt x="4381" y="831"/>
                </a:cubicBezTo>
                <a:cubicBezTo>
                  <a:pt x="4074" y="837"/>
                  <a:pt x="3959" y="1142"/>
                  <a:pt x="3918" y="1351"/>
                </a:cubicBezTo>
                <a:cubicBezTo>
                  <a:pt x="3833" y="1195"/>
                  <a:pt x="3673" y="1009"/>
                  <a:pt x="3415" y="1113"/>
                </a:cubicBezTo>
                <a:cubicBezTo>
                  <a:pt x="3182" y="1207"/>
                  <a:pt x="3153" y="1473"/>
                  <a:pt x="3172" y="1684"/>
                </a:cubicBezTo>
                <a:cubicBezTo>
                  <a:pt x="3047" y="1527"/>
                  <a:pt x="2844" y="1371"/>
                  <a:pt x="2566" y="1465"/>
                </a:cubicBezTo>
                <a:cubicBezTo>
                  <a:pt x="2233" y="1582"/>
                  <a:pt x="2284" y="1891"/>
                  <a:pt x="2359" y="2093"/>
                </a:cubicBezTo>
                <a:cubicBezTo>
                  <a:pt x="2241" y="2028"/>
                  <a:pt x="2069" y="1977"/>
                  <a:pt x="1883" y="2057"/>
                </a:cubicBezTo>
                <a:cubicBezTo>
                  <a:pt x="1637" y="2159"/>
                  <a:pt x="1654" y="2427"/>
                  <a:pt x="1695" y="2597"/>
                </a:cubicBezTo>
                <a:cubicBezTo>
                  <a:pt x="1568" y="2529"/>
                  <a:pt x="1363" y="2472"/>
                  <a:pt x="1144" y="2601"/>
                </a:cubicBezTo>
                <a:cubicBezTo>
                  <a:pt x="911" y="2742"/>
                  <a:pt x="899" y="3026"/>
                  <a:pt x="919" y="3210"/>
                </a:cubicBezTo>
                <a:cubicBezTo>
                  <a:pt x="807" y="3120"/>
                  <a:pt x="635" y="3049"/>
                  <a:pt x="481" y="3243"/>
                </a:cubicBezTo>
                <a:cubicBezTo>
                  <a:pt x="279" y="3499"/>
                  <a:pt x="48" y="3654"/>
                  <a:pt x="29" y="3665"/>
                </a:cubicBezTo>
                <a:cubicBezTo>
                  <a:pt x="11" y="3675"/>
                  <a:pt x="1" y="3695"/>
                  <a:pt x="3" y="3720"/>
                </a:cubicBezTo>
                <a:cubicBezTo>
                  <a:pt x="9" y="3751"/>
                  <a:pt x="33" y="3771"/>
                  <a:pt x="62" y="3767"/>
                </a:cubicBezTo>
                <a:cubicBezTo>
                  <a:pt x="473" y="3716"/>
                  <a:pt x="647" y="3732"/>
                  <a:pt x="805" y="3742"/>
                </a:cubicBezTo>
                <a:cubicBezTo>
                  <a:pt x="903" y="3751"/>
                  <a:pt x="999" y="3757"/>
                  <a:pt x="1142" y="3746"/>
                </a:cubicBezTo>
                <a:cubicBezTo>
                  <a:pt x="1318" y="3734"/>
                  <a:pt x="1461" y="3730"/>
                  <a:pt x="1619" y="3740"/>
                </a:cubicBezTo>
                <a:cubicBezTo>
                  <a:pt x="1778" y="3746"/>
                  <a:pt x="1956" y="3767"/>
                  <a:pt x="2212" y="3802"/>
                </a:cubicBezTo>
                <a:lnTo>
                  <a:pt x="2417" y="3828"/>
                </a:lnTo>
                <a:cubicBezTo>
                  <a:pt x="2932" y="3898"/>
                  <a:pt x="3630" y="3992"/>
                  <a:pt x="3990" y="3910"/>
                </a:cubicBezTo>
                <a:cubicBezTo>
                  <a:pt x="4184" y="3865"/>
                  <a:pt x="4534" y="3859"/>
                  <a:pt x="4995" y="3898"/>
                </a:cubicBezTo>
                <a:cubicBezTo>
                  <a:pt x="5461" y="3935"/>
                  <a:pt x="6038" y="4012"/>
                  <a:pt x="6687" y="4129"/>
                </a:cubicBezTo>
                <a:cubicBezTo>
                  <a:pt x="7474" y="4266"/>
                  <a:pt x="8336" y="4152"/>
                  <a:pt x="9023" y="4059"/>
                </a:cubicBezTo>
                <a:cubicBezTo>
                  <a:pt x="9473" y="3998"/>
                  <a:pt x="9848" y="3949"/>
                  <a:pt x="10062" y="3990"/>
                </a:cubicBezTo>
                <a:cubicBezTo>
                  <a:pt x="11067" y="4174"/>
                  <a:pt x="12380" y="4174"/>
                  <a:pt x="13676" y="4174"/>
                </a:cubicBezTo>
                <a:cubicBezTo>
                  <a:pt x="14627" y="4174"/>
                  <a:pt x="15568" y="4174"/>
                  <a:pt x="16368" y="4248"/>
                </a:cubicBezTo>
                <a:cubicBezTo>
                  <a:pt x="16665" y="4276"/>
                  <a:pt x="17008" y="4285"/>
                  <a:pt x="17350" y="4293"/>
                </a:cubicBezTo>
                <a:cubicBezTo>
                  <a:pt x="17919" y="4305"/>
                  <a:pt x="18488" y="4319"/>
                  <a:pt x="18866" y="4420"/>
                </a:cubicBezTo>
                <a:lnTo>
                  <a:pt x="18872" y="4420"/>
                </a:lnTo>
                <a:cubicBezTo>
                  <a:pt x="19326" y="4503"/>
                  <a:pt x="20194" y="4542"/>
                  <a:pt x="21110" y="4553"/>
                </a:cubicBezTo>
                <a:cubicBezTo>
                  <a:pt x="22416" y="4565"/>
                  <a:pt x="23825" y="4522"/>
                  <a:pt x="24265" y="4479"/>
                </a:cubicBezTo>
                <a:cubicBezTo>
                  <a:pt x="24562" y="4448"/>
                  <a:pt x="24916" y="4503"/>
                  <a:pt x="24918" y="4503"/>
                </a:cubicBezTo>
                <a:lnTo>
                  <a:pt x="24932" y="4503"/>
                </a:lnTo>
                <a:cubicBezTo>
                  <a:pt x="24961" y="4499"/>
                  <a:pt x="24981" y="4473"/>
                  <a:pt x="24977" y="4442"/>
                </a:cubicBezTo>
                <a:cubicBezTo>
                  <a:pt x="24961" y="4442"/>
                  <a:pt x="24932" y="4258"/>
                  <a:pt x="24740" y="4109"/>
                </a:cubicBezTo>
                <a:close/>
              </a:path>
            </a:pathLst>
          </a:custGeom>
          <a:solidFill>
            <a:srgbClr val="002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6156908"/>
            <a:ext cx="12192000" cy="139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 rot="-9000033" flipH="1">
            <a:off x="9069665" y="182250"/>
            <a:ext cx="479071" cy="389801"/>
          </a:xfrm>
          <a:custGeom>
            <a:avLst/>
            <a:gdLst/>
            <a:ahLst/>
            <a:cxnLst/>
            <a:rect l="l" t="t" r="r" b="b"/>
            <a:pathLst>
              <a:path w="8385" h="6822" extrusionOk="0">
                <a:moveTo>
                  <a:pt x="6100" y="5412"/>
                </a:moveTo>
                <a:cubicBezTo>
                  <a:pt x="8385" y="2725"/>
                  <a:pt x="1940" y="0"/>
                  <a:pt x="524" y="2496"/>
                </a:cubicBezTo>
                <a:cubicBezTo>
                  <a:pt x="1" y="3423"/>
                  <a:pt x="512" y="5528"/>
                  <a:pt x="1950" y="6257"/>
                </a:cubicBezTo>
                <a:cubicBezTo>
                  <a:pt x="3061" y="6821"/>
                  <a:pt x="4921" y="6297"/>
                  <a:pt x="6100" y="54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8"/>
          <p:cNvSpPr/>
          <p:nvPr/>
        </p:nvSpPr>
        <p:spPr>
          <a:xfrm rot="-5400000">
            <a:off x="537937" y="4783301"/>
            <a:ext cx="1607495" cy="2759633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8945" y="-282732"/>
            <a:ext cx="3273599" cy="78806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 rot="5400000" flipH="1">
            <a:off x="10111985" y="-497848"/>
            <a:ext cx="1582400" cy="257816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8779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959395" y="2217413"/>
            <a:ext cx="2826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2"/>
          </p:nvPr>
        </p:nvSpPr>
        <p:spPr>
          <a:xfrm>
            <a:off x="4691731" y="2217413"/>
            <a:ext cx="2826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3"/>
          </p:nvPr>
        </p:nvSpPr>
        <p:spPr>
          <a:xfrm>
            <a:off x="8411933" y="2217413"/>
            <a:ext cx="2820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4"/>
          </p:nvPr>
        </p:nvSpPr>
        <p:spPr>
          <a:xfrm>
            <a:off x="959395" y="4423597"/>
            <a:ext cx="2826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5"/>
          </p:nvPr>
        </p:nvSpPr>
        <p:spPr>
          <a:xfrm>
            <a:off x="4691731" y="4423599"/>
            <a:ext cx="2826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6"/>
          </p:nvPr>
        </p:nvSpPr>
        <p:spPr>
          <a:xfrm>
            <a:off x="8411933" y="4423600"/>
            <a:ext cx="2820400" cy="158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7"/>
          </p:nvPr>
        </p:nvSpPr>
        <p:spPr>
          <a:xfrm>
            <a:off x="953467" y="1777500"/>
            <a:ext cx="2826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8"/>
          </p:nvPr>
        </p:nvSpPr>
        <p:spPr>
          <a:xfrm>
            <a:off x="4691731" y="1777500"/>
            <a:ext cx="2826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9"/>
          </p:nvPr>
        </p:nvSpPr>
        <p:spPr>
          <a:xfrm>
            <a:off x="8417849" y="1777500"/>
            <a:ext cx="282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3"/>
          </p:nvPr>
        </p:nvSpPr>
        <p:spPr>
          <a:xfrm>
            <a:off x="953467" y="3977603"/>
            <a:ext cx="2826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4"/>
          </p:nvPr>
        </p:nvSpPr>
        <p:spPr>
          <a:xfrm>
            <a:off x="4691731" y="3977604"/>
            <a:ext cx="2826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15"/>
          </p:nvPr>
        </p:nvSpPr>
        <p:spPr>
          <a:xfrm>
            <a:off x="8417849" y="3977604"/>
            <a:ext cx="2820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0163" y="6034029"/>
            <a:ext cx="9031335" cy="203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38" y="6140067"/>
            <a:ext cx="9031345" cy="203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/>
          <p:nvPr/>
        </p:nvSpPr>
        <p:spPr>
          <a:xfrm rot="5400000" flipH="1">
            <a:off x="10169908" y="22262"/>
            <a:ext cx="2868032" cy="2598540"/>
          </a:xfrm>
          <a:custGeom>
            <a:avLst/>
            <a:gdLst/>
            <a:ahLst/>
            <a:cxnLst/>
            <a:rect l="l" t="t" r="r" b="b"/>
            <a:pathLst>
              <a:path w="29456" h="17199" extrusionOk="0">
                <a:moveTo>
                  <a:pt x="2737" y="0"/>
                </a:moveTo>
                <a:cubicBezTo>
                  <a:pt x="1797" y="918"/>
                  <a:pt x="872" y="1945"/>
                  <a:pt x="556" y="3222"/>
                </a:cubicBezTo>
                <a:cubicBezTo>
                  <a:pt x="1" y="5461"/>
                  <a:pt x="1573" y="7800"/>
                  <a:pt x="3628" y="8846"/>
                </a:cubicBezTo>
                <a:cubicBezTo>
                  <a:pt x="4677" y="9381"/>
                  <a:pt x="5855" y="9658"/>
                  <a:pt x="7032" y="9658"/>
                </a:cubicBezTo>
                <a:cubicBezTo>
                  <a:pt x="7494" y="9658"/>
                  <a:pt x="7956" y="9615"/>
                  <a:pt x="8410" y="9529"/>
                </a:cubicBezTo>
                <a:cubicBezTo>
                  <a:pt x="9714" y="9282"/>
                  <a:pt x="10967" y="8684"/>
                  <a:pt x="12292" y="8684"/>
                </a:cubicBezTo>
                <a:cubicBezTo>
                  <a:pt x="12314" y="8684"/>
                  <a:pt x="12337" y="8684"/>
                  <a:pt x="12359" y="8684"/>
                </a:cubicBezTo>
                <a:cubicBezTo>
                  <a:pt x="13852" y="8708"/>
                  <a:pt x="15372" y="9676"/>
                  <a:pt x="15734" y="11126"/>
                </a:cubicBezTo>
                <a:cubicBezTo>
                  <a:pt x="16007" y="12220"/>
                  <a:pt x="15623" y="13430"/>
                  <a:pt x="16047" y="14475"/>
                </a:cubicBezTo>
                <a:cubicBezTo>
                  <a:pt x="16302" y="15107"/>
                  <a:pt x="16825" y="15594"/>
                  <a:pt x="17390" y="15976"/>
                </a:cubicBezTo>
                <a:cubicBezTo>
                  <a:pt x="18615" y="16801"/>
                  <a:pt x="20092" y="17198"/>
                  <a:pt x="21574" y="17198"/>
                </a:cubicBezTo>
                <a:cubicBezTo>
                  <a:pt x="22251" y="17198"/>
                  <a:pt x="22928" y="17115"/>
                  <a:pt x="23583" y="16953"/>
                </a:cubicBezTo>
                <a:cubicBezTo>
                  <a:pt x="25672" y="16434"/>
                  <a:pt x="27529" y="15157"/>
                  <a:pt x="28937" y="13529"/>
                </a:cubicBezTo>
                <a:lnTo>
                  <a:pt x="2945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9"/>
          <p:cNvSpPr/>
          <p:nvPr/>
        </p:nvSpPr>
        <p:spPr>
          <a:xfrm rot="-5400000">
            <a:off x="187594" y="4364487"/>
            <a:ext cx="1997821" cy="3352741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8389" y="102402"/>
            <a:ext cx="3273599" cy="788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687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 hasCustomPrompt="1"/>
          </p:nvPr>
        </p:nvSpPr>
        <p:spPr>
          <a:xfrm>
            <a:off x="953467" y="4440033"/>
            <a:ext cx="4532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953467" y="5279803"/>
            <a:ext cx="4532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 idx="2" hasCustomPrompt="1"/>
          </p:nvPr>
        </p:nvSpPr>
        <p:spPr>
          <a:xfrm>
            <a:off x="953467" y="2729081"/>
            <a:ext cx="4532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3"/>
          </p:nvPr>
        </p:nvSpPr>
        <p:spPr>
          <a:xfrm>
            <a:off x="953467" y="3568852"/>
            <a:ext cx="4532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 idx="4" hasCustomPrompt="1"/>
          </p:nvPr>
        </p:nvSpPr>
        <p:spPr>
          <a:xfrm>
            <a:off x="953467" y="1018129"/>
            <a:ext cx="45324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5"/>
          </p:nvPr>
        </p:nvSpPr>
        <p:spPr>
          <a:xfrm>
            <a:off x="953467" y="1857900"/>
            <a:ext cx="4532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267764" y="2895602"/>
            <a:ext cx="2144753" cy="3591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10134600" y="-43500"/>
            <a:ext cx="2057395" cy="2826245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9212" y="-43499"/>
            <a:ext cx="3273599" cy="78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75008"/>
            <a:ext cx="12192000" cy="139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623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50466" y="1090487"/>
            <a:ext cx="3171852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 rot="-5400000" flipH="1">
            <a:off x="9643512" y="-423311"/>
            <a:ext cx="2125219" cy="2971844"/>
          </a:xfrm>
          <a:custGeom>
            <a:avLst/>
            <a:gdLst/>
            <a:ahLst/>
            <a:cxnLst/>
            <a:rect l="l" t="t" r="r" b="b"/>
            <a:pathLst>
              <a:path w="23325" h="32617" extrusionOk="0">
                <a:moveTo>
                  <a:pt x="22682" y="32617"/>
                </a:moveTo>
                <a:cubicBezTo>
                  <a:pt x="23324" y="21921"/>
                  <a:pt x="16761" y="23230"/>
                  <a:pt x="11376" y="18954"/>
                </a:cubicBezTo>
                <a:cubicBezTo>
                  <a:pt x="4086" y="13170"/>
                  <a:pt x="15998" y="2562"/>
                  <a:pt x="1" y="0"/>
                </a:cubicBezTo>
                <a:lnTo>
                  <a:pt x="1" y="3261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48016" y="-16"/>
            <a:ext cx="2557099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5899375"/>
            <a:ext cx="12192000" cy="1390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525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8767" y="4831188"/>
            <a:ext cx="9263200" cy="257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3618" y="1044885"/>
            <a:ext cx="3460601" cy="8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96734" y="3866195"/>
            <a:ext cx="9031335" cy="2032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59748" y="-497848"/>
            <a:ext cx="1582400" cy="257816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8"/>
          <p:cNvSpPr/>
          <p:nvPr/>
        </p:nvSpPr>
        <p:spPr>
          <a:xfrm rot="9000033">
            <a:off x="2605399" y="182250"/>
            <a:ext cx="479071" cy="389801"/>
          </a:xfrm>
          <a:custGeom>
            <a:avLst/>
            <a:gdLst/>
            <a:ahLst/>
            <a:cxnLst/>
            <a:rect l="l" t="t" r="r" b="b"/>
            <a:pathLst>
              <a:path w="8385" h="6822" extrusionOk="0">
                <a:moveTo>
                  <a:pt x="6100" y="5412"/>
                </a:moveTo>
                <a:cubicBezTo>
                  <a:pt x="8385" y="2725"/>
                  <a:pt x="1940" y="0"/>
                  <a:pt x="524" y="2496"/>
                </a:cubicBezTo>
                <a:cubicBezTo>
                  <a:pt x="1" y="3423"/>
                  <a:pt x="512" y="5528"/>
                  <a:pt x="1950" y="6257"/>
                </a:cubicBezTo>
                <a:cubicBezTo>
                  <a:pt x="3061" y="6821"/>
                  <a:pt x="4921" y="6297"/>
                  <a:pt x="6100" y="54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4487" y="2400805"/>
            <a:ext cx="1313447" cy="185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0664" y="3350899"/>
            <a:ext cx="1848773" cy="97403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/>
          <p:nvPr/>
        </p:nvSpPr>
        <p:spPr>
          <a:xfrm rot="257312">
            <a:off x="11199066" y="3998359"/>
            <a:ext cx="1599745" cy="364792"/>
          </a:xfrm>
          <a:custGeom>
            <a:avLst/>
            <a:gdLst/>
            <a:ahLst/>
            <a:cxnLst/>
            <a:rect l="l" t="t" r="r" b="b"/>
            <a:pathLst>
              <a:path w="20673" h="4390" extrusionOk="0">
                <a:moveTo>
                  <a:pt x="20490" y="3765"/>
                </a:moveTo>
                <a:cubicBezTo>
                  <a:pt x="20398" y="3681"/>
                  <a:pt x="20300" y="3673"/>
                  <a:pt x="20224" y="3681"/>
                </a:cubicBezTo>
                <a:cubicBezTo>
                  <a:pt x="20249" y="3608"/>
                  <a:pt x="20261" y="3501"/>
                  <a:pt x="20202" y="3417"/>
                </a:cubicBezTo>
                <a:cubicBezTo>
                  <a:pt x="20138" y="3323"/>
                  <a:pt x="19995" y="3336"/>
                  <a:pt x="19897" y="3360"/>
                </a:cubicBezTo>
                <a:cubicBezTo>
                  <a:pt x="19925" y="3274"/>
                  <a:pt x="19932" y="3155"/>
                  <a:pt x="19831" y="3049"/>
                </a:cubicBezTo>
                <a:cubicBezTo>
                  <a:pt x="19737" y="2947"/>
                  <a:pt x="19637" y="2955"/>
                  <a:pt x="19567" y="2980"/>
                </a:cubicBezTo>
                <a:cubicBezTo>
                  <a:pt x="19567" y="2918"/>
                  <a:pt x="19545" y="2849"/>
                  <a:pt x="19463" y="2781"/>
                </a:cubicBezTo>
                <a:cubicBezTo>
                  <a:pt x="19383" y="2718"/>
                  <a:pt x="19304" y="2707"/>
                  <a:pt x="19240" y="2712"/>
                </a:cubicBezTo>
                <a:cubicBezTo>
                  <a:pt x="19293" y="2617"/>
                  <a:pt x="19340" y="2491"/>
                  <a:pt x="19261" y="2407"/>
                </a:cubicBezTo>
                <a:cubicBezTo>
                  <a:pt x="19218" y="2360"/>
                  <a:pt x="19166" y="2345"/>
                  <a:pt x="19117" y="2343"/>
                </a:cubicBezTo>
                <a:cubicBezTo>
                  <a:pt x="19205" y="2229"/>
                  <a:pt x="19289" y="2077"/>
                  <a:pt x="19179" y="2002"/>
                </a:cubicBezTo>
                <a:cubicBezTo>
                  <a:pt x="19107" y="1950"/>
                  <a:pt x="19033" y="1957"/>
                  <a:pt x="18974" y="1977"/>
                </a:cubicBezTo>
                <a:cubicBezTo>
                  <a:pt x="19007" y="1862"/>
                  <a:pt x="19011" y="1711"/>
                  <a:pt x="18851" y="1644"/>
                </a:cubicBezTo>
                <a:cubicBezTo>
                  <a:pt x="18741" y="1594"/>
                  <a:pt x="18653" y="1609"/>
                  <a:pt x="18587" y="1644"/>
                </a:cubicBezTo>
                <a:cubicBezTo>
                  <a:pt x="18618" y="1515"/>
                  <a:pt x="18626" y="1351"/>
                  <a:pt x="18508" y="1292"/>
                </a:cubicBezTo>
                <a:cubicBezTo>
                  <a:pt x="18422" y="1249"/>
                  <a:pt x="18319" y="1265"/>
                  <a:pt x="18236" y="1292"/>
                </a:cubicBezTo>
                <a:cubicBezTo>
                  <a:pt x="18256" y="1234"/>
                  <a:pt x="18258" y="1165"/>
                  <a:pt x="18217" y="1091"/>
                </a:cubicBezTo>
                <a:cubicBezTo>
                  <a:pt x="18158" y="972"/>
                  <a:pt x="18029" y="958"/>
                  <a:pt x="17939" y="962"/>
                </a:cubicBezTo>
                <a:cubicBezTo>
                  <a:pt x="17994" y="835"/>
                  <a:pt x="18045" y="606"/>
                  <a:pt x="17816" y="498"/>
                </a:cubicBezTo>
                <a:cubicBezTo>
                  <a:pt x="17634" y="410"/>
                  <a:pt x="17481" y="555"/>
                  <a:pt x="17380" y="692"/>
                </a:cubicBezTo>
                <a:cubicBezTo>
                  <a:pt x="17380" y="543"/>
                  <a:pt x="17337" y="377"/>
                  <a:pt x="17133" y="361"/>
                </a:cubicBezTo>
                <a:cubicBezTo>
                  <a:pt x="16918" y="346"/>
                  <a:pt x="16832" y="518"/>
                  <a:pt x="16795" y="664"/>
                </a:cubicBezTo>
                <a:cubicBezTo>
                  <a:pt x="16742" y="551"/>
                  <a:pt x="16650" y="432"/>
                  <a:pt x="16497" y="461"/>
                </a:cubicBezTo>
                <a:cubicBezTo>
                  <a:pt x="16337" y="492"/>
                  <a:pt x="16294" y="655"/>
                  <a:pt x="16290" y="794"/>
                </a:cubicBezTo>
                <a:cubicBezTo>
                  <a:pt x="16224" y="709"/>
                  <a:pt x="16130" y="635"/>
                  <a:pt x="16010" y="684"/>
                </a:cubicBezTo>
                <a:cubicBezTo>
                  <a:pt x="15866" y="743"/>
                  <a:pt x="15832" y="960"/>
                  <a:pt x="15823" y="1112"/>
                </a:cubicBezTo>
                <a:cubicBezTo>
                  <a:pt x="15795" y="1093"/>
                  <a:pt x="15758" y="1085"/>
                  <a:pt x="15709" y="1101"/>
                </a:cubicBezTo>
                <a:cubicBezTo>
                  <a:pt x="15627" y="1126"/>
                  <a:pt x="15586" y="1238"/>
                  <a:pt x="15566" y="1337"/>
                </a:cubicBezTo>
                <a:cubicBezTo>
                  <a:pt x="15514" y="1267"/>
                  <a:pt x="15435" y="1216"/>
                  <a:pt x="15312" y="1300"/>
                </a:cubicBezTo>
                <a:cubicBezTo>
                  <a:pt x="15191" y="1382"/>
                  <a:pt x="15167" y="1513"/>
                  <a:pt x="15169" y="1613"/>
                </a:cubicBezTo>
                <a:cubicBezTo>
                  <a:pt x="15105" y="1572"/>
                  <a:pt x="15013" y="1545"/>
                  <a:pt x="14892" y="1599"/>
                </a:cubicBezTo>
                <a:cubicBezTo>
                  <a:pt x="14749" y="1666"/>
                  <a:pt x="14749" y="1850"/>
                  <a:pt x="14778" y="2002"/>
                </a:cubicBezTo>
                <a:cubicBezTo>
                  <a:pt x="14737" y="1977"/>
                  <a:pt x="14688" y="1971"/>
                  <a:pt x="14633" y="1991"/>
                </a:cubicBezTo>
                <a:lnTo>
                  <a:pt x="14629" y="1993"/>
                </a:lnTo>
                <a:cubicBezTo>
                  <a:pt x="14561" y="2018"/>
                  <a:pt x="14514" y="2090"/>
                  <a:pt x="14485" y="2169"/>
                </a:cubicBezTo>
                <a:cubicBezTo>
                  <a:pt x="14475" y="2159"/>
                  <a:pt x="14463" y="2151"/>
                  <a:pt x="14446" y="2147"/>
                </a:cubicBezTo>
                <a:cubicBezTo>
                  <a:pt x="14381" y="2118"/>
                  <a:pt x="14307" y="2137"/>
                  <a:pt x="14248" y="2165"/>
                </a:cubicBezTo>
                <a:cubicBezTo>
                  <a:pt x="14281" y="2045"/>
                  <a:pt x="14299" y="1875"/>
                  <a:pt x="14168" y="1791"/>
                </a:cubicBezTo>
                <a:cubicBezTo>
                  <a:pt x="14058" y="1719"/>
                  <a:pt x="13951" y="1740"/>
                  <a:pt x="13878" y="1770"/>
                </a:cubicBezTo>
                <a:cubicBezTo>
                  <a:pt x="13904" y="1637"/>
                  <a:pt x="13912" y="1441"/>
                  <a:pt x="13737" y="1394"/>
                </a:cubicBezTo>
                <a:cubicBezTo>
                  <a:pt x="13622" y="1361"/>
                  <a:pt x="13520" y="1404"/>
                  <a:pt x="13442" y="1459"/>
                </a:cubicBezTo>
                <a:cubicBezTo>
                  <a:pt x="13462" y="1357"/>
                  <a:pt x="13450" y="1245"/>
                  <a:pt x="13329" y="1204"/>
                </a:cubicBezTo>
                <a:cubicBezTo>
                  <a:pt x="13213" y="1163"/>
                  <a:pt x="13096" y="1230"/>
                  <a:pt x="13020" y="1302"/>
                </a:cubicBezTo>
                <a:cubicBezTo>
                  <a:pt x="13018" y="1224"/>
                  <a:pt x="12990" y="1136"/>
                  <a:pt x="12898" y="1071"/>
                </a:cubicBezTo>
                <a:cubicBezTo>
                  <a:pt x="12789" y="995"/>
                  <a:pt x="12681" y="1040"/>
                  <a:pt x="12603" y="1097"/>
                </a:cubicBezTo>
                <a:cubicBezTo>
                  <a:pt x="12611" y="979"/>
                  <a:pt x="12572" y="829"/>
                  <a:pt x="12360" y="770"/>
                </a:cubicBezTo>
                <a:cubicBezTo>
                  <a:pt x="12151" y="715"/>
                  <a:pt x="11987" y="852"/>
                  <a:pt x="11885" y="972"/>
                </a:cubicBezTo>
                <a:cubicBezTo>
                  <a:pt x="11883" y="960"/>
                  <a:pt x="11883" y="944"/>
                  <a:pt x="11877" y="934"/>
                </a:cubicBezTo>
                <a:cubicBezTo>
                  <a:pt x="11862" y="870"/>
                  <a:pt x="11826" y="819"/>
                  <a:pt x="11781" y="788"/>
                </a:cubicBezTo>
                <a:cubicBezTo>
                  <a:pt x="11736" y="758"/>
                  <a:pt x="11682" y="739"/>
                  <a:pt x="11623" y="737"/>
                </a:cubicBezTo>
                <a:cubicBezTo>
                  <a:pt x="11535" y="733"/>
                  <a:pt x="11435" y="758"/>
                  <a:pt x="11343" y="809"/>
                </a:cubicBezTo>
                <a:cubicBezTo>
                  <a:pt x="11361" y="729"/>
                  <a:pt x="11361" y="666"/>
                  <a:pt x="11347" y="610"/>
                </a:cubicBezTo>
                <a:cubicBezTo>
                  <a:pt x="11335" y="551"/>
                  <a:pt x="11310" y="508"/>
                  <a:pt x="11273" y="477"/>
                </a:cubicBezTo>
                <a:cubicBezTo>
                  <a:pt x="11238" y="449"/>
                  <a:pt x="11193" y="432"/>
                  <a:pt x="11146" y="436"/>
                </a:cubicBezTo>
                <a:cubicBezTo>
                  <a:pt x="11081" y="438"/>
                  <a:pt x="11005" y="469"/>
                  <a:pt x="10927" y="524"/>
                </a:cubicBezTo>
                <a:cubicBezTo>
                  <a:pt x="10948" y="398"/>
                  <a:pt x="10946" y="226"/>
                  <a:pt x="10805" y="181"/>
                </a:cubicBezTo>
                <a:cubicBezTo>
                  <a:pt x="10707" y="146"/>
                  <a:pt x="10621" y="215"/>
                  <a:pt x="10555" y="297"/>
                </a:cubicBezTo>
                <a:cubicBezTo>
                  <a:pt x="10545" y="205"/>
                  <a:pt x="10502" y="115"/>
                  <a:pt x="10379" y="72"/>
                </a:cubicBezTo>
                <a:cubicBezTo>
                  <a:pt x="10228" y="21"/>
                  <a:pt x="10113" y="101"/>
                  <a:pt x="10042" y="187"/>
                </a:cubicBezTo>
                <a:cubicBezTo>
                  <a:pt x="10027" y="91"/>
                  <a:pt x="9974" y="1"/>
                  <a:pt x="9798" y="19"/>
                </a:cubicBezTo>
                <a:cubicBezTo>
                  <a:pt x="9612" y="40"/>
                  <a:pt x="9532" y="203"/>
                  <a:pt x="9499" y="338"/>
                </a:cubicBezTo>
                <a:cubicBezTo>
                  <a:pt x="9450" y="244"/>
                  <a:pt x="9371" y="150"/>
                  <a:pt x="9246" y="181"/>
                </a:cubicBezTo>
                <a:cubicBezTo>
                  <a:pt x="9096" y="218"/>
                  <a:pt x="9045" y="406"/>
                  <a:pt x="9033" y="533"/>
                </a:cubicBezTo>
                <a:cubicBezTo>
                  <a:pt x="8990" y="508"/>
                  <a:pt x="8920" y="498"/>
                  <a:pt x="8814" y="533"/>
                </a:cubicBezTo>
                <a:cubicBezTo>
                  <a:pt x="8661" y="584"/>
                  <a:pt x="8640" y="745"/>
                  <a:pt x="8652" y="870"/>
                </a:cubicBezTo>
                <a:cubicBezTo>
                  <a:pt x="8591" y="825"/>
                  <a:pt x="8501" y="790"/>
                  <a:pt x="8389" y="831"/>
                </a:cubicBezTo>
                <a:cubicBezTo>
                  <a:pt x="8227" y="889"/>
                  <a:pt x="8196" y="1097"/>
                  <a:pt x="8194" y="1238"/>
                </a:cubicBezTo>
                <a:cubicBezTo>
                  <a:pt x="8143" y="1200"/>
                  <a:pt x="8069" y="1169"/>
                  <a:pt x="7961" y="1183"/>
                </a:cubicBezTo>
                <a:cubicBezTo>
                  <a:pt x="7842" y="1198"/>
                  <a:pt x="7764" y="1277"/>
                  <a:pt x="7719" y="1353"/>
                </a:cubicBezTo>
                <a:cubicBezTo>
                  <a:pt x="7693" y="1279"/>
                  <a:pt x="7640" y="1208"/>
                  <a:pt x="7529" y="1224"/>
                </a:cubicBezTo>
                <a:cubicBezTo>
                  <a:pt x="7388" y="1240"/>
                  <a:pt x="7306" y="1392"/>
                  <a:pt x="7269" y="1492"/>
                </a:cubicBezTo>
                <a:cubicBezTo>
                  <a:pt x="7228" y="1453"/>
                  <a:pt x="7153" y="1425"/>
                  <a:pt x="7028" y="1455"/>
                </a:cubicBezTo>
                <a:cubicBezTo>
                  <a:pt x="6948" y="1476"/>
                  <a:pt x="6891" y="1521"/>
                  <a:pt x="6850" y="1568"/>
                </a:cubicBezTo>
                <a:cubicBezTo>
                  <a:pt x="6844" y="1421"/>
                  <a:pt x="6801" y="1259"/>
                  <a:pt x="6645" y="1230"/>
                </a:cubicBezTo>
                <a:cubicBezTo>
                  <a:pt x="6492" y="1204"/>
                  <a:pt x="6381" y="1257"/>
                  <a:pt x="6318" y="1306"/>
                </a:cubicBezTo>
                <a:cubicBezTo>
                  <a:pt x="6310" y="1116"/>
                  <a:pt x="6267" y="756"/>
                  <a:pt x="6044" y="756"/>
                </a:cubicBezTo>
                <a:cubicBezTo>
                  <a:pt x="5858" y="756"/>
                  <a:pt x="5729" y="903"/>
                  <a:pt x="5663" y="1003"/>
                </a:cubicBezTo>
                <a:cubicBezTo>
                  <a:pt x="5618" y="882"/>
                  <a:pt x="5524" y="702"/>
                  <a:pt x="5352" y="729"/>
                </a:cubicBezTo>
                <a:cubicBezTo>
                  <a:pt x="5197" y="756"/>
                  <a:pt x="5097" y="938"/>
                  <a:pt x="5045" y="1060"/>
                </a:cubicBezTo>
                <a:cubicBezTo>
                  <a:pt x="4998" y="960"/>
                  <a:pt x="4898" y="842"/>
                  <a:pt x="4696" y="899"/>
                </a:cubicBezTo>
                <a:cubicBezTo>
                  <a:pt x="4554" y="938"/>
                  <a:pt x="4481" y="1103"/>
                  <a:pt x="4442" y="1275"/>
                </a:cubicBezTo>
                <a:cubicBezTo>
                  <a:pt x="4405" y="1136"/>
                  <a:pt x="4338" y="1024"/>
                  <a:pt x="4217" y="1020"/>
                </a:cubicBezTo>
                <a:cubicBezTo>
                  <a:pt x="4072" y="1013"/>
                  <a:pt x="3982" y="1157"/>
                  <a:pt x="3930" y="1302"/>
                </a:cubicBezTo>
                <a:cubicBezTo>
                  <a:pt x="3898" y="1163"/>
                  <a:pt x="3816" y="1032"/>
                  <a:pt x="3628" y="1040"/>
                </a:cubicBezTo>
                <a:cubicBezTo>
                  <a:pt x="3374" y="1052"/>
                  <a:pt x="3276" y="1361"/>
                  <a:pt x="3241" y="1572"/>
                </a:cubicBezTo>
                <a:cubicBezTo>
                  <a:pt x="3171" y="1418"/>
                  <a:pt x="3036" y="1234"/>
                  <a:pt x="2824" y="1349"/>
                </a:cubicBezTo>
                <a:cubicBezTo>
                  <a:pt x="2635" y="1451"/>
                  <a:pt x="2609" y="1717"/>
                  <a:pt x="2621" y="1926"/>
                </a:cubicBezTo>
                <a:cubicBezTo>
                  <a:pt x="2519" y="1772"/>
                  <a:pt x="2351" y="1625"/>
                  <a:pt x="2120" y="1727"/>
                </a:cubicBezTo>
                <a:cubicBezTo>
                  <a:pt x="1848" y="1850"/>
                  <a:pt x="1885" y="2159"/>
                  <a:pt x="1950" y="2362"/>
                </a:cubicBezTo>
                <a:cubicBezTo>
                  <a:pt x="1852" y="2300"/>
                  <a:pt x="1709" y="2257"/>
                  <a:pt x="1555" y="2335"/>
                </a:cubicBezTo>
                <a:cubicBezTo>
                  <a:pt x="1351" y="2444"/>
                  <a:pt x="1367" y="2712"/>
                  <a:pt x="1400" y="2881"/>
                </a:cubicBezTo>
                <a:cubicBezTo>
                  <a:pt x="1297" y="2816"/>
                  <a:pt x="1125" y="2763"/>
                  <a:pt x="943" y="2902"/>
                </a:cubicBezTo>
                <a:cubicBezTo>
                  <a:pt x="753" y="3047"/>
                  <a:pt x="739" y="3333"/>
                  <a:pt x="759" y="3516"/>
                </a:cubicBezTo>
                <a:cubicBezTo>
                  <a:pt x="667" y="3428"/>
                  <a:pt x="524" y="3362"/>
                  <a:pt x="397" y="3561"/>
                </a:cubicBezTo>
                <a:cubicBezTo>
                  <a:pt x="227" y="3825"/>
                  <a:pt x="37" y="3982"/>
                  <a:pt x="23" y="3992"/>
                </a:cubicBezTo>
                <a:cubicBezTo>
                  <a:pt x="8" y="4003"/>
                  <a:pt x="0" y="4023"/>
                  <a:pt x="2" y="4048"/>
                </a:cubicBezTo>
                <a:cubicBezTo>
                  <a:pt x="8" y="4078"/>
                  <a:pt x="29" y="4099"/>
                  <a:pt x="51" y="4093"/>
                </a:cubicBezTo>
                <a:cubicBezTo>
                  <a:pt x="391" y="4031"/>
                  <a:pt x="538" y="4039"/>
                  <a:pt x="665" y="4050"/>
                </a:cubicBezTo>
                <a:cubicBezTo>
                  <a:pt x="749" y="4054"/>
                  <a:pt x="827" y="4060"/>
                  <a:pt x="943" y="4043"/>
                </a:cubicBezTo>
                <a:cubicBezTo>
                  <a:pt x="1091" y="4027"/>
                  <a:pt x="1207" y="4019"/>
                  <a:pt x="1340" y="4023"/>
                </a:cubicBezTo>
                <a:cubicBezTo>
                  <a:pt x="1471" y="4029"/>
                  <a:pt x="1619" y="4043"/>
                  <a:pt x="1829" y="4070"/>
                </a:cubicBezTo>
                <a:lnTo>
                  <a:pt x="1997" y="4093"/>
                </a:lnTo>
                <a:cubicBezTo>
                  <a:pt x="2423" y="4150"/>
                  <a:pt x="3000" y="4226"/>
                  <a:pt x="3296" y="4131"/>
                </a:cubicBezTo>
                <a:cubicBezTo>
                  <a:pt x="3458" y="4080"/>
                  <a:pt x="3746" y="4068"/>
                  <a:pt x="4129" y="4090"/>
                </a:cubicBezTo>
                <a:cubicBezTo>
                  <a:pt x="4514" y="4115"/>
                  <a:pt x="4990" y="4176"/>
                  <a:pt x="5526" y="4273"/>
                </a:cubicBezTo>
                <a:cubicBezTo>
                  <a:pt x="6177" y="4389"/>
                  <a:pt x="6893" y="4248"/>
                  <a:pt x="7464" y="4142"/>
                </a:cubicBezTo>
                <a:cubicBezTo>
                  <a:pt x="7834" y="4070"/>
                  <a:pt x="8143" y="4011"/>
                  <a:pt x="8323" y="4043"/>
                </a:cubicBezTo>
                <a:cubicBezTo>
                  <a:pt x="9154" y="4203"/>
                  <a:pt x="10240" y="4166"/>
                  <a:pt x="11314" y="4131"/>
                </a:cubicBezTo>
                <a:cubicBezTo>
                  <a:pt x="12102" y="4105"/>
                  <a:pt x="12881" y="4080"/>
                  <a:pt x="13544" y="4133"/>
                </a:cubicBezTo>
                <a:cubicBezTo>
                  <a:pt x="13790" y="4154"/>
                  <a:pt x="14072" y="4154"/>
                  <a:pt x="14359" y="4152"/>
                </a:cubicBezTo>
                <a:cubicBezTo>
                  <a:pt x="14825" y="4150"/>
                  <a:pt x="15300" y="4146"/>
                  <a:pt x="15611" y="4238"/>
                </a:cubicBezTo>
                <a:lnTo>
                  <a:pt x="15613" y="4242"/>
                </a:lnTo>
                <a:cubicBezTo>
                  <a:pt x="15989" y="4313"/>
                  <a:pt x="16707" y="4328"/>
                  <a:pt x="17464" y="4313"/>
                </a:cubicBezTo>
                <a:cubicBezTo>
                  <a:pt x="18547" y="4289"/>
                  <a:pt x="19711" y="4211"/>
                  <a:pt x="20077" y="4154"/>
                </a:cubicBezTo>
                <a:cubicBezTo>
                  <a:pt x="20322" y="4115"/>
                  <a:pt x="20613" y="4162"/>
                  <a:pt x="20615" y="4162"/>
                </a:cubicBezTo>
                <a:cubicBezTo>
                  <a:pt x="20621" y="4164"/>
                  <a:pt x="20623" y="4162"/>
                  <a:pt x="20629" y="4162"/>
                </a:cubicBezTo>
                <a:cubicBezTo>
                  <a:pt x="20652" y="4156"/>
                  <a:pt x="20666" y="4129"/>
                  <a:pt x="20664" y="4101"/>
                </a:cubicBezTo>
                <a:cubicBezTo>
                  <a:pt x="20672" y="4095"/>
                  <a:pt x="20650" y="3910"/>
                  <a:pt x="20490" y="3765"/>
                </a:cubicBezTo>
                <a:close/>
                <a:moveTo>
                  <a:pt x="14880" y="2198"/>
                </a:moveTo>
                <a:lnTo>
                  <a:pt x="14880" y="2198"/>
                </a:lnTo>
                <a:close/>
              </a:path>
            </a:pathLst>
          </a:custGeom>
          <a:solidFill>
            <a:srgbClr val="002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601" y="88585"/>
            <a:ext cx="3460601" cy="8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0401" y="2973067"/>
            <a:ext cx="2820268" cy="38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14238" y="5003768"/>
            <a:ext cx="9031345" cy="20320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/>
          <p:nvPr/>
        </p:nvSpPr>
        <p:spPr>
          <a:xfrm rot="5400000" flipH="1">
            <a:off x="8340539" y="3006273"/>
            <a:ext cx="1854221" cy="5849236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636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/>
          <p:nvPr/>
        </p:nvSpPr>
        <p:spPr>
          <a:xfrm rot="5400000" flipH="1">
            <a:off x="9580573" y="-411126"/>
            <a:ext cx="2200275" cy="3022633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00929" y="1004235"/>
            <a:ext cx="3273599" cy="78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5838" y="4810081"/>
            <a:ext cx="657996" cy="166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134" y="5131857"/>
            <a:ext cx="657996" cy="166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8840" y="4603427"/>
            <a:ext cx="862581" cy="218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266" y="4672279"/>
            <a:ext cx="862581" cy="218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967" y="3077883"/>
            <a:ext cx="2891767" cy="40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8434" y="5726733"/>
            <a:ext cx="6673565" cy="150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5895189"/>
            <a:ext cx="6263359" cy="140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60516" y="5572533"/>
            <a:ext cx="1071299" cy="80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4100" y="5594933"/>
            <a:ext cx="993585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/>
          <p:nvPr/>
        </p:nvSpPr>
        <p:spPr>
          <a:xfrm rot="-5400000">
            <a:off x="1040528" y="4522112"/>
            <a:ext cx="1398757" cy="3479747"/>
          </a:xfrm>
          <a:custGeom>
            <a:avLst/>
            <a:gdLst/>
            <a:ahLst/>
            <a:cxnLst/>
            <a:rect l="l" t="t" r="r" b="b"/>
            <a:pathLst>
              <a:path w="24830" h="46409" extrusionOk="0">
                <a:moveTo>
                  <a:pt x="23815" y="0"/>
                </a:moveTo>
                <a:lnTo>
                  <a:pt x="0" y="0"/>
                </a:lnTo>
                <a:lnTo>
                  <a:pt x="0" y="46408"/>
                </a:lnTo>
                <a:cubicBezTo>
                  <a:pt x="8919" y="42992"/>
                  <a:pt x="9966" y="38648"/>
                  <a:pt x="7423" y="29634"/>
                </a:cubicBezTo>
                <a:cubicBezTo>
                  <a:pt x="3384" y="15320"/>
                  <a:pt x="13174" y="18559"/>
                  <a:pt x="18602" y="14529"/>
                </a:cubicBezTo>
                <a:cubicBezTo>
                  <a:pt x="24030" y="10496"/>
                  <a:pt x="24830" y="4935"/>
                  <a:pt x="23815" y="0"/>
                </a:cubicBez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6255" y="166035"/>
            <a:ext cx="3273599" cy="788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98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1D79E3-C232-DED3-6F83-91BB9556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45E1C9-F4D1-EF98-E2AA-E8E7C693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F165E6-B6A9-DECE-6A40-A466C08C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243CDF-96FE-1409-F7B7-D0EF69F5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06925E-7BC5-7DEF-BFA9-A9824706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8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586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585200" y="3773533"/>
            <a:ext cx="7038800" cy="4204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312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25248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5664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63644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828800"/>
            <a:ext cx="5027084" cy="43068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44684" y="1828800"/>
            <a:ext cx="5029200" cy="43068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7939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77276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18442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912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98666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8206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414DC-82B2-2988-3AA6-97179A47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2236A-8FE5-18A8-CDD8-7D94F913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C6F2D4-93E5-13F9-256C-54F311E88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6529CB-52F3-66D7-81D7-4625AECC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ED54E3-E052-4BD1-0E70-7C1B6577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B00FB2-4840-2580-69AF-279EB563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7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63521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0601" y="-458788"/>
            <a:ext cx="2563284" cy="65944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-458788"/>
            <a:ext cx="7493000" cy="6594476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9807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66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93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97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908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5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1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7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0D1D5-067E-3D8E-421F-E9CA5F87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B21459-FEE3-7610-EE5B-AFD264F84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543E2E-08E4-926A-07DF-9D039C6F1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4BAC45-CD23-295A-F501-DC6120E5A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43F927-4620-FF6F-F011-ED4132117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DA8E848-2011-CD47-6ADA-0F766915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1FE98C-8F7F-9640-B61C-B4B53BE4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45A3A8-7382-CEF3-8059-BFD748D4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2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58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3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526DC-B13A-806F-53F4-4451718E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1D19A82-81F4-AE94-3F76-4056D7E9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1D0E580-2990-92C9-2EFA-DD51DFA6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0F2107-B16B-04CF-9F0F-5736C362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8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7FF187-BA91-B761-563E-2696BB38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E4A34BE-DCC6-727D-49CA-17242CE6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AD683D-C069-B7AC-CFFE-1508707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1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0D4A3-57CD-2EA5-41EE-415F6FEB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C09D5E-EFCD-22E3-93CE-4C090850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17F76F-E290-8D3E-FE5B-5CC355C6F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908B9E-D07A-53F9-EF59-C98C1677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DEBCDA2-8954-F780-3106-9CE398AC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7BE907-E6E1-956F-97D3-795B0A7F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4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0EF46-A6C3-4EE0-95C7-21A7BE24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50359B6-5EBB-7D5C-7077-EEA0C719A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2AEED4-57D8-5697-EA05-A51801217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206AD1-A1E6-61AA-2653-7561F6E6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20B7E8-A761-862E-18BA-ADD75622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E48C89-58E3-B8FF-33AF-414AB2E5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1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061DF2A-E77C-A9DF-04C9-59F8A728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703ADF-C411-4919-FC0B-B5CD0236C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EBE99B-7129-B456-8431-1DF3327C2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B02C4-BC84-4FF7-A21D-9BBE416D7E66}" type="datetimeFigureOut">
              <a:rPr lang="pt-BR" smtClean="0"/>
              <a:t>07/04/2026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91AB35-4A31-6F55-5FF3-45C510555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DF6354-F59B-78B1-9B3D-4AA9F85F2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BB057-A89C-4854-9152-A43A512FA2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9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090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">
            <a:extLst>
              <a:ext uri="{FF2B5EF4-FFF2-40B4-BE49-F238E27FC236}">
                <a16:creationId xmlns:a16="http://schemas.microsoft.com/office/drawing/2014/main" id="{2CA6D29E-6CC3-44D1-8EAC-878D7C0E2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1233" y="69850"/>
            <a:ext cx="1517651" cy="2032000"/>
          </a:xfrm>
          <a:custGeom>
            <a:avLst/>
            <a:gdLst>
              <a:gd name="T0" fmla="*/ 2147483646 w 3163"/>
              <a:gd name="T1" fmla="*/ 2147483646 h 5643"/>
              <a:gd name="T2" fmla="*/ 2147483646 w 3163"/>
              <a:gd name="T3" fmla="*/ 0 h 5643"/>
              <a:gd name="T4" fmla="*/ 0 w 3163"/>
              <a:gd name="T5" fmla="*/ 2147483646 h 5643"/>
              <a:gd name="T6" fmla="*/ 2147483646 w 3163"/>
              <a:gd name="T7" fmla="*/ 2147483646 h 5643"/>
              <a:gd name="T8" fmla="*/ 2147483646 w 3163"/>
              <a:gd name="T9" fmla="*/ 2147483646 h 5643"/>
              <a:gd name="T10" fmla="*/ 2147483646 w 3163"/>
              <a:gd name="T11" fmla="*/ 2147483646 h 5643"/>
              <a:gd name="T12" fmla="*/ 2147483646 w 3163"/>
              <a:gd name="T13" fmla="*/ 2147483646 h 5643"/>
              <a:gd name="T14" fmla="*/ 2147483646 w 3163"/>
              <a:gd name="T15" fmla="*/ 2147483646 h 5643"/>
              <a:gd name="T16" fmla="*/ 2147483646 w 3163"/>
              <a:gd name="T17" fmla="*/ 2147483646 h 5643"/>
              <a:gd name="T18" fmla="*/ 2147483646 w 3163"/>
              <a:gd name="T19" fmla="*/ 2147483646 h 5643"/>
              <a:gd name="T20" fmla="*/ 2147483646 w 3163"/>
              <a:gd name="T21" fmla="*/ 2147483646 h 5643"/>
              <a:gd name="T22" fmla="*/ 2147483646 w 3163"/>
              <a:gd name="T23" fmla="*/ 2147483646 h 56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63" h="5643">
                <a:moveTo>
                  <a:pt x="987" y="36"/>
                </a:moveTo>
                <a:lnTo>
                  <a:pt x="318" y="0"/>
                </a:lnTo>
                <a:lnTo>
                  <a:pt x="0" y="213"/>
                </a:lnTo>
                <a:lnTo>
                  <a:pt x="2091" y="4768"/>
                </a:lnTo>
                <a:lnTo>
                  <a:pt x="2614" y="5163"/>
                </a:lnTo>
                <a:lnTo>
                  <a:pt x="3045" y="5642"/>
                </a:lnTo>
                <a:lnTo>
                  <a:pt x="3162" y="5631"/>
                </a:lnTo>
                <a:lnTo>
                  <a:pt x="2994" y="4990"/>
                </a:lnTo>
                <a:lnTo>
                  <a:pt x="3037" y="4604"/>
                </a:lnTo>
                <a:lnTo>
                  <a:pt x="987" y="3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800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AEDF783D-CA8D-4D6B-A64E-B1E75116D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pt-BR" sz="2400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EEF3A528-303E-4413-8D27-18A367A4F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pt-BR" sz="2400"/>
          </a:p>
        </p:txBody>
      </p:sp>
      <p:sp>
        <p:nvSpPr>
          <p:cNvPr id="1029" name="Freeform 4">
            <a:extLst>
              <a:ext uri="{FF2B5EF4-FFF2-40B4-BE49-F238E27FC236}">
                <a16:creationId xmlns:a16="http://schemas.microsoft.com/office/drawing/2014/main" id="{93AB314E-E565-4C97-98D3-02740F9C0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233" y="111126"/>
            <a:ext cx="1507067" cy="2043113"/>
          </a:xfrm>
          <a:custGeom>
            <a:avLst/>
            <a:gdLst>
              <a:gd name="T0" fmla="*/ 0 w 3141"/>
              <a:gd name="T1" fmla="*/ 2147483646 h 5677"/>
              <a:gd name="T2" fmla="*/ 2147483646 w 3141"/>
              <a:gd name="T3" fmla="*/ 2147483646 h 5677"/>
              <a:gd name="T4" fmla="*/ 2147483646 w 3141"/>
              <a:gd name="T5" fmla="*/ 2147483646 h 5677"/>
              <a:gd name="T6" fmla="*/ 2147483646 w 3141"/>
              <a:gd name="T7" fmla="*/ 2147483646 h 5677"/>
              <a:gd name="T8" fmla="*/ 2147483646 w 3141"/>
              <a:gd name="T9" fmla="*/ 2147483646 h 5677"/>
              <a:gd name="T10" fmla="*/ 2147483646 w 3141"/>
              <a:gd name="T11" fmla="*/ 2147483646 h 5677"/>
              <a:gd name="T12" fmla="*/ 2147483646 w 3141"/>
              <a:gd name="T13" fmla="*/ 2147483646 h 5677"/>
              <a:gd name="T14" fmla="*/ 2147483646 w 3141"/>
              <a:gd name="T15" fmla="*/ 2147483646 h 5677"/>
              <a:gd name="T16" fmla="*/ 2147483646 w 3141"/>
              <a:gd name="T17" fmla="*/ 0 h 5677"/>
              <a:gd name="T18" fmla="*/ 0 w 3141"/>
              <a:gd name="T19" fmla="*/ 2147483646 h 5677"/>
              <a:gd name="T20" fmla="*/ 0 w 3141"/>
              <a:gd name="T21" fmla="*/ 2147483646 h 5677"/>
              <a:gd name="T22" fmla="*/ 0 w 3141"/>
              <a:gd name="T23" fmla="*/ 2147483646 h 56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41" h="5677">
                <a:moveTo>
                  <a:pt x="0" y="171"/>
                </a:moveTo>
                <a:lnTo>
                  <a:pt x="2105" y="4781"/>
                </a:lnTo>
                <a:lnTo>
                  <a:pt x="2565" y="5127"/>
                </a:lnTo>
                <a:lnTo>
                  <a:pt x="3019" y="5653"/>
                </a:lnTo>
                <a:lnTo>
                  <a:pt x="3140" y="5676"/>
                </a:lnTo>
                <a:lnTo>
                  <a:pt x="2949" y="5012"/>
                </a:lnTo>
                <a:lnTo>
                  <a:pt x="3013" y="4585"/>
                </a:lnTo>
                <a:lnTo>
                  <a:pt x="951" y="30"/>
                </a:lnTo>
                <a:lnTo>
                  <a:pt x="319" y="0"/>
                </a:lnTo>
                <a:lnTo>
                  <a:pt x="0" y="171"/>
                </a:lnTo>
              </a:path>
            </a:pathLst>
          </a:custGeom>
          <a:solidFill>
            <a:srgbClr val="703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800"/>
          </a:p>
        </p:txBody>
      </p:sp>
      <p:sp>
        <p:nvSpPr>
          <p:cNvPr id="1030" name="Freeform 5">
            <a:extLst>
              <a:ext uri="{FF2B5EF4-FFF2-40B4-BE49-F238E27FC236}">
                <a16:creationId xmlns:a16="http://schemas.microsoft.com/office/drawing/2014/main" id="{5B61C86B-F174-4BE0-8FD1-A8DBCE0BA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085" y="230188"/>
            <a:ext cx="1297516" cy="1530350"/>
          </a:xfrm>
          <a:custGeom>
            <a:avLst/>
            <a:gdLst>
              <a:gd name="T0" fmla="*/ 2147483646 w 2702"/>
              <a:gd name="T1" fmla="*/ 2147483646 h 4252"/>
              <a:gd name="T2" fmla="*/ 2147483646 w 2702"/>
              <a:gd name="T3" fmla="*/ 2147483646 h 4252"/>
              <a:gd name="T4" fmla="*/ 2147483646 w 2702"/>
              <a:gd name="T5" fmla="*/ 2147483646 h 4252"/>
              <a:gd name="T6" fmla="*/ 2147483646 w 2702"/>
              <a:gd name="T7" fmla="*/ 0 h 4252"/>
              <a:gd name="T8" fmla="*/ 2147483646 w 2702"/>
              <a:gd name="T9" fmla="*/ 2147483646 h 4252"/>
              <a:gd name="T10" fmla="*/ 0 w 2702"/>
              <a:gd name="T11" fmla="*/ 2147483646 h 4252"/>
              <a:gd name="T12" fmla="*/ 2147483646 w 2702"/>
              <a:gd name="T13" fmla="*/ 2147483646 h 4252"/>
              <a:gd name="T14" fmla="*/ 2147483646 w 2702"/>
              <a:gd name="T15" fmla="*/ 2147483646 h 4252"/>
              <a:gd name="T16" fmla="*/ 2147483646 w 2702"/>
              <a:gd name="T17" fmla="*/ 2147483646 h 42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02" h="4252">
                <a:moveTo>
                  <a:pt x="1840" y="4251"/>
                </a:moveTo>
                <a:lnTo>
                  <a:pt x="2215" y="3933"/>
                </a:lnTo>
                <a:lnTo>
                  <a:pt x="2701" y="3875"/>
                </a:lnTo>
                <a:lnTo>
                  <a:pt x="946" y="0"/>
                </a:lnTo>
                <a:lnTo>
                  <a:pt x="250" y="91"/>
                </a:lnTo>
                <a:lnTo>
                  <a:pt x="0" y="210"/>
                </a:lnTo>
                <a:lnTo>
                  <a:pt x="1840" y="4251"/>
                </a:lnTo>
              </a:path>
            </a:pathLst>
          </a:custGeom>
          <a:solidFill>
            <a:srgbClr val="FF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800"/>
          </a:p>
        </p:txBody>
      </p:sp>
      <p:grpSp>
        <p:nvGrpSpPr>
          <p:cNvPr id="1031" name="Group 6">
            <a:extLst>
              <a:ext uri="{FF2B5EF4-FFF2-40B4-BE49-F238E27FC236}">
                <a16:creationId xmlns:a16="http://schemas.microsoft.com/office/drawing/2014/main" id="{184EE655-08C3-4FEF-AD5E-8D7530CE940A}"/>
              </a:ext>
            </a:extLst>
          </p:cNvPr>
          <p:cNvGrpSpPr>
            <a:grpSpLocks/>
          </p:cNvGrpSpPr>
          <p:nvPr/>
        </p:nvGrpSpPr>
        <p:grpSpPr bwMode="auto">
          <a:xfrm>
            <a:off x="10584" y="5540375"/>
            <a:ext cx="2377016" cy="1244600"/>
            <a:chOff x="5" y="3490"/>
            <a:chExt cx="1123" cy="784"/>
          </a:xfrm>
        </p:grpSpPr>
        <p:sp>
          <p:nvSpPr>
            <p:cNvPr id="1050" name="Freeform 7">
              <a:extLst>
                <a:ext uri="{FF2B5EF4-FFF2-40B4-BE49-F238E27FC236}">
                  <a16:creationId xmlns:a16="http://schemas.microsoft.com/office/drawing/2014/main" id="{886F35AE-46EF-4407-ABD6-30C58E6C6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0 w 4804"/>
                <a:gd name="T1" fmla="*/ 0 h 2864"/>
                <a:gd name="T2" fmla="*/ 0 w 4804"/>
                <a:gd name="T3" fmla="*/ 0 h 2864"/>
                <a:gd name="T4" fmla="*/ 0 w 4804"/>
                <a:gd name="T5" fmla="*/ 0 h 2864"/>
                <a:gd name="T6" fmla="*/ 0 w 4804"/>
                <a:gd name="T7" fmla="*/ 0 h 2864"/>
                <a:gd name="T8" fmla="*/ 0 w 4804"/>
                <a:gd name="T9" fmla="*/ 0 h 2864"/>
                <a:gd name="T10" fmla="*/ 0 w 4804"/>
                <a:gd name="T11" fmla="*/ 0 h 2864"/>
                <a:gd name="T12" fmla="*/ 0 w 4804"/>
                <a:gd name="T13" fmla="*/ 0 h 2864"/>
                <a:gd name="T14" fmla="*/ 0 w 4804"/>
                <a:gd name="T15" fmla="*/ 0 h 2864"/>
                <a:gd name="T16" fmla="*/ 0 w 4804"/>
                <a:gd name="T17" fmla="*/ 0 h 2864"/>
                <a:gd name="T18" fmla="*/ 0 w 4804"/>
                <a:gd name="T19" fmla="*/ 0 h 2864"/>
                <a:gd name="T20" fmla="*/ 0 w 4804"/>
                <a:gd name="T21" fmla="*/ 0 h 2864"/>
                <a:gd name="T22" fmla="*/ 0 w 4804"/>
                <a:gd name="T23" fmla="*/ 0 h 2864"/>
                <a:gd name="T24" fmla="*/ 0 w 4804"/>
                <a:gd name="T25" fmla="*/ 0 h 2864"/>
                <a:gd name="T26" fmla="*/ 0 w 4804"/>
                <a:gd name="T27" fmla="*/ 0 h 2864"/>
                <a:gd name="T28" fmla="*/ 0 w 4804"/>
                <a:gd name="T29" fmla="*/ 0 h 2864"/>
                <a:gd name="T30" fmla="*/ 0 w 4804"/>
                <a:gd name="T31" fmla="*/ 0 h 2864"/>
                <a:gd name="T32" fmla="*/ 0 w 4804"/>
                <a:gd name="T33" fmla="*/ 0 h 2864"/>
                <a:gd name="T34" fmla="*/ 0 w 4804"/>
                <a:gd name="T35" fmla="*/ 0 h 2864"/>
                <a:gd name="T36" fmla="*/ 0 w 4804"/>
                <a:gd name="T37" fmla="*/ 0 h 2864"/>
                <a:gd name="T38" fmla="*/ 0 w 4804"/>
                <a:gd name="T39" fmla="*/ 0 h 2864"/>
                <a:gd name="T40" fmla="*/ 0 w 4804"/>
                <a:gd name="T41" fmla="*/ 0 h 2864"/>
                <a:gd name="T42" fmla="*/ 0 w 4804"/>
                <a:gd name="T43" fmla="*/ 0 h 2864"/>
                <a:gd name="T44" fmla="*/ 0 w 4804"/>
                <a:gd name="T45" fmla="*/ 0 h 2864"/>
                <a:gd name="T46" fmla="*/ 0 w 4804"/>
                <a:gd name="T47" fmla="*/ 0 h 2864"/>
                <a:gd name="T48" fmla="*/ 0 w 4804"/>
                <a:gd name="T49" fmla="*/ 0 h 286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804" h="2864">
                  <a:moveTo>
                    <a:pt x="3501" y="2779"/>
                  </a:moveTo>
                  <a:lnTo>
                    <a:pt x="3132" y="2439"/>
                  </a:lnTo>
                  <a:lnTo>
                    <a:pt x="2936" y="1052"/>
                  </a:lnTo>
                  <a:lnTo>
                    <a:pt x="4719" y="727"/>
                  </a:lnTo>
                  <a:lnTo>
                    <a:pt x="4803" y="447"/>
                  </a:lnTo>
                  <a:lnTo>
                    <a:pt x="4630" y="220"/>
                  </a:lnTo>
                  <a:lnTo>
                    <a:pt x="2815" y="465"/>
                  </a:lnTo>
                  <a:lnTo>
                    <a:pt x="2689" y="70"/>
                  </a:lnTo>
                  <a:lnTo>
                    <a:pt x="2393" y="0"/>
                  </a:lnTo>
                  <a:lnTo>
                    <a:pt x="2113" y="61"/>
                  </a:lnTo>
                  <a:lnTo>
                    <a:pt x="1959" y="233"/>
                  </a:lnTo>
                  <a:lnTo>
                    <a:pt x="2067" y="628"/>
                  </a:lnTo>
                  <a:lnTo>
                    <a:pt x="1456" y="972"/>
                  </a:lnTo>
                  <a:lnTo>
                    <a:pt x="2168" y="1043"/>
                  </a:lnTo>
                  <a:lnTo>
                    <a:pt x="2453" y="1960"/>
                  </a:lnTo>
                  <a:lnTo>
                    <a:pt x="311" y="1034"/>
                  </a:lnTo>
                  <a:lnTo>
                    <a:pt x="101" y="1122"/>
                  </a:lnTo>
                  <a:lnTo>
                    <a:pt x="0" y="1402"/>
                  </a:lnTo>
                  <a:lnTo>
                    <a:pt x="121" y="1718"/>
                  </a:lnTo>
                  <a:lnTo>
                    <a:pt x="2512" y="2840"/>
                  </a:lnTo>
                  <a:lnTo>
                    <a:pt x="3040" y="2770"/>
                  </a:lnTo>
                  <a:lnTo>
                    <a:pt x="3463" y="2863"/>
                  </a:lnTo>
                  <a:lnTo>
                    <a:pt x="3501" y="2779"/>
                  </a:lnTo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1" name="Freeform 8">
              <a:extLst>
                <a:ext uri="{FF2B5EF4-FFF2-40B4-BE49-F238E27FC236}">
                  <a16:creationId xmlns:a16="http://schemas.microsoft.com/office/drawing/2014/main" id="{EEC6EB55-3B54-4E1B-BA5C-5A9F862C9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315"/>
                <a:gd name="T1" fmla="*/ 0 h 570"/>
                <a:gd name="T2" fmla="*/ 0 w 315"/>
                <a:gd name="T3" fmla="*/ 0 h 570"/>
                <a:gd name="T4" fmla="*/ 0 w 315"/>
                <a:gd name="T5" fmla="*/ 0 h 570"/>
                <a:gd name="T6" fmla="*/ 0 w 315"/>
                <a:gd name="T7" fmla="*/ 0 h 570"/>
                <a:gd name="T8" fmla="*/ 0 w 315"/>
                <a:gd name="T9" fmla="*/ 0 h 570"/>
                <a:gd name="T10" fmla="*/ 0 w 315"/>
                <a:gd name="T11" fmla="*/ 0 h 570"/>
                <a:gd name="T12" fmla="*/ 0 w 315"/>
                <a:gd name="T13" fmla="*/ 0 h 5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5" h="570">
                  <a:moveTo>
                    <a:pt x="0" y="15"/>
                  </a:moveTo>
                  <a:lnTo>
                    <a:pt x="263" y="0"/>
                  </a:lnTo>
                  <a:lnTo>
                    <a:pt x="314" y="513"/>
                  </a:lnTo>
                  <a:lnTo>
                    <a:pt x="17" y="569"/>
                  </a:lnTo>
                  <a:lnTo>
                    <a:pt x="0" y="15"/>
                  </a:lnTo>
                </a:path>
              </a:pathLst>
            </a:custGeom>
            <a:solidFill>
              <a:srgbClr val="FFE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2" name="Freeform 9">
              <a:extLst>
                <a:ext uri="{FF2B5EF4-FFF2-40B4-BE49-F238E27FC236}">
                  <a16:creationId xmlns:a16="http://schemas.microsoft.com/office/drawing/2014/main" id="{266356AE-9337-4CC3-B3AF-501CE9F0E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" y="3774"/>
              <a:ext cx="793" cy="410"/>
            </a:xfrm>
            <a:custGeom>
              <a:avLst/>
              <a:gdLst>
                <a:gd name="T0" fmla="*/ 0 w 3495"/>
                <a:gd name="T1" fmla="*/ 0 h 1810"/>
                <a:gd name="T2" fmla="*/ 0 w 3495"/>
                <a:gd name="T3" fmla="*/ 0 h 1810"/>
                <a:gd name="T4" fmla="*/ 0 w 3495"/>
                <a:gd name="T5" fmla="*/ 0 h 1810"/>
                <a:gd name="T6" fmla="*/ 0 w 3495"/>
                <a:gd name="T7" fmla="*/ 0 h 1810"/>
                <a:gd name="T8" fmla="*/ 0 w 3495"/>
                <a:gd name="T9" fmla="*/ 0 h 1810"/>
                <a:gd name="T10" fmla="*/ 0 w 3495"/>
                <a:gd name="T11" fmla="*/ 0 h 1810"/>
                <a:gd name="T12" fmla="*/ 0 w 3495"/>
                <a:gd name="T13" fmla="*/ 0 h 1810"/>
                <a:gd name="T14" fmla="*/ 0 w 3495"/>
                <a:gd name="T15" fmla="*/ 0 h 1810"/>
                <a:gd name="T16" fmla="*/ 0 w 3495"/>
                <a:gd name="T17" fmla="*/ 0 h 1810"/>
                <a:gd name="T18" fmla="*/ 0 w 3495"/>
                <a:gd name="T19" fmla="*/ 0 h 1810"/>
                <a:gd name="T20" fmla="*/ 0 w 3495"/>
                <a:gd name="T21" fmla="*/ 0 h 1810"/>
                <a:gd name="T22" fmla="*/ 0 w 3495"/>
                <a:gd name="T23" fmla="*/ 0 h 1810"/>
                <a:gd name="T24" fmla="*/ 0 w 3495"/>
                <a:gd name="T25" fmla="*/ 0 h 18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95" h="1810">
                  <a:moveTo>
                    <a:pt x="301" y="0"/>
                  </a:moveTo>
                  <a:lnTo>
                    <a:pt x="2932" y="1143"/>
                  </a:lnTo>
                  <a:lnTo>
                    <a:pt x="3145" y="1405"/>
                  </a:lnTo>
                  <a:lnTo>
                    <a:pt x="3494" y="1745"/>
                  </a:lnTo>
                  <a:lnTo>
                    <a:pt x="3447" y="1809"/>
                  </a:lnTo>
                  <a:lnTo>
                    <a:pt x="2974" y="1734"/>
                  </a:lnTo>
                  <a:lnTo>
                    <a:pt x="2522" y="1786"/>
                  </a:lnTo>
                  <a:lnTo>
                    <a:pt x="92" y="656"/>
                  </a:lnTo>
                  <a:lnTo>
                    <a:pt x="0" y="330"/>
                  </a:lnTo>
                  <a:lnTo>
                    <a:pt x="101" y="70"/>
                  </a:lnTo>
                  <a:lnTo>
                    <a:pt x="301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3" name="Freeform 10">
              <a:extLst>
                <a:ext uri="{FF2B5EF4-FFF2-40B4-BE49-F238E27FC236}">
                  <a16:creationId xmlns:a16="http://schemas.microsoft.com/office/drawing/2014/main" id="{6A3591EA-5652-4161-886C-5ED3E7C9F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2317"/>
                <a:gd name="T1" fmla="*/ 0 h 1651"/>
                <a:gd name="T2" fmla="*/ 0 w 2317"/>
                <a:gd name="T3" fmla="*/ 0 h 1651"/>
                <a:gd name="T4" fmla="*/ 0 w 2317"/>
                <a:gd name="T5" fmla="*/ 0 h 1651"/>
                <a:gd name="T6" fmla="*/ 0 w 2317"/>
                <a:gd name="T7" fmla="*/ 0 h 1651"/>
                <a:gd name="T8" fmla="*/ 0 w 2317"/>
                <a:gd name="T9" fmla="*/ 0 h 1651"/>
                <a:gd name="T10" fmla="*/ 0 w 2317"/>
                <a:gd name="T11" fmla="*/ 0 h 1651"/>
                <a:gd name="T12" fmla="*/ 0 w 2317"/>
                <a:gd name="T13" fmla="*/ 0 h 1651"/>
                <a:gd name="T14" fmla="*/ 0 w 2317"/>
                <a:gd name="T15" fmla="*/ 0 h 1651"/>
                <a:gd name="T16" fmla="*/ 0 w 2317"/>
                <a:gd name="T17" fmla="*/ 0 h 16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17" h="1651">
                  <a:moveTo>
                    <a:pt x="0" y="717"/>
                  </a:moveTo>
                  <a:lnTo>
                    <a:pt x="2035" y="1650"/>
                  </a:lnTo>
                  <a:lnTo>
                    <a:pt x="2073" y="1179"/>
                  </a:lnTo>
                  <a:lnTo>
                    <a:pt x="2316" y="932"/>
                  </a:lnTo>
                  <a:lnTo>
                    <a:pt x="172" y="0"/>
                  </a:lnTo>
                  <a:lnTo>
                    <a:pt x="0" y="280"/>
                  </a:lnTo>
                  <a:lnTo>
                    <a:pt x="0" y="717"/>
                  </a:lnTo>
                </a:path>
              </a:pathLst>
            </a:cu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4" name="Freeform 11">
              <a:extLst>
                <a:ext uri="{FF2B5EF4-FFF2-40B4-BE49-F238E27FC236}">
                  <a16:creationId xmlns:a16="http://schemas.microsoft.com/office/drawing/2014/main" id="{3567D648-5B1B-474A-9506-DAEB64624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" y="3532"/>
              <a:ext cx="135" cy="122"/>
            </a:xfrm>
            <a:custGeom>
              <a:avLst/>
              <a:gdLst>
                <a:gd name="T0" fmla="*/ 0 w 597"/>
                <a:gd name="T1" fmla="*/ 0 h 536"/>
                <a:gd name="T2" fmla="*/ 0 w 597"/>
                <a:gd name="T3" fmla="*/ 0 h 536"/>
                <a:gd name="T4" fmla="*/ 0 w 597"/>
                <a:gd name="T5" fmla="*/ 0 h 536"/>
                <a:gd name="T6" fmla="*/ 0 w 597"/>
                <a:gd name="T7" fmla="*/ 0 h 536"/>
                <a:gd name="T8" fmla="*/ 0 w 597"/>
                <a:gd name="T9" fmla="*/ 0 h 536"/>
                <a:gd name="T10" fmla="*/ 0 w 597"/>
                <a:gd name="T11" fmla="*/ 0 h 536"/>
                <a:gd name="T12" fmla="*/ 0 w 597"/>
                <a:gd name="T13" fmla="*/ 0 h 536"/>
                <a:gd name="T14" fmla="*/ 0 w 597"/>
                <a:gd name="T15" fmla="*/ 0 h 536"/>
                <a:gd name="T16" fmla="*/ 0 w 597"/>
                <a:gd name="T17" fmla="*/ 0 h 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7" h="536">
                  <a:moveTo>
                    <a:pt x="0" y="62"/>
                  </a:moveTo>
                  <a:lnTo>
                    <a:pt x="350" y="0"/>
                  </a:lnTo>
                  <a:lnTo>
                    <a:pt x="549" y="79"/>
                  </a:lnTo>
                  <a:lnTo>
                    <a:pt x="596" y="308"/>
                  </a:lnTo>
                  <a:lnTo>
                    <a:pt x="359" y="324"/>
                  </a:lnTo>
                  <a:lnTo>
                    <a:pt x="70" y="535"/>
                  </a:lnTo>
                  <a:lnTo>
                    <a:pt x="0" y="62"/>
                  </a:lnTo>
                </a:path>
              </a:pathLst>
            </a:custGeom>
            <a:solidFill>
              <a:srgbClr val="00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5" name="Freeform 12">
              <a:extLst>
                <a:ext uri="{FF2B5EF4-FFF2-40B4-BE49-F238E27FC236}">
                  <a16:creationId xmlns:a16="http://schemas.microsoft.com/office/drawing/2014/main" id="{3E9F11BD-3092-4FD4-9D74-C6AD41EE6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0 w 337"/>
                <a:gd name="T1" fmla="*/ 0 h 495"/>
                <a:gd name="T2" fmla="*/ 0 w 337"/>
                <a:gd name="T3" fmla="*/ 0 h 495"/>
                <a:gd name="T4" fmla="*/ 0 w 337"/>
                <a:gd name="T5" fmla="*/ 0 h 495"/>
                <a:gd name="T6" fmla="*/ 0 w 337"/>
                <a:gd name="T7" fmla="*/ 0 h 495"/>
                <a:gd name="T8" fmla="*/ 0 w 337"/>
                <a:gd name="T9" fmla="*/ 0 h 495"/>
                <a:gd name="T10" fmla="*/ 0 w 337"/>
                <a:gd name="T11" fmla="*/ 0 h 495"/>
                <a:gd name="T12" fmla="*/ 0 w 337"/>
                <a:gd name="T13" fmla="*/ 0 h 4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7" h="495">
                  <a:moveTo>
                    <a:pt x="336" y="8"/>
                  </a:moveTo>
                  <a:lnTo>
                    <a:pt x="336" y="494"/>
                  </a:lnTo>
                  <a:lnTo>
                    <a:pt x="0" y="17"/>
                  </a:lnTo>
                  <a:lnTo>
                    <a:pt x="159" y="0"/>
                  </a:lnTo>
                  <a:lnTo>
                    <a:pt x="336" y="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6" name="Freeform 13">
              <a:extLst>
                <a:ext uri="{FF2B5EF4-FFF2-40B4-BE49-F238E27FC236}">
                  <a16:creationId xmlns:a16="http://schemas.microsoft.com/office/drawing/2014/main" id="{C7132340-8363-4897-9A97-E0A4EA7FE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852"/>
                <a:gd name="T1" fmla="*/ 0 h 1691"/>
                <a:gd name="T2" fmla="*/ 0 w 852"/>
                <a:gd name="T3" fmla="*/ 0 h 1691"/>
                <a:gd name="T4" fmla="*/ 0 w 852"/>
                <a:gd name="T5" fmla="*/ 0 h 1691"/>
                <a:gd name="T6" fmla="*/ 0 w 852"/>
                <a:gd name="T7" fmla="*/ 0 h 1691"/>
                <a:gd name="T8" fmla="*/ 0 w 852"/>
                <a:gd name="T9" fmla="*/ 0 h 1691"/>
                <a:gd name="T10" fmla="*/ 0 w 852"/>
                <a:gd name="T11" fmla="*/ 0 h 1691"/>
                <a:gd name="T12" fmla="*/ 0 w 852"/>
                <a:gd name="T13" fmla="*/ 0 h 1691"/>
                <a:gd name="T14" fmla="*/ 0 w 852"/>
                <a:gd name="T15" fmla="*/ 0 h 1691"/>
                <a:gd name="T16" fmla="*/ 0 w 852"/>
                <a:gd name="T17" fmla="*/ 0 h 16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2" h="1691">
                  <a:moveTo>
                    <a:pt x="0" y="176"/>
                  </a:moveTo>
                  <a:lnTo>
                    <a:pt x="192" y="0"/>
                  </a:lnTo>
                  <a:lnTo>
                    <a:pt x="512" y="13"/>
                  </a:lnTo>
                  <a:lnTo>
                    <a:pt x="851" y="1690"/>
                  </a:lnTo>
                  <a:lnTo>
                    <a:pt x="615" y="1592"/>
                  </a:lnTo>
                  <a:lnTo>
                    <a:pt x="335" y="1497"/>
                  </a:lnTo>
                  <a:lnTo>
                    <a:pt x="0" y="176"/>
                  </a:lnTo>
                </a:path>
              </a:pathLst>
            </a:cu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7" name="Freeform 14">
              <a:extLst>
                <a:ext uri="{FF2B5EF4-FFF2-40B4-BE49-F238E27FC236}">
                  <a16:creationId xmlns:a16="http://schemas.microsoft.com/office/drawing/2014/main" id="{C46B7931-484D-45CC-8057-A8D9BE6C3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0 w 1607"/>
                <a:gd name="T1" fmla="*/ 0 h 769"/>
                <a:gd name="T2" fmla="*/ 0 w 1607"/>
                <a:gd name="T3" fmla="*/ 0 h 769"/>
                <a:gd name="T4" fmla="*/ 0 w 1607"/>
                <a:gd name="T5" fmla="*/ 0 h 769"/>
                <a:gd name="T6" fmla="*/ 0 w 1607"/>
                <a:gd name="T7" fmla="*/ 0 h 769"/>
                <a:gd name="T8" fmla="*/ 0 w 1607"/>
                <a:gd name="T9" fmla="*/ 0 h 769"/>
                <a:gd name="T10" fmla="*/ 0 w 1607"/>
                <a:gd name="T11" fmla="*/ 0 h 769"/>
                <a:gd name="T12" fmla="*/ 0 w 1607"/>
                <a:gd name="T13" fmla="*/ 0 h 769"/>
                <a:gd name="T14" fmla="*/ 0 w 1607"/>
                <a:gd name="T15" fmla="*/ 0 h 7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7" h="769">
                  <a:moveTo>
                    <a:pt x="1526" y="0"/>
                  </a:moveTo>
                  <a:lnTo>
                    <a:pt x="0" y="233"/>
                  </a:lnTo>
                  <a:lnTo>
                    <a:pt x="61" y="768"/>
                  </a:lnTo>
                  <a:lnTo>
                    <a:pt x="1577" y="523"/>
                  </a:lnTo>
                  <a:lnTo>
                    <a:pt x="1606" y="94"/>
                  </a:lnTo>
                  <a:lnTo>
                    <a:pt x="1526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58" name="Freeform 15">
              <a:extLst>
                <a:ext uri="{FF2B5EF4-FFF2-40B4-BE49-F238E27FC236}">
                  <a16:creationId xmlns:a16="http://schemas.microsoft.com/office/drawing/2014/main" id="{911D91D3-BC4D-4298-B584-751654239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3693"/>
              <a:ext cx="156" cy="68"/>
            </a:xfrm>
            <a:custGeom>
              <a:avLst/>
              <a:gdLst>
                <a:gd name="T0" fmla="*/ 0 w 690"/>
                <a:gd name="T1" fmla="*/ 0 h 298"/>
                <a:gd name="T2" fmla="*/ 0 w 690"/>
                <a:gd name="T3" fmla="*/ 0 h 298"/>
                <a:gd name="T4" fmla="*/ 0 w 690"/>
                <a:gd name="T5" fmla="*/ 0 h 298"/>
                <a:gd name="T6" fmla="*/ 0 w 690"/>
                <a:gd name="T7" fmla="*/ 0 h 298"/>
                <a:gd name="T8" fmla="*/ 0 w 690"/>
                <a:gd name="T9" fmla="*/ 0 h 298"/>
                <a:gd name="T10" fmla="*/ 0 w 690"/>
                <a:gd name="T11" fmla="*/ 0 h 2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0" h="298">
                  <a:moveTo>
                    <a:pt x="600" y="0"/>
                  </a:moveTo>
                  <a:lnTo>
                    <a:pt x="0" y="171"/>
                  </a:lnTo>
                  <a:lnTo>
                    <a:pt x="689" y="297"/>
                  </a:lnTo>
                  <a:lnTo>
                    <a:pt x="600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grpSp>
          <p:nvGrpSpPr>
            <p:cNvPr id="1059" name="Group 16">
              <a:extLst>
                <a:ext uri="{FF2B5EF4-FFF2-40B4-BE49-F238E27FC236}">
                  <a16:creationId xmlns:a16="http://schemas.microsoft.com/office/drawing/2014/main" id="{DB37C3E8-1ED9-48E7-AA4C-F592292F0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3490"/>
              <a:ext cx="1123" cy="779"/>
              <a:chOff x="5" y="3490"/>
              <a:chExt cx="1123" cy="779"/>
            </a:xfrm>
          </p:grpSpPr>
          <p:grpSp>
            <p:nvGrpSpPr>
              <p:cNvPr id="1060" name="Group 17">
                <a:extLst>
                  <a:ext uri="{FF2B5EF4-FFF2-40B4-BE49-F238E27FC236}">
                    <a16:creationId xmlns:a16="http://schemas.microsoft.com/office/drawing/2014/main" id="{4864ED0C-1F2E-4041-902A-93F6B5D295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9" y="3562"/>
                <a:ext cx="547" cy="707"/>
                <a:chOff x="499" y="3562"/>
                <a:chExt cx="547" cy="707"/>
              </a:xfrm>
            </p:grpSpPr>
            <p:sp>
              <p:nvSpPr>
                <p:cNvPr id="1073" name="Freeform 18">
                  <a:extLst>
                    <a:ext uri="{FF2B5EF4-FFF2-40B4-BE49-F238E27FC236}">
                      <a16:creationId xmlns:a16="http://schemas.microsoft.com/office/drawing/2014/main" id="{77ED6C94-94E3-4DF2-B260-472292BF2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8" cy="87"/>
                </a:xfrm>
                <a:custGeom>
                  <a:avLst/>
                  <a:gdLst>
                    <a:gd name="T0" fmla="*/ 0 w 695"/>
                    <a:gd name="T1" fmla="*/ 0 h 385"/>
                    <a:gd name="T2" fmla="*/ 0 w 695"/>
                    <a:gd name="T3" fmla="*/ 0 h 385"/>
                    <a:gd name="T4" fmla="*/ 0 w 695"/>
                    <a:gd name="T5" fmla="*/ 0 h 385"/>
                    <a:gd name="T6" fmla="*/ 0 w 695"/>
                    <a:gd name="T7" fmla="*/ 0 h 385"/>
                    <a:gd name="T8" fmla="*/ 0 w 695"/>
                    <a:gd name="T9" fmla="*/ 0 h 385"/>
                    <a:gd name="T10" fmla="*/ 0 w 695"/>
                    <a:gd name="T11" fmla="*/ 0 h 385"/>
                    <a:gd name="T12" fmla="*/ 0 w 695"/>
                    <a:gd name="T13" fmla="*/ 0 h 385"/>
                    <a:gd name="T14" fmla="*/ 0 w 695"/>
                    <a:gd name="T15" fmla="*/ 0 h 385"/>
                    <a:gd name="T16" fmla="*/ 0 w 695"/>
                    <a:gd name="T17" fmla="*/ 0 h 385"/>
                    <a:gd name="T18" fmla="*/ 0 w 695"/>
                    <a:gd name="T19" fmla="*/ 0 h 385"/>
                    <a:gd name="T20" fmla="*/ 0 w 695"/>
                    <a:gd name="T21" fmla="*/ 0 h 38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95" h="385">
                      <a:moveTo>
                        <a:pt x="0" y="234"/>
                      </a:moveTo>
                      <a:lnTo>
                        <a:pt x="252" y="21"/>
                      </a:lnTo>
                      <a:lnTo>
                        <a:pt x="472" y="0"/>
                      </a:lnTo>
                      <a:lnTo>
                        <a:pt x="647" y="59"/>
                      </a:lnTo>
                      <a:lnTo>
                        <a:pt x="694" y="199"/>
                      </a:lnTo>
                      <a:lnTo>
                        <a:pt x="370" y="147"/>
                      </a:lnTo>
                      <a:lnTo>
                        <a:pt x="164" y="221"/>
                      </a:lnTo>
                      <a:lnTo>
                        <a:pt x="28" y="384"/>
                      </a:lnTo>
                      <a:lnTo>
                        <a:pt x="0" y="2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74" name="Freeform 19">
                  <a:extLst>
                    <a:ext uri="{FF2B5EF4-FFF2-40B4-BE49-F238E27FC236}">
                      <a16:creationId xmlns:a16="http://schemas.microsoft.com/office/drawing/2014/main" id="{6C6F4451-CC66-4B60-8BF4-3DFDDABA8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4"/>
                </a:xfrm>
                <a:custGeom>
                  <a:avLst/>
                  <a:gdLst>
                    <a:gd name="T0" fmla="*/ 0 w 509"/>
                    <a:gd name="T1" fmla="*/ 0 h 589"/>
                    <a:gd name="T2" fmla="*/ 0 w 509"/>
                    <a:gd name="T3" fmla="*/ 0 h 589"/>
                    <a:gd name="T4" fmla="*/ 0 w 509"/>
                    <a:gd name="T5" fmla="*/ 0 h 589"/>
                    <a:gd name="T6" fmla="*/ 0 w 509"/>
                    <a:gd name="T7" fmla="*/ 0 h 589"/>
                    <a:gd name="T8" fmla="*/ 0 w 509"/>
                    <a:gd name="T9" fmla="*/ 0 h 589"/>
                    <a:gd name="T10" fmla="*/ 0 w 509"/>
                    <a:gd name="T11" fmla="*/ 0 h 589"/>
                    <a:gd name="T12" fmla="*/ 0 w 509"/>
                    <a:gd name="T13" fmla="*/ 0 h 589"/>
                    <a:gd name="T14" fmla="*/ 0 w 509"/>
                    <a:gd name="T15" fmla="*/ 0 h 589"/>
                    <a:gd name="T16" fmla="*/ 0 w 509"/>
                    <a:gd name="T17" fmla="*/ 0 h 589"/>
                    <a:gd name="T18" fmla="*/ 0 w 509"/>
                    <a:gd name="T19" fmla="*/ 0 h 5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09" h="589">
                      <a:moveTo>
                        <a:pt x="0" y="88"/>
                      </a:moveTo>
                      <a:lnTo>
                        <a:pt x="353" y="588"/>
                      </a:lnTo>
                      <a:lnTo>
                        <a:pt x="508" y="554"/>
                      </a:lnTo>
                      <a:lnTo>
                        <a:pt x="492" y="37"/>
                      </a:lnTo>
                      <a:lnTo>
                        <a:pt x="366" y="0"/>
                      </a:lnTo>
                      <a:lnTo>
                        <a:pt x="395" y="435"/>
                      </a:lnTo>
                      <a:lnTo>
                        <a:pt x="156" y="8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75" name="Freeform 20">
                  <a:extLst>
                    <a:ext uri="{FF2B5EF4-FFF2-40B4-BE49-F238E27FC236}">
                      <a16:creationId xmlns:a16="http://schemas.microsoft.com/office/drawing/2014/main" id="{154A760A-773A-4041-A727-C95C390ED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4" cy="117"/>
                </a:xfrm>
                <a:custGeom>
                  <a:avLst/>
                  <a:gdLst>
                    <a:gd name="T0" fmla="*/ 0 w 192"/>
                    <a:gd name="T1" fmla="*/ 0 h 518"/>
                    <a:gd name="T2" fmla="*/ 0 w 192"/>
                    <a:gd name="T3" fmla="*/ 0 h 518"/>
                    <a:gd name="T4" fmla="*/ 0 w 192"/>
                    <a:gd name="T5" fmla="*/ 0 h 518"/>
                    <a:gd name="T6" fmla="*/ 0 w 192"/>
                    <a:gd name="T7" fmla="*/ 0 h 518"/>
                    <a:gd name="T8" fmla="*/ 0 w 192"/>
                    <a:gd name="T9" fmla="*/ 0 h 518"/>
                    <a:gd name="T10" fmla="*/ 0 w 192"/>
                    <a:gd name="T11" fmla="*/ 0 h 518"/>
                    <a:gd name="T12" fmla="*/ 0 w 192"/>
                    <a:gd name="T13" fmla="*/ 0 h 518"/>
                    <a:gd name="T14" fmla="*/ 0 w 192"/>
                    <a:gd name="T15" fmla="*/ 0 h 518"/>
                    <a:gd name="T16" fmla="*/ 0 w 192"/>
                    <a:gd name="T17" fmla="*/ 0 h 518"/>
                    <a:gd name="T18" fmla="*/ 0 w 192"/>
                    <a:gd name="T19" fmla="*/ 0 h 5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92" h="518">
                      <a:moveTo>
                        <a:pt x="0" y="41"/>
                      </a:moveTo>
                      <a:lnTo>
                        <a:pt x="79" y="205"/>
                      </a:lnTo>
                      <a:lnTo>
                        <a:pt x="96" y="340"/>
                      </a:lnTo>
                      <a:lnTo>
                        <a:pt x="59" y="517"/>
                      </a:lnTo>
                      <a:lnTo>
                        <a:pt x="175" y="486"/>
                      </a:lnTo>
                      <a:lnTo>
                        <a:pt x="191" y="256"/>
                      </a:lnTo>
                      <a:lnTo>
                        <a:pt x="100" y="0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</p:grpSp>
          <p:sp>
            <p:nvSpPr>
              <p:cNvPr id="1061" name="Freeform 21">
                <a:extLst>
                  <a:ext uri="{FF2B5EF4-FFF2-40B4-BE49-F238E27FC236}">
                    <a16:creationId xmlns:a16="http://schemas.microsoft.com/office/drawing/2014/main" id="{4353130C-6095-49F0-90B4-BA08D2FEB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6" cy="251"/>
              </a:xfrm>
              <a:custGeom>
                <a:avLst/>
                <a:gdLst>
                  <a:gd name="T0" fmla="*/ 0 w 2626"/>
                  <a:gd name="T1" fmla="*/ 0 h 1105"/>
                  <a:gd name="T2" fmla="*/ 0 w 2626"/>
                  <a:gd name="T3" fmla="*/ 0 h 1105"/>
                  <a:gd name="T4" fmla="*/ 0 w 2626"/>
                  <a:gd name="T5" fmla="*/ 0 h 1105"/>
                  <a:gd name="T6" fmla="*/ 0 w 2626"/>
                  <a:gd name="T7" fmla="*/ 0 h 1105"/>
                  <a:gd name="T8" fmla="*/ 0 w 2626"/>
                  <a:gd name="T9" fmla="*/ 0 h 1105"/>
                  <a:gd name="T10" fmla="*/ 0 w 2626"/>
                  <a:gd name="T11" fmla="*/ 0 h 1105"/>
                  <a:gd name="T12" fmla="*/ 0 w 2626"/>
                  <a:gd name="T13" fmla="*/ 0 h 1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26" h="1105">
                    <a:moveTo>
                      <a:pt x="220" y="0"/>
                    </a:moveTo>
                    <a:lnTo>
                      <a:pt x="2625" y="1081"/>
                    </a:lnTo>
                    <a:lnTo>
                      <a:pt x="2373" y="1104"/>
                    </a:lnTo>
                    <a:lnTo>
                      <a:pt x="0" y="59"/>
                    </a:lnTo>
                    <a:lnTo>
                      <a:pt x="2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1800"/>
              </a:p>
            </p:txBody>
          </p:sp>
          <p:sp>
            <p:nvSpPr>
              <p:cNvPr id="1062" name="Freeform 22">
                <a:extLst>
                  <a:ext uri="{FF2B5EF4-FFF2-40B4-BE49-F238E27FC236}">
                    <a16:creationId xmlns:a16="http://schemas.microsoft.com/office/drawing/2014/main" id="{431AD8CB-02AF-4539-B99E-869024A5B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9"/>
              </a:xfrm>
              <a:custGeom>
                <a:avLst/>
                <a:gdLst>
                  <a:gd name="T0" fmla="*/ 0 w 1078"/>
                  <a:gd name="T1" fmla="*/ 0 h 655"/>
                  <a:gd name="T2" fmla="*/ 0 w 1078"/>
                  <a:gd name="T3" fmla="*/ 0 h 655"/>
                  <a:gd name="T4" fmla="*/ 0 w 1078"/>
                  <a:gd name="T5" fmla="*/ 0 h 655"/>
                  <a:gd name="T6" fmla="*/ 0 w 1078"/>
                  <a:gd name="T7" fmla="*/ 0 h 655"/>
                  <a:gd name="T8" fmla="*/ 0 w 1078"/>
                  <a:gd name="T9" fmla="*/ 0 h 655"/>
                  <a:gd name="T10" fmla="*/ 0 w 1078"/>
                  <a:gd name="T11" fmla="*/ 0 h 655"/>
                  <a:gd name="T12" fmla="*/ 0 w 1078"/>
                  <a:gd name="T13" fmla="*/ 0 h 655"/>
                  <a:gd name="T14" fmla="*/ 0 w 1078"/>
                  <a:gd name="T15" fmla="*/ 0 h 655"/>
                  <a:gd name="T16" fmla="*/ 0 w 1078"/>
                  <a:gd name="T17" fmla="*/ 0 h 655"/>
                  <a:gd name="T18" fmla="*/ 0 w 1078"/>
                  <a:gd name="T19" fmla="*/ 0 h 655"/>
                  <a:gd name="T20" fmla="*/ 0 w 1078"/>
                  <a:gd name="T21" fmla="*/ 0 h 655"/>
                  <a:gd name="T22" fmla="*/ 0 w 1078"/>
                  <a:gd name="T23" fmla="*/ 0 h 655"/>
                  <a:gd name="T24" fmla="*/ 0 w 1078"/>
                  <a:gd name="T25" fmla="*/ 0 h 655"/>
                  <a:gd name="T26" fmla="*/ 0 w 1078"/>
                  <a:gd name="T27" fmla="*/ 0 h 655"/>
                  <a:gd name="T28" fmla="*/ 0 w 1078"/>
                  <a:gd name="T29" fmla="*/ 0 h 655"/>
                  <a:gd name="T30" fmla="*/ 0 w 1078"/>
                  <a:gd name="T31" fmla="*/ 0 h 655"/>
                  <a:gd name="T32" fmla="*/ 0 w 1078"/>
                  <a:gd name="T33" fmla="*/ 0 h 6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78" h="655">
                    <a:moveTo>
                      <a:pt x="30" y="75"/>
                    </a:moveTo>
                    <a:lnTo>
                      <a:pt x="352" y="145"/>
                    </a:lnTo>
                    <a:lnTo>
                      <a:pt x="713" y="302"/>
                    </a:lnTo>
                    <a:lnTo>
                      <a:pt x="969" y="536"/>
                    </a:lnTo>
                    <a:lnTo>
                      <a:pt x="718" y="508"/>
                    </a:lnTo>
                    <a:lnTo>
                      <a:pt x="306" y="322"/>
                    </a:lnTo>
                    <a:lnTo>
                      <a:pt x="110" y="176"/>
                    </a:lnTo>
                    <a:lnTo>
                      <a:pt x="235" y="360"/>
                    </a:lnTo>
                    <a:lnTo>
                      <a:pt x="599" y="596"/>
                    </a:lnTo>
                    <a:lnTo>
                      <a:pt x="1026" y="654"/>
                    </a:lnTo>
                    <a:lnTo>
                      <a:pt x="1077" y="494"/>
                    </a:lnTo>
                    <a:lnTo>
                      <a:pt x="867" y="265"/>
                    </a:lnTo>
                    <a:lnTo>
                      <a:pt x="374" y="37"/>
                    </a:lnTo>
                    <a:lnTo>
                      <a:pt x="0" y="0"/>
                    </a:lnTo>
                    <a:lnTo>
                      <a:pt x="30" y="7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1800"/>
              </a:p>
            </p:txBody>
          </p:sp>
          <p:sp>
            <p:nvSpPr>
              <p:cNvPr id="1063" name="Freeform 23">
                <a:extLst>
                  <a:ext uri="{FF2B5EF4-FFF2-40B4-BE49-F238E27FC236}">
                    <a16:creationId xmlns:a16="http://schemas.microsoft.com/office/drawing/2014/main" id="{13130D12-B622-45EF-A48D-79EBC8922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0 w 473"/>
                  <a:gd name="T1" fmla="*/ 0 h 1051"/>
                  <a:gd name="T2" fmla="*/ 0 w 473"/>
                  <a:gd name="T3" fmla="*/ 0 h 1051"/>
                  <a:gd name="T4" fmla="*/ 0 w 473"/>
                  <a:gd name="T5" fmla="*/ 0 h 1051"/>
                  <a:gd name="T6" fmla="*/ 0 w 473"/>
                  <a:gd name="T7" fmla="*/ 0 h 1051"/>
                  <a:gd name="T8" fmla="*/ 0 w 473"/>
                  <a:gd name="T9" fmla="*/ 0 h 1051"/>
                  <a:gd name="T10" fmla="*/ 0 w 473"/>
                  <a:gd name="T11" fmla="*/ 0 h 1051"/>
                  <a:gd name="T12" fmla="*/ 0 w 473"/>
                  <a:gd name="T13" fmla="*/ 0 h 1051"/>
                  <a:gd name="T14" fmla="*/ 0 w 473"/>
                  <a:gd name="T15" fmla="*/ 0 h 1051"/>
                  <a:gd name="T16" fmla="*/ 0 w 473"/>
                  <a:gd name="T17" fmla="*/ 0 h 1051"/>
                  <a:gd name="T18" fmla="*/ 0 w 473"/>
                  <a:gd name="T19" fmla="*/ 0 h 1051"/>
                  <a:gd name="T20" fmla="*/ 0 w 473"/>
                  <a:gd name="T21" fmla="*/ 0 h 10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73" h="1051">
                    <a:moveTo>
                      <a:pt x="53" y="0"/>
                    </a:moveTo>
                    <a:lnTo>
                      <a:pt x="202" y="54"/>
                    </a:lnTo>
                    <a:lnTo>
                      <a:pt x="177" y="421"/>
                    </a:lnTo>
                    <a:lnTo>
                      <a:pt x="235" y="718"/>
                    </a:lnTo>
                    <a:lnTo>
                      <a:pt x="472" y="990"/>
                    </a:lnTo>
                    <a:lnTo>
                      <a:pt x="215" y="1050"/>
                    </a:lnTo>
                    <a:lnTo>
                      <a:pt x="66" y="755"/>
                    </a:lnTo>
                    <a:lnTo>
                      <a:pt x="0" y="12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1800"/>
              </a:p>
            </p:txBody>
          </p:sp>
          <p:grpSp>
            <p:nvGrpSpPr>
              <p:cNvPr id="1064" name="Group 24">
                <a:extLst>
                  <a:ext uri="{FF2B5EF4-FFF2-40B4-BE49-F238E27FC236}">
                    <a16:creationId xmlns:a16="http://schemas.microsoft.com/office/drawing/2014/main" id="{9D0E8A64-2717-4A27-809C-E38A786EB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" y="3490"/>
                <a:ext cx="1123" cy="677"/>
                <a:chOff x="5" y="3490"/>
                <a:chExt cx="1123" cy="677"/>
              </a:xfrm>
            </p:grpSpPr>
            <p:sp>
              <p:nvSpPr>
                <p:cNvPr id="1065" name="Freeform 25">
                  <a:extLst>
                    <a:ext uri="{FF2B5EF4-FFF2-40B4-BE49-F238E27FC236}">
                      <a16:creationId xmlns:a16="http://schemas.microsoft.com/office/drawing/2014/main" id="{D5F155D7-30F8-4B9E-86E4-A78BDDB2F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6" cy="87"/>
                </a:xfrm>
                <a:custGeom>
                  <a:avLst/>
                  <a:gdLst>
                    <a:gd name="T0" fmla="*/ 0 w 333"/>
                    <a:gd name="T1" fmla="*/ 0 h 384"/>
                    <a:gd name="T2" fmla="*/ 0 w 333"/>
                    <a:gd name="T3" fmla="*/ 0 h 384"/>
                    <a:gd name="T4" fmla="*/ 0 w 333"/>
                    <a:gd name="T5" fmla="*/ 0 h 384"/>
                    <a:gd name="T6" fmla="*/ 0 w 333"/>
                    <a:gd name="T7" fmla="*/ 0 h 384"/>
                    <a:gd name="T8" fmla="*/ 0 w 333"/>
                    <a:gd name="T9" fmla="*/ 0 h 384"/>
                    <a:gd name="T10" fmla="*/ 0 w 333"/>
                    <a:gd name="T11" fmla="*/ 0 h 384"/>
                    <a:gd name="T12" fmla="*/ 0 w 333"/>
                    <a:gd name="T13" fmla="*/ 0 h 384"/>
                    <a:gd name="T14" fmla="*/ 0 w 333"/>
                    <a:gd name="T15" fmla="*/ 0 h 384"/>
                    <a:gd name="T16" fmla="*/ 0 w 333"/>
                    <a:gd name="T17" fmla="*/ 0 h 38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33" h="384">
                      <a:moveTo>
                        <a:pt x="243" y="0"/>
                      </a:moveTo>
                      <a:lnTo>
                        <a:pt x="88" y="146"/>
                      </a:lnTo>
                      <a:lnTo>
                        <a:pt x="0" y="383"/>
                      </a:lnTo>
                      <a:lnTo>
                        <a:pt x="177" y="355"/>
                      </a:lnTo>
                      <a:lnTo>
                        <a:pt x="227" y="186"/>
                      </a:lnTo>
                      <a:lnTo>
                        <a:pt x="332" y="59"/>
                      </a:lnTo>
                      <a:lnTo>
                        <a:pt x="24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66" name="Freeform 26">
                  <a:extLst>
                    <a:ext uri="{FF2B5EF4-FFF2-40B4-BE49-F238E27FC236}">
                      <a16:creationId xmlns:a16="http://schemas.microsoft.com/office/drawing/2014/main" id="{74DF288F-CE5A-4AB3-AB67-FBCD8C799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0 w 3714"/>
                    <a:gd name="T1" fmla="*/ 0 h 1942"/>
                    <a:gd name="T2" fmla="*/ 0 w 3714"/>
                    <a:gd name="T3" fmla="*/ 0 h 1942"/>
                    <a:gd name="T4" fmla="*/ 0 w 3714"/>
                    <a:gd name="T5" fmla="*/ 0 h 1942"/>
                    <a:gd name="T6" fmla="*/ 0 w 3714"/>
                    <a:gd name="T7" fmla="*/ 0 h 1942"/>
                    <a:gd name="T8" fmla="*/ 0 w 3714"/>
                    <a:gd name="T9" fmla="*/ 0 h 1942"/>
                    <a:gd name="T10" fmla="*/ 0 w 3714"/>
                    <a:gd name="T11" fmla="*/ 0 h 1942"/>
                    <a:gd name="T12" fmla="*/ 0 w 3714"/>
                    <a:gd name="T13" fmla="*/ 0 h 1942"/>
                    <a:gd name="T14" fmla="*/ 0 w 3714"/>
                    <a:gd name="T15" fmla="*/ 0 h 1942"/>
                    <a:gd name="T16" fmla="*/ 0 w 3714"/>
                    <a:gd name="T17" fmla="*/ 0 h 1942"/>
                    <a:gd name="T18" fmla="*/ 0 w 3714"/>
                    <a:gd name="T19" fmla="*/ 0 h 1942"/>
                    <a:gd name="T20" fmla="*/ 0 w 3714"/>
                    <a:gd name="T21" fmla="*/ 0 h 1942"/>
                    <a:gd name="T22" fmla="*/ 0 w 3714"/>
                    <a:gd name="T23" fmla="*/ 0 h 1942"/>
                    <a:gd name="T24" fmla="*/ 0 w 3714"/>
                    <a:gd name="T25" fmla="*/ 0 h 1942"/>
                    <a:gd name="T26" fmla="*/ 0 w 3714"/>
                    <a:gd name="T27" fmla="*/ 0 h 1942"/>
                    <a:gd name="T28" fmla="*/ 0 w 3714"/>
                    <a:gd name="T29" fmla="*/ 0 h 1942"/>
                    <a:gd name="T30" fmla="*/ 0 w 3714"/>
                    <a:gd name="T31" fmla="*/ 0 h 1942"/>
                    <a:gd name="T32" fmla="*/ 0 w 3714"/>
                    <a:gd name="T33" fmla="*/ 0 h 1942"/>
                    <a:gd name="T34" fmla="*/ 0 w 3714"/>
                    <a:gd name="T35" fmla="*/ 0 h 1942"/>
                    <a:gd name="T36" fmla="*/ 0 w 3714"/>
                    <a:gd name="T37" fmla="*/ 0 h 1942"/>
                    <a:gd name="T38" fmla="*/ 0 w 3714"/>
                    <a:gd name="T39" fmla="*/ 0 h 1942"/>
                    <a:gd name="T40" fmla="*/ 0 w 3714"/>
                    <a:gd name="T41" fmla="*/ 0 h 1942"/>
                    <a:gd name="T42" fmla="*/ 0 w 3714"/>
                    <a:gd name="T43" fmla="*/ 0 h 1942"/>
                    <a:gd name="T44" fmla="*/ 0 w 3714"/>
                    <a:gd name="T45" fmla="*/ 0 h 1942"/>
                    <a:gd name="T46" fmla="*/ 0 w 3714"/>
                    <a:gd name="T47" fmla="*/ 0 h 1942"/>
                    <a:gd name="T48" fmla="*/ 0 w 3714"/>
                    <a:gd name="T49" fmla="*/ 0 h 1942"/>
                    <a:gd name="T50" fmla="*/ 0 w 3714"/>
                    <a:gd name="T51" fmla="*/ 0 h 1942"/>
                    <a:gd name="T52" fmla="*/ 0 w 3714"/>
                    <a:gd name="T53" fmla="*/ 0 h 194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714" h="1942">
                      <a:moveTo>
                        <a:pt x="344" y="0"/>
                      </a:moveTo>
                      <a:lnTo>
                        <a:pt x="138" y="114"/>
                      </a:lnTo>
                      <a:lnTo>
                        <a:pt x="0" y="458"/>
                      </a:lnTo>
                      <a:lnTo>
                        <a:pt x="147" y="789"/>
                      </a:lnTo>
                      <a:lnTo>
                        <a:pt x="2605" y="1912"/>
                      </a:lnTo>
                      <a:lnTo>
                        <a:pt x="3135" y="1841"/>
                      </a:lnTo>
                      <a:lnTo>
                        <a:pt x="3563" y="1941"/>
                      </a:lnTo>
                      <a:lnTo>
                        <a:pt x="3713" y="1782"/>
                      </a:lnTo>
                      <a:lnTo>
                        <a:pt x="3311" y="1464"/>
                      </a:lnTo>
                      <a:lnTo>
                        <a:pt x="3148" y="1128"/>
                      </a:lnTo>
                      <a:lnTo>
                        <a:pt x="3018" y="1161"/>
                      </a:lnTo>
                      <a:lnTo>
                        <a:pt x="3172" y="1464"/>
                      </a:lnTo>
                      <a:lnTo>
                        <a:pt x="3479" y="1786"/>
                      </a:lnTo>
                      <a:lnTo>
                        <a:pt x="3115" y="1735"/>
                      </a:lnTo>
                      <a:lnTo>
                        <a:pt x="2687" y="1795"/>
                      </a:lnTo>
                      <a:lnTo>
                        <a:pt x="2766" y="1433"/>
                      </a:lnTo>
                      <a:lnTo>
                        <a:pt x="2949" y="1186"/>
                      </a:lnTo>
                      <a:lnTo>
                        <a:pt x="2735" y="1217"/>
                      </a:lnTo>
                      <a:lnTo>
                        <a:pt x="2568" y="1451"/>
                      </a:lnTo>
                      <a:lnTo>
                        <a:pt x="2511" y="1744"/>
                      </a:lnTo>
                      <a:lnTo>
                        <a:pt x="235" y="683"/>
                      </a:lnTo>
                      <a:lnTo>
                        <a:pt x="176" y="473"/>
                      </a:lnTo>
                      <a:lnTo>
                        <a:pt x="227" y="209"/>
                      </a:lnTo>
                      <a:lnTo>
                        <a:pt x="478" y="0"/>
                      </a:lnTo>
                      <a:lnTo>
                        <a:pt x="34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67" name="Freeform 27">
                  <a:extLst>
                    <a:ext uri="{FF2B5EF4-FFF2-40B4-BE49-F238E27FC236}">
                      <a16:creationId xmlns:a16="http://schemas.microsoft.com/office/drawing/2014/main" id="{F9F80EF0-0956-4A7B-99AB-7C822A7F0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1" cy="167"/>
                </a:xfrm>
                <a:custGeom>
                  <a:avLst/>
                  <a:gdLst>
                    <a:gd name="T0" fmla="*/ 0 w 355"/>
                    <a:gd name="T1" fmla="*/ 0 h 737"/>
                    <a:gd name="T2" fmla="*/ 0 w 355"/>
                    <a:gd name="T3" fmla="*/ 0 h 737"/>
                    <a:gd name="T4" fmla="*/ 0 w 355"/>
                    <a:gd name="T5" fmla="*/ 0 h 737"/>
                    <a:gd name="T6" fmla="*/ 0 w 355"/>
                    <a:gd name="T7" fmla="*/ 0 h 737"/>
                    <a:gd name="T8" fmla="*/ 0 w 355"/>
                    <a:gd name="T9" fmla="*/ 0 h 737"/>
                    <a:gd name="T10" fmla="*/ 0 w 355"/>
                    <a:gd name="T11" fmla="*/ 0 h 737"/>
                    <a:gd name="T12" fmla="*/ 0 w 355"/>
                    <a:gd name="T13" fmla="*/ 0 h 737"/>
                    <a:gd name="T14" fmla="*/ 0 w 355"/>
                    <a:gd name="T15" fmla="*/ 0 h 737"/>
                    <a:gd name="T16" fmla="*/ 0 w 355"/>
                    <a:gd name="T17" fmla="*/ 0 h 737"/>
                    <a:gd name="T18" fmla="*/ 0 w 355"/>
                    <a:gd name="T19" fmla="*/ 0 h 7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55" h="737">
                      <a:moveTo>
                        <a:pt x="256" y="0"/>
                      </a:moveTo>
                      <a:lnTo>
                        <a:pt x="42" y="233"/>
                      </a:lnTo>
                      <a:lnTo>
                        <a:pt x="0" y="505"/>
                      </a:lnTo>
                      <a:lnTo>
                        <a:pt x="73" y="689"/>
                      </a:lnTo>
                      <a:lnTo>
                        <a:pt x="207" y="736"/>
                      </a:lnTo>
                      <a:lnTo>
                        <a:pt x="168" y="337"/>
                      </a:lnTo>
                      <a:lnTo>
                        <a:pt x="354" y="37"/>
                      </a:lnTo>
                      <a:lnTo>
                        <a:pt x="2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68" name="Freeform 28">
                  <a:extLst>
                    <a:ext uri="{FF2B5EF4-FFF2-40B4-BE49-F238E27FC236}">
                      <a16:creationId xmlns:a16="http://schemas.microsoft.com/office/drawing/2014/main" id="{B7D4E650-783A-43B5-89F7-3526FCFCF5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0 w 1421"/>
                    <a:gd name="T1" fmla="*/ 0 h 2620"/>
                    <a:gd name="T2" fmla="*/ 0 w 1421"/>
                    <a:gd name="T3" fmla="*/ 0 h 2620"/>
                    <a:gd name="T4" fmla="*/ 0 w 1421"/>
                    <a:gd name="T5" fmla="*/ 0 h 2620"/>
                    <a:gd name="T6" fmla="*/ 0 w 1421"/>
                    <a:gd name="T7" fmla="*/ 0 h 2620"/>
                    <a:gd name="T8" fmla="*/ 0 w 1421"/>
                    <a:gd name="T9" fmla="*/ 0 h 2620"/>
                    <a:gd name="T10" fmla="*/ 0 w 1421"/>
                    <a:gd name="T11" fmla="*/ 0 h 2620"/>
                    <a:gd name="T12" fmla="*/ 0 w 1421"/>
                    <a:gd name="T13" fmla="*/ 0 h 2620"/>
                    <a:gd name="T14" fmla="*/ 0 w 1421"/>
                    <a:gd name="T15" fmla="*/ 0 h 2620"/>
                    <a:gd name="T16" fmla="*/ 0 w 1421"/>
                    <a:gd name="T17" fmla="*/ 0 h 2620"/>
                    <a:gd name="T18" fmla="*/ 0 w 1421"/>
                    <a:gd name="T19" fmla="*/ 0 h 2620"/>
                    <a:gd name="T20" fmla="*/ 0 w 1421"/>
                    <a:gd name="T21" fmla="*/ 0 h 2620"/>
                    <a:gd name="T22" fmla="*/ 0 w 1421"/>
                    <a:gd name="T23" fmla="*/ 0 h 2620"/>
                    <a:gd name="T24" fmla="*/ 0 w 1421"/>
                    <a:gd name="T25" fmla="*/ 0 h 2620"/>
                    <a:gd name="T26" fmla="*/ 0 w 1421"/>
                    <a:gd name="T27" fmla="*/ 0 h 2620"/>
                    <a:gd name="T28" fmla="*/ 0 w 1421"/>
                    <a:gd name="T29" fmla="*/ 0 h 262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421" h="2620">
                      <a:moveTo>
                        <a:pt x="482" y="1975"/>
                      </a:moveTo>
                      <a:lnTo>
                        <a:pt x="0" y="273"/>
                      </a:lnTo>
                      <a:lnTo>
                        <a:pt x="179" y="83"/>
                      </a:lnTo>
                      <a:lnTo>
                        <a:pt x="570" y="0"/>
                      </a:lnTo>
                      <a:lnTo>
                        <a:pt x="882" y="125"/>
                      </a:lnTo>
                      <a:lnTo>
                        <a:pt x="1420" y="2619"/>
                      </a:lnTo>
                      <a:lnTo>
                        <a:pt x="1227" y="2405"/>
                      </a:lnTo>
                      <a:lnTo>
                        <a:pt x="784" y="213"/>
                      </a:lnTo>
                      <a:lnTo>
                        <a:pt x="500" y="134"/>
                      </a:lnTo>
                      <a:lnTo>
                        <a:pt x="263" y="163"/>
                      </a:lnTo>
                      <a:lnTo>
                        <a:pt x="168" y="310"/>
                      </a:lnTo>
                      <a:lnTo>
                        <a:pt x="676" y="2036"/>
                      </a:lnTo>
                      <a:lnTo>
                        <a:pt x="482" y="197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69" name="Freeform 29">
                  <a:extLst>
                    <a:ext uri="{FF2B5EF4-FFF2-40B4-BE49-F238E27FC236}">
                      <a16:creationId xmlns:a16="http://schemas.microsoft.com/office/drawing/2014/main" id="{B6334785-009E-4D4C-9391-11931B435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425"/>
                    <a:gd name="T1" fmla="*/ 0 h 1113"/>
                    <a:gd name="T2" fmla="*/ 0 w 425"/>
                    <a:gd name="T3" fmla="*/ 0 h 1113"/>
                    <a:gd name="T4" fmla="*/ 0 w 425"/>
                    <a:gd name="T5" fmla="*/ 0 h 1113"/>
                    <a:gd name="T6" fmla="*/ 0 w 425"/>
                    <a:gd name="T7" fmla="*/ 0 h 1113"/>
                    <a:gd name="T8" fmla="*/ 0 w 425"/>
                    <a:gd name="T9" fmla="*/ 0 h 1113"/>
                    <a:gd name="T10" fmla="*/ 0 w 425"/>
                    <a:gd name="T11" fmla="*/ 0 h 1113"/>
                    <a:gd name="T12" fmla="*/ 0 w 425"/>
                    <a:gd name="T13" fmla="*/ 0 h 1113"/>
                    <a:gd name="T14" fmla="*/ 0 w 425"/>
                    <a:gd name="T15" fmla="*/ 0 h 1113"/>
                    <a:gd name="T16" fmla="*/ 0 w 425"/>
                    <a:gd name="T17" fmla="*/ 0 h 1113"/>
                    <a:gd name="T18" fmla="*/ 0 w 425"/>
                    <a:gd name="T19" fmla="*/ 0 h 1113"/>
                    <a:gd name="T20" fmla="*/ 0 w 425"/>
                    <a:gd name="T21" fmla="*/ 0 h 1113"/>
                    <a:gd name="T22" fmla="*/ 0 w 425"/>
                    <a:gd name="T23" fmla="*/ 0 h 11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5" h="1113">
                      <a:moveTo>
                        <a:pt x="0" y="59"/>
                      </a:moveTo>
                      <a:lnTo>
                        <a:pt x="167" y="428"/>
                      </a:lnTo>
                      <a:lnTo>
                        <a:pt x="249" y="702"/>
                      </a:lnTo>
                      <a:lnTo>
                        <a:pt x="256" y="1112"/>
                      </a:lnTo>
                      <a:lnTo>
                        <a:pt x="424" y="1112"/>
                      </a:lnTo>
                      <a:lnTo>
                        <a:pt x="412" y="794"/>
                      </a:lnTo>
                      <a:lnTo>
                        <a:pt x="357" y="459"/>
                      </a:lnTo>
                      <a:lnTo>
                        <a:pt x="218" y="130"/>
                      </a:lnTo>
                      <a:lnTo>
                        <a:pt x="139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70" name="Freeform 30">
                  <a:extLst>
                    <a:ext uri="{FF2B5EF4-FFF2-40B4-BE49-F238E27FC236}">
                      <a16:creationId xmlns:a16="http://schemas.microsoft.com/office/drawing/2014/main" id="{71DC711B-6288-4B42-B615-BD1639C2D4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6"/>
                </a:xfrm>
                <a:custGeom>
                  <a:avLst/>
                  <a:gdLst>
                    <a:gd name="T0" fmla="*/ 0 w 862"/>
                    <a:gd name="T1" fmla="*/ 0 h 598"/>
                    <a:gd name="T2" fmla="*/ 0 w 862"/>
                    <a:gd name="T3" fmla="*/ 0 h 598"/>
                    <a:gd name="T4" fmla="*/ 0 w 862"/>
                    <a:gd name="T5" fmla="*/ 0 h 598"/>
                    <a:gd name="T6" fmla="*/ 0 w 862"/>
                    <a:gd name="T7" fmla="*/ 0 h 598"/>
                    <a:gd name="T8" fmla="*/ 0 w 862"/>
                    <a:gd name="T9" fmla="*/ 0 h 598"/>
                    <a:gd name="T10" fmla="*/ 0 w 862"/>
                    <a:gd name="T11" fmla="*/ 0 h 598"/>
                    <a:gd name="T12" fmla="*/ 0 w 862"/>
                    <a:gd name="T13" fmla="*/ 0 h 598"/>
                    <a:gd name="T14" fmla="*/ 0 w 862"/>
                    <a:gd name="T15" fmla="*/ 0 h 598"/>
                    <a:gd name="T16" fmla="*/ 0 w 862"/>
                    <a:gd name="T17" fmla="*/ 0 h 598"/>
                    <a:gd name="T18" fmla="*/ 0 w 862"/>
                    <a:gd name="T19" fmla="*/ 0 h 598"/>
                    <a:gd name="T20" fmla="*/ 0 w 862"/>
                    <a:gd name="T21" fmla="*/ 0 h 598"/>
                    <a:gd name="T22" fmla="*/ 0 w 862"/>
                    <a:gd name="T23" fmla="*/ 0 h 598"/>
                    <a:gd name="T24" fmla="*/ 0 w 862"/>
                    <a:gd name="T25" fmla="*/ 0 h 598"/>
                    <a:gd name="T26" fmla="*/ 0 w 862"/>
                    <a:gd name="T27" fmla="*/ 0 h 5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862" h="598">
                      <a:moveTo>
                        <a:pt x="655" y="0"/>
                      </a:moveTo>
                      <a:lnTo>
                        <a:pt x="567" y="37"/>
                      </a:lnTo>
                      <a:lnTo>
                        <a:pt x="558" y="146"/>
                      </a:lnTo>
                      <a:lnTo>
                        <a:pt x="0" y="375"/>
                      </a:lnTo>
                      <a:lnTo>
                        <a:pt x="0" y="492"/>
                      </a:lnTo>
                      <a:lnTo>
                        <a:pt x="626" y="501"/>
                      </a:lnTo>
                      <a:lnTo>
                        <a:pt x="706" y="597"/>
                      </a:lnTo>
                      <a:lnTo>
                        <a:pt x="861" y="590"/>
                      </a:lnTo>
                      <a:lnTo>
                        <a:pt x="845" y="421"/>
                      </a:lnTo>
                      <a:lnTo>
                        <a:pt x="256" y="390"/>
                      </a:lnTo>
                      <a:lnTo>
                        <a:pt x="735" y="197"/>
                      </a:lnTo>
                      <a:lnTo>
                        <a:pt x="65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71" name="Freeform 31">
                  <a:extLst>
                    <a:ext uri="{FF2B5EF4-FFF2-40B4-BE49-F238E27FC236}">
                      <a16:creationId xmlns:a16="http://schemas.microsoft.com/office/drawing/2014/main" id="{58BC1523-FE05-4306-AB06-C6476C0BF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2079"/>
                    <a:gd name="T1" fmla="*/ 0 h 935"/>
                    <a:gd name="T2" fmla="*/ 0 w 2079"/>
                    <a:gd name="T3" fmla="*/ 0 h 935"/>
                    <a:gd name="T4" fmla="*/ 0 w 2079"/>
                    <a:gd name="T5" fmla="*/ 0 h 935"/>
                    <a:gd name="T6" fmla="*/ 0 w 2079"/>
                    <a:gd name="T7" fmla="*/ 0 h 935"/>
                    <a:gd name="T8" fmla="*/ 0 w 2079"/>
                    <a:gd name="T9" fmla="*/ 0 h 935"/>
                    <a:gd name="T10" fmla="*/ 0 w 2079"/>
                    <a:gd name="T11" fmla="*/ 0 h 935"/>
                    <a:gd name="T12" fmla="*/ 0 w 2079"/>
                    <a:gd name="T13" fmla="*/ 0 h 935"/>
                    <a:gd name="T14" fmla="*/ 0 w 2079"/>
                    <a:gd name="T15" fmla="*/ 0 h 935"/>
                    <a:gd name="T16" fmla="*/ 0 w 2079"/>
                    <a:gd name="T17" fmla="*/ 0 h 935"/>
                    <a:gd name="T18" fmla="*/ 0 w 2079"/>
                    <a:gd name="T19" fmla="*/ 0 h 935"/>
                    <a:gd name="T20" fmla="*/ 0 w 2079"/>
                    <a:gd name="T21" fmla="*/ 0 h 935"/>
                    <a:gd name="T22" fmla="*/ 0 w 2079"/>
                    <a:gd name="T23" fmla="*/ 0 h 935"/>
                    <a:gd name="T24" fmla="*/ 0 w 2079"/>
                    <a:gd name="T25" fmla="*/ 0 h 935"/>
                    <a:gd name="T26" fmla="*/ 0 w 2079"/>
                    <a:gd name="T27" fmla="*/ 0 h 93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79" h="935">
                      <a:moveTo>
                        <a:pt x="0" y="288"/>
                      </a:moveTo>
                      <a:lnTo>
                        <a:pt x="1905" y="0"/>
                      </a:lnTo>
                      <a:lnTo>
                        <a:pt x="2044" y="172"/>
                      </a:lnTo>
                      <a:lnTo>
                        <a:pt x="2078" y="399"/>
                      </a:lnTo>
                      <a:lnTo>
                        <a:pt x="1994" y="621"/>
                      </a:lnTo>
                      <a:lnTo>
                        <a:pt x="125" y="934"/>
                      </a:lnTo>
                      <a:lnTo>
                        <a:pt x="117" y="846"/>
                      </a:lnTo>
                      <a:lnTo>
                        <a:pt x="1905" y="533"/>
                      </a:lnTo>
                      <a:lnTo>
                        <a:pt x="1972" y="319"/>
                      </a:lnTo>
                      <a:lnTo>
                        <a:pt x="1854" y="125"/>
                      </a:lnTo>
                      <a:lnTo>
                        <a:pt x="0" y="407"/>
                      </a:lnTo>
                      <a:lnTo>
                        <a:pt x="0" y="2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72" name="Freeform 32">
                  <a:extLst>
                    <a:ext uri="{FF2B5EF4-FFF2-40B4-BE49-F238E27FC236}">
                      <a16:creationId xmlns:a16="http://schemas.microsoft.com/office/drawing/2014/main" id="{62BE0FA7-4F96-4F7F-BCF5-7A46F06D2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7"/>
                </a:xfrm>
                <a:custGeom>
                  <a:avLst/>
                  <a:gdLst>
                    <a:gd name="T0" fmla="*/ 0 w 1082"/>
                    <a:gd name="T1" fmla="*/ 0 h 382"/>
                    <a:gd name="T2" fmla="*/ 0 w 1082"/>
                    <a:gd name="T3" fmla="*/ 0 h 382"/>
                    <a:gd name="T4" fmla="*/ 0 w 1082"/>
                    <a:gd name="T5" fmla="*/ 0 h 382"/>
                    <a:gd name="T6" fmla="*/ 0 w 1082"/>
                    <a:gd name="T7" fmla="*/ 0 h 382"/>
                    <a:gd name="T8" fmla="*/ 0 w 1082"/>
                    <a:gd name="T9" fmla="*/ 0 h 382"/>
                    <a:gd name="T10" fmla="*/ 0 w 1082"/>
                    <a:gd name="T11" fmla="*/ 0 h 382"/>
                    <a:gd name="T12" fmla="*/ 0 w 1082"/>
                    <a:gd name="T13" fmla="*/ 0 h 382"/>
                    <a:gd name="T14" fmla="*/ 0 w 1082"/>
                    <a:gd name="T15" fmla="*/ 0 h 382"/>
                    <a:gd name="T16" fmla="*/ 0 w 1082"/>
                    <a:gd name="T17" fmla="*/ 0 h 382"/>
                    <a:gd name="T18" fmla="*/ 0 w 1082"/>
                    <a:gd name="T19" fmla="*/ 0 h 382"/>
                    <a:gd name="T20" fmla="*/ 0 w 1082"/>
                    <a:gd name="T21" fmla="*/ 0 h 382"/>
                    <a:gd name="T22" fmla="*/ 0 w 1082"/>
                    <a:gd name="T23" fmla="*/ 0 h 382"/>
                    <a:gd name="T24" fmla="*/ 0 w 1082"/>
                    <a:gd name="T25" fmla="*/ 0 h 382"/>
                    <a:gd name="T26" fmla="*/ 0 w 1082"/>
                    <a:gd name="T27" fmla="*/ 0 h 382"/>
                    <a:gd name="T28" fmla="*/ 0 w 1082"/>
                    <a:gd name="T29" fmla="*/ 0 h 382"/>
                    <a:gd name="T30" fmla="*/ 0 w 1082"/>
                    <a:gd name="T31" fmla="*/ 0 h 382"/>
                    <a:gd name="T32" fmla="*/ 0 w 1082"/>
                    <a:gd name="T33" fmla="*/ 0 h 3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82" h="382">
                      <a:moveTo>
                        <a:pt x="0" y="277"/>
                      </a:moveTo>
                      <a:lnTo>
                        <a:pt x="146" y="381"/>
                      </a:lnTo>
                      <a:lnTo>
                        <a:pt x="491" y="365"/>
                      </a:lnTo>
                      <a:lnTo>
                        <a:pt x="925" y="255"/>
                      </a:lnTo>
                      <a:lnTo>
                        <a:pt x="1081" y="92"/>
                      </a:lnTo>
                      <a:lnTo>
                        <a:pt x="981" y="4"/>
                      </a:lnTo>
                      <a:lnTo>
                        <a:pt x="560" y="0"/>
                      </a:lnTo>
                      <a:lnTo>
                        <a:pt x="243" y="26"/>
                      </a:lnTo>
                      <a:lnTo>
                        <a:pt x="33" y="167"/>
                      </a:lnTo>
                      <a:lnTo>
                        <a:pt x="248" y="209"/>
                      </a:lnTo>
                      <a:lnTo>
                        <a:pt x="609" y="116"/>
                      </a:lnTo>
                      <a:lnTo>
                        <a:pt x="921" y="116"/>
                      </a:lnTo>
                      <a:lnTo>
                        <a:pt x="593" y="242"/>
                      </a:lnTo>
                      <a:lnTo>
                        <a:pt x="314" y="277"/>
                      </a:lnTo>
                      <a:lnTo>
                        <a:pt x="0" y="27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</p:grpSp>
        </p:grpSp>
      </p:grpSp>
      <p:grpSp>
        <p:nvGrpSpPr>
          <p:cNvPr id="1032" name="Group 33">
            <a:extLst>
              <a:ext uri="{FF2B5EF4-FFF2-40B4-BE49-F238E27FC236}">
                <a16:creationId xmlns:a16="http://schemas.microsoft.com/office/drawing/2014/main" id="{E30EBECA-B486-4D91-8206-03943788A02D}"/>
              </a:ext>
            </a:extLst>
          </p:cNvPr>
          <p:cNvGrpSpPr>
            <a:grpSpLocks/>
          </p:cNvGrpSpPr>
          <p:nvPr/>
        </p:nvGrpSpPr>
        <p:grpSpPr bwMode="auto">
          <a:xfrm>
            <a:off x="11573934" y="2116139"/>
            <a:ext cx="512233" cy="4306887"/>
            <a:chOff x="5468" y="1333"/>
            <a:chExt cx="242" cy="2713"/>
          </a:xfrm>
        </p:grpSpPr>
        <p:sp>
          <p:nvSpPr>
            <p:cNvPr id="1048" name="Freeform 34">
              <a:extLst>
                <a:ext uri="{FF2B5EF4-FFF2-40B4-BE49-F238E27FC236}">
                  <a16:creationId xmlns:a16="http://schemas.microsoft.com/office/drawing/2014/main" id="{8A389D47-A7AB-4A16-97C9-6C1E3E294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" y="2620"/>
              <a:ext cx="205" cy="1427"/>
            </a:xfrm>
            <a:custGeom>
              <a:avLst/>
              <a:gdLst>
                <a:gd name="T0" fmla="*/ 0 w 905"/>
                <a:gd name="T1" fmla="*/ 0 h 6294"/>
                <a:gd name="T2" fmla="*/ 0 w 905"/>
                <a:gd name="T3" fmla="*/ 0 h 6294"/>
                <a:gd name="T4" fmla="*/ 0 w 905"/>
                <a:gd name="T5" fmla="*/ 0 h 6294"/>
                <a:gd name="T6" fmla="*/ 0 w 905"/>
                <a:gd name="T7" fmla="*/ 0 h 6294"/>
                <a:gd name="T8" fmla="*/ 0 w 905"/>
                <a:gd name="T9" fmla="*/ 0 h 6294"/>
                <a:gd name="T10" fmla="*/ 0 w 905"/>
                <a:gd name="T11" fmla="*/ 0 h 6294"/>
                <a:gd name="T12" fmla="*/ 0 w 905"/>
                <a:gd name="T13" fmla="*/ 0 h 6294"/>
                <a:gd name="T14" fmla="*/ 0 w 905"/>
                <a:gd name="T15" fmla="*/ 0 h 6294"/>
                <a:gd name="T16" fmla="*/ 0 w 905"/>
                <a:gd name="T17" fmla="*/ 0 h 6294"/>
                <a:gd name="T18" fmla="*/ 0 w 905"/>
                <a:gd name="T19" fmla="*/ 0 h 6294"/>
                <a:gd name="T20" fmla="*/ 0 w 905"/>
                <a:gd name="T21" fmla="*/ 0 h 6294"/>
                <a:gd name="T22" fmla="*/ 0 w 905"/>
                <a:gd name="T23" fmla="*/ 0 h 6294"/>
                <a:gd name="T24" fmla="*/ 0 w 905"/>
                <a:gd name="T25" fmla="*/ 0 h 6294"/>
                <a:gd name="T26" fmla="*/ 0 w 905"/>
                <a:gd name="T27" fmla="*/ 0 h 6294"/>
                <a:gd name="T28" fmla="*/ 0 w 905"/>
                <a:gd name="T29" fmla="*/ 0 h 6294"/>
                <a:gd name="T30" fmla="*/ 0 w 905"/>
                <a:gd name="T31" fmla="*/ 0 h 6294"/>
                <a:gd name="T32" fmla="*/ 0 w 905"/>
                <a:gd name="T33" fmla="*/ 0 h 6294"/>
                <a:gd name="T34" fmla="*/ 0 w 905"/>
                <a:gd name="T35" fmla="*/ 0 h 6294"/>
                <a:gd name="T36" fmla="*/ 0 w 905"/>
                <a:gd name="T37" fmla="*/ 0 h 6294"/>
                <a:gd name="T38" fmla="*/ 0 w 905"/>
                <a:gd name="T39" fmla="*/ 0 h 6294"/>
                <a:gd name="T40" fmla="*/ 0 w 905"/>
                <a:gd name="T41" fmla="*/ 0 h 6294"/>
                <a:gd name="T42" fmla="*/ 0 w 905"/>
                <a:gd name="T43" fmla="*/ 0 h 6294"/>
                <a:gd name="T44" fmla="*/ 0 w 905"/>
                <a:gd name="T45" fmla="*/ 0 h 6294"/>
                <a:gd name="T46" fmla="*/ 0 w 905"/>
                <a:gd name="T47" fmla="*/ 0 h 6294"/>
                <a:gd name="T48" fmla="*/ 0 w 905"/>
                <a:gd name="T49" fmla="*/ 0 h 6294"/>
                <a:gd name="T50" fmla="*/ 0 w 905"/>
                <a:gd name="T51" fmla="*/ 0 h 6294"/>
                <a:gd name="T52" fmla="*/ 0 w 905"/>
                <a:gd name="T53" fmla="*/ 0 h 6294"/>
                <a:gd name="T54" fmla="*/ 0 w 905"/>
                <a:gd name="T55" fmla="*/ 0 h 6294"/>
                <a:gd name="T56" fmla="*/ 0 w 905"/>
                <a:gd name="T57" fmla="*/ 0 h 6294"/>
                <a:gd name="T58" fmla="*/ 0 w 905"/>
                <a:gd name="T59" fmla="*/ 0 h 6294"/>
                <a:gd name="T60" fmla="*/ 0 w 905"/>
                <a:gd name="T61" fmla="*/ 0 h 6294"/>
                <a:gd name="T62" fmla="*/ 0 w 905"/>
                <a:gd name="T63" fmla="*/ 0 h 6294"/>
                <a:gd name="T64" fmla="*/ 0 w 905"/>
                <a:gd name="T65" fmla="*/ 0 h 6294"/>
                <a:gd name="T66" fmla="*/ 0 w 905"/>
                <a:gd name="T67" fmla="*/ 0 h 62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05" h="6294">
                  <a:moveTo>
                    <a:pt x="94" y="6081"/>
                  </a:moveTo>
                  <a:lnTo>
                    <a:pt x="460" y="5674"/>
                  </a:lnTo>
                  <a:lnTo>
                    <a:pt x="532" y="5362"/>
                  </a:lnTo>
                  <a:lnTo>
                    <a:pt x="471" y="4897"/>
                  </a:lnTo>
                  <a:lnTo>
                    <a:pt x="213" y="4336"/>
                  </a:lnTo>
                  <a:lnTo>
                    <a:pt x="154" y="3988"/>
                  </a:lnTo>
                  <a:lnTo>
                    <a:pt x="213" y="3753"/>
                  </a:lnTo>
                  <a:lnTo>
                    <a:pt x="435" y="3581"/>
                  </a:lnTo>
                  <a:lnTo>
                    <a:pt x="482" y="3365"/>
                  </a:lnTo>
                  <a:lnTo>
                    <a:pt x="401" y="3057"/>
                  </a:lnTo>
                  <a:lnTo>
                    <a:pt x="37" y="2226"/>
                  </a:lnTo>
                  <a:lnTo>
                    <a:pt x="0" y="1820"/>
                  </a:lnTo>
                  <a:lnTo>
                    <a:pt x="94" y="1373"/>
                  </a:lnTo>
                  <a:lnTo>
                    <a:pt x="401" y="1161"/>
                  </a:lnTo>
                  <a:lnTo>
                    <a:pt x="670" y="812"/>
                  </a:lnTo>
                  <a:lnTo>
                    <a:pt x="904" y="0"/>
                  </a:lnTo>
                  <a:lnTo>
                    <a:pt x="871" y="735"/>
                  </a:lnTo>
                  <a:lnTo>
                    <a:pt x="695" y="1178"/>
                  </a:lnTo>
                  <a:lnTo>
                    <a:pt x="460" y="1450"/>
                  </a:lnTo>
                  <a:lnTo>
                    <a:pt x="201" y="1604"/>
                  </a:lnTo>
                  <a:lnTo>
                    <a:pt x="188" y="2010"/>
                  </a:lnTo>
                  <a:lnTo>
                    <a:pt x="319" y="2438"/>
                  </a:lnTo>
                  <a:lnTo>
                    <a:pt x="623" y="3194"/>
                  </a:lnTo>
                  <a:lnTo>
                    <a:pt x="635" y="3677"/>
                  </a:lnTo>
                  <a:lnTo>
                    <a:pt x="353" y="3947"/>
                  </a:lnTo>
                  <a:lnTo>
                    <a:pt x="366" y="4200"/>
                  </a:lnTo>
                  <a:lnTo>
                    <a:pt x="613" y="4724"/>
                  </a:lnTo>
                  <a:lnTo>
                    <a:pt x="717" y="5227"/>
                  </a:lnTo>
                  <a:lnTo>
                    <a:pt x="623" y="5768"/>
                  </a:lnTo>
                  <a:lnTo>
                    <a:pt x="401" y="6057"/>
                  </a:lnTo>
                  <a:lnTo>
                    <a:pt x="119" y="6293"/>
                  </a:lnTo>
                  <a:lnTo>
                    <a:pt x="94" y="6081"/>
                  </a:lnTo>
                </a:path>
              </a:pathLst>
            </a:custGeom>
            <a:solidFill>
              <a:srgbClr val="703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1049" name="Freeform 35">
              <a:extLst>
                <a:ext uri="{FF2B5EF4-FFF2-40B4-BE49-F238E27FC236}">
                  <a16:creationId xmlns:a16="http://schemas.microsoft.com/office/drawing/2014/main" id="{65D67844-D927-4D6A-A163-0F63DBDFE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6" y="1333"/>
              <a:ext cx="205" cy="1633"/>
            </a:xfrm>
            <a:custGeom>
              <a:avLst/>
              <a:gdLst>
                <a:gd name="T0" fmla="*/ 0 w 905"/>
                <a:gd name="T1" fmla="*/ 0 h 7201"/>
                <a:gd name="T2" fmla="*/ 0 w 905"/>
                <a:gd name="T3" fmla="*/ 0 h 7201"/>
                <a:gd name="T4" fmla="*/ 0 w 905"/>
                <a:gd name="T5" fmla="*/ 0 h 7201"/>
                <a:gd name="T6" fmla="*/ 0 w 905"/>
                <a:gd name="T7" fmla="*/ 0 h 7201"/>
                <a:gd name="T8" fmla="*/ 0 w 905"/>
                <a:gd name="T9" fmla="*/ 0 h 7201"/>
                <a:gd name="T10" fmla="*/ 0 w 905"/>
                <a:gd name="T11" fmla="*/ 0 h 7201"/>
                <a:gd name="T12" fmla="*/ 0 w 905"/>
                <a:gd name="T13" fmla="*/ 0 h 7201"/>
                <a:gd name="T14" fmla="*/ 0 w 905"/>
                <a:gd name="T15" fmla="*/ 0 h 7201"/>
                <a:gd name="T16" fmla="*/ 0 w 905"/>
                <a:gd name="T17" fmla="*/ 0 h 7201"/>
                <a:gd name="T18" fmla="*/ 0 w 905"/>
                <a:gd name="T19" fmla="*/ 0 h 7201"/>
                <a:gd name="T20" fmla="*/ 0 w 905"/>
                <a:gd name="T21" fmla="*/ 0 h 7201"/>
                <a:gd name="T22" fmla="*/ 0 w 905"/>
                <a:gd name="T23" fmla="*/ 0 h 7201"/>
                <a:gd name="T24" fmla="*/ 0 w 905"/>
                <a:gd name="T25" fmla="*/ 0 h 7201"/>
                <a:gd name="T26" fmla="*/ 0 w 905"/>
                <a:gd name="T27" fmla="*/ 0 h 7201"/>
                <a:gd name="T28" fmla="*/ 0 w 905"/>
                <a:gd name="T29" fmla="*/ 0 h 7201"/>
                <a:gd name="T30" fmla="*/ 0 w 905"/>
                <a:gd name="T31" fmla="*/ 0 h 7201"/>
                <a:gd name="T32" fmla="*/ 0 w 905"/>
                <a:gd name="T33" fmla="*/ 0 h 7201"/>
                <a:gd name="T34" fmla="*/ 0 w 905"/>
                <a:gd name="T35" fmla="*/ 0 h 7201"/>
                <a:gd name="T36" fmla="*/ 0 w 905"/>
                <a:gd name="T37" fmla="*/ 0 h 7201"/>
                <a:gd name="T38" fmla="*/ 0 w 905"/>
                <a:gd name="T39" fmla="*/ 0 h 7201"/>
                <a:gd name="T40" fmla="*/ 0 w 905"/>
                <a:gd name="T41" fmla="*/ 0 h 7201"/>
                <a:gd name="T42" fmla="*/ 0 w 905"/>
                <a:gd name="T43" fmla="*/ 0 h 7201"/>
                <a:gd name="T44" fmla="*/ 0 w 905"/>
                <a:gd name="T45" fmla="*/ 0 h 7201"/>
                <a:gd name="T46" fmla="*/ 0 w 905"/>
                <a:gd name="T47" fmla="*/ 0 h 7201"/>
                <a:gd name="T48" fmla="*/ 0 w 905"/>
                <a:gd name="T49" fmla="*/ 0 h 7201"/>
                <a:gd name="T50" fmla="*/ 0 w 905"/>
                <a:gd name="T51" fmla="*/ 0 h 7201"/>
                <a:gd name="T52" fmla="*/ 0 w 905"/>
                <a:gd name="T53" fmla="*/ 0 h 7201"/>
                <a:gd name="T54" fmla="*/ 0 w 905"/>
                <a:gd name="T55" fmla="*/ 0 h 7201"/>
                <a:gd name="T56" fmla="*/ 0 w 905"/>
                <a:gd name="T57" fmla="*/ 0 h 7201"/>
                <a:gd name="T58" fmla="*/ 0 w 905"/>
                <a:gd name="T59" fmla="*/ 0 h 7201"/>
                <a:gd name="T60" fmla="*/ 0 w 905"/>
                <a:gd name="T61" fmla="*/ 0 h 7201"/>
                <a:gd name="T62" fmla="*/ 0 w 905"/>
                <a:gd name="T63" fmla="*/ 0 h 7201"/>
                <a:gd name="T64" fmla="*/ 0 w 905"/>
                <a:gd name="T65" fmla="*/ 0 h 7201"/>
                <a:gd name="T66" fmla="*/ 0 w 905"/>
                <a:gd name="T67" fmla="*/ 0 h 72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05" h="7201">
                  <a:moveTo>
                    <a:pt x="94" y="6958"/>
                  </a:moveTo>
                  <a:lnTo>
                    <a:pt x="459" y="6493"/>
                  </a:lnTo>
                  <a:lnTo>
                    <a:pt x="531" y="6135"/>
                  </a:lnTo>
                  <a:lnTo>
                    <a:pt x="470" y="5605"/>
                  </a:lnTo>
                  <a:lnTo>
                    <a:pt x="213" y="4963"/>
                  </a:lnTo>
                  <a:lnTo>
                    <a:pt x="154" y="4564"/>
                  </a:lnTo>
                  <a:lnTo>
                    <a:pt x="213" y="4295"/>
                  </a:lnTo>
                  <a:lnTo>
                    <a:pt x="434" y="4099"/>
                  </a:lnTo>
                  <a:lnTo>
                    <a:pt x="481" y="3852"/>
                  </a:lnTo>
                  <a:lnTo>
                    <a:pt x="400" y="3499"/>
                  </a:lnTo>
                  <a:lnTo>
                    <a:pt x="37" y="2549"/>
                  </a:lnTo>
                  <a:lnTo>
                    <a:pt x="0" y="2083"/>
                  </a:lnTo>
                  <a:lnTo>
                    <a:pt x="94" y="1572"/>
                  </a:lnTo>
                  <a:lnTo>
                    <a:pt x="400" y="1329"/>
                  </a:lnTo>
                  <a:lnTo>
                    <a:pt x="670" y="930"/>
                  </a:lnTo>
                  <a:lnTo>
                    <a:pt x="904" y="0"/>
                  </a:lnTo>
                  <a:lnTo>
                    <a:pt x="871" y="842"/>
                  </a:lnTo>
                  <a:lnTo>
                    <a:pt x="695" y="1349"/>
                  </a:lnTo>
                  <a:lnTo>
                    <a:pt x="459" y="1660"/>
                  </a:lnTo>
                  <a:lnTo>
                    <a:pt x="201" y="1836"/>
                  </a:lnTo>
                  <a:lnTo>
                    <a:pt x="188" y="2302"/>
                  </a:lnTo>
                  <a:lnTo>
                    <a:pt x="319" y="2791"/>
                  </a:lnTo>
                  <a:lnTo>
                    <a:pt x="623" y="3656"/>
                  </a:lnTo>
                  <a:lnTo>
                    <a:pt x="635" y="4209"/>
                  </a:lnTo>
                  <a:lnTo>
                    <a:pt x="353" y="4518"/>
                  </a:lnTo>
                  <a:lnTo>
                    <a:pt x="366" y="4807"/>
                  </a:lnTo>
                  <a:lnTo>
                    <a:pt x="613" y="5407"/>
                  </a:lnTo>
                  <a:lnTo>
                    <a:pt x="717" y="5982"/>
                  </a:lnTo>
                  <a:lnTo>
                    <a:pt x="623" y="6601"/>
                  </a:lnTo>
                  <a:lnTo>
                    <a:pt x="400" y="6931"/>
                  </a:lnTo>
                  <a:lnTo>
                    <a:pt x="119" y="7200"/>
                  </a:lnTo>
                  <a:lnTo>
                    <a:pt x="94" y="6958"/>
                  </a:lnTo>
                </a:path>
              </a:pathLst>
            </a:custGeom>
            <a:solidFill>
              <a:srgbClr val="703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</p:grpSp>
      <p:grpSp>
        <p:nvGrpSpPr>
          <p:cNvPr id="1033" name="Group 36">
            <a:extLst>
              <a:ext uri="{FF2B5EF4-FFF2-40B4-BE49-F238E27FC236}">
                <a16:creationId xmlns:a16="http://schemas.microsoft.com/office/drawing/2014/main" id="{0219A11E-D31E-486B-9B76-FB682EA7A467}"/>
              </a:ext>
            </a:extLst>
          </p:cNvPr>
          <p:cNvGrpSpPr>
            <a:grpSpLocks/>
          </p:cNvGrpSpPr>
          <p:nvPr/>
        </p:nvGrpSpPr>
        <p:grpSpPr bwMode="auto">
          <a:xfrm>
            <a:off x="9757834" y="90488"/>
            <a:ext cx="2842684" cy="1909762"/>
            <a:chOff x="4610" y="57"/>
            <a:chExt cx="1343" cy="1203"/>
          </a:xfrm>
        </p:grpSpPr>
        <p:grpSp>
          <p:nvGrpSpPr>
            <p:cNvPr id="1036" name="Group 37">
              <a:extLst>
                <a:ext uri="{FF2B5EF4-FFF2-40B4-BE49-F238E27FC236}">
                  <a16:creationId xmlns:a16="http://schemas.microsoft.com/office/drawing/2014/main" id="{6E665EDE-6FF7-4128-A4E0-C225EA165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0" y="57"/>
              <a:ext cx="1343" cy="1203"/>
              <a:chOff x="4610" y="57"/>
              <a:chExt cx="1343" cy="1203"/>
            </a:xfrm>
          </p:grpSpPr>
          <p:sp>
            <p:nvSpPr>
              <p:cNvPr id="1038" name="Freeform 38">
                <a:extLst>
                  <a:ext uri="{FF2B5EF4-FFF2-40B4-BE49-F238E27FC236}">
                    <a16:creationId xmlns:a16="http://schemas.microsoft.com/office/drawing/2014/main" id="{0859AA93-3226-47A1-8B3C-898825CA0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" y="1052"/>
                <a:ext cx="216" cy="210"/>
              </a:xfrm>
              <a:custGeom>
                <a:avLst/>
                <a:gdLst>
                  <a:gd name="T0" fmla="*/ 0 w 952"/>
                  <a:gd name="T1" fmla="*/ 0 h 925"/>
                  <a:gd name="T2" fmla="*/ 0 w 952"/>
                  <a:gd name="T3" fmla="*/ 0 h 925"/>
                  <a:gd name="T4" fmla="*/ 0 w 952"/>
                  <a:gd name="T5" fmla="*/ 0 h 925"/>
                  <a:gd name="T6" fmla="*/ 0 w 952"/>
                  <a:gd name="T7" fmla="*/ 0 h 925"/>
                  <a:gd name="T8" fmla="*/ 0 w 952"/>
                  <a:gd name="T9" fmla="*/ 0 h 925"/>
                  <a:gd name="T10" fmla="*/ 0 w 952"/>
                  <a:gd name="T11" fmla="*/ 0 h 925"/>
                  <a:gd name="T12" fmla="*/ 0 w 952"/>
                  <a:gd name="T13" fmla="*/ 0 h 925"/>
                  <a:gd name="T14" fmla="*/ 0 w 952"/>
                  <a:gd name="T15" fmla="*/ 0 h 925"/>
                  <a:gd name="T16" fmla="*/ 0 w 952"/>
                  <a:gd name="T17" fmla="*/ 0 h 9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2" h="925">
                    <a:moveTo>
                      <a:pt x="0" y="110"/>
                    </a:moveTo>
                    <a:lnTo>
                      <a:pt x="424" y="400"/>
                    </a:lnTo>
                    <a:lnTo>
                      <a:pt x="919" y="924"/>
                    </a:lnTo>
                    <a:lnTo>
                      <a:pt x="951" y="843"/>
                    </a:lnTo>
                    <a:lnTo>
                      <a:pt x="525" y="358"/>
                    </a:lnTo>
                    <a:lnTo>
                      <a:pt x="72" y="0"/>
                    </a:lnTo>
                    <a:lnTo>
                      <a:pt x="0" y="1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 sz="1800"/>
              </a:p>
            </p:txBody>
          </p:sp>
          <p:grpSp>
            <p:nvGrpSpPr>
              <p:cNvPr id="1039" name="Group 39">
                <a:extLst>
                  <a:ext uri="{FF2B5EF4-FFF2-40B4-BE49-F238E27FC236}">
                    <a16:creationId xmlns:a16="http://schemas.microsoft.com/office/drawing/2014/main" id="{FC96BF80-0D7B-4B4E-B63A-9E81DC7239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10" y="57"/>
                <a:ext cx="1343" cy="922"/>
                <a:chOff x="4610" y="57"/>
                <a:chExt cx="1343" cy="922"/>
              </a:xfrm>
            </p:grpSpPr>
            <p:sp>
              <p:nvSpPr>
                <p:cNvPr id="1040" name="Freeform 40">
                  <a:extLst>
                    <a:ext uri="{FF2B5EF4-FFF2-40B4-BE49-F238E27FC236}">
                      <a16:creationId xmlns:a16="http://schemas.microsoft.com/office/drawing/2014/main" id="{2B248647-EBC0-4702-9632-63B787947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52" y="85"/>
                  <a:ext cx="322" cy="65"/>
                </a:xfrm>
                <a:custGeom>
                  <a:avLst/>
                  <a:gdLst>
                    <a:gd name="T0" fmla="*/ 0 w 1421"/>
                    <a:gd name="T1" fmla="*/ 0 h 287"/>
                    <a:gd name="T2" fmla="*/ 0 w 1421"/>
                    <a:gd name="T3" fmla="*/ 0 h 287"/>
                    <a:gd name="T4" fmla="*/ 0 w 1421"/>
                    <a:gd name="T5" fmla="*/ 0 h 287"/>
                    <a:gd name="T6" fmla="*/ 0 w 1421"/>
                    <a:gd name="T7" fmla="*/ 0 h 287"/>
                    <a:gd name="T8" fmla="*/ 0 w 1421"/>
                    <a:gd name="T9" fmla="*/ 0 h 287"/>
                    <a:gd name="T10" fmla="*/ 0 w 1421"/>
                    <a:gd name="T11" fmla="*/ 0 h 287"/>
                    <a:gd name="T12" fmla="*/ 0 w 1421"/>
                    <a:gd name="T13" fmla="*/ 0 h 287"/>
                    <a:gd name="T14" fmla="*/ 0 w 1421"/>
                    <a:gd name="T15" fmla="*/ 0 h 287"/>
                    <a:gd name="T16" fmla="*/ 0 w 1421"/>
                    <a:gd name="T17" fmla="*/ 0 h 287"/>
                    <a:gd name="T18" fmla="*/ 0 w 1421"/>
                    <a:gd name="T19" fmla="*/ 0 h 2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421" h="287">
                      <a:moveTo>
                        <a:pt x="0" y="286"/>
                      </a:moveTo>
                      <a:lnTo>
                        <a:pt x="790" y="222"/>
                      </a:lnTo>
                      <a:lnTo>
                        <a:pt x="1420" y="207"/>
                      </a:lnTo>
                      <a:lnTo>
                        <a:pt x="1066" y="0"/>
                      </a:lnTo>
                      <a:lnTo>
                        <a:pt x="462" y="67"/>
                      </a:lnTo>
                      <a:lnTo>
                        <a:pt x="995" y="118"/>
                      </a:lnTo>
                      <a:lnTo>
                        <a:pt x="197" y="214"/>
                      </a:lnTo>
                      <a:lnTo>
                        <a:pt x="0" y="28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1" name="Freeform 41">
                  <a:extLst>
                    <a:ext uri="{FF2B5EF4-FFF2-40B4-BE49-F238E27FC236}">
                      <a16:creationId xmlns:a16="http://schemas.microsoft.com/office/drawing/2014/main" id="{28D0B4F3-D81F-4D80-A5EC-A39728381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83" y="270"/>
                  <a:ext cx="429" cy="316"/>
                </a:xfrm>
                <a:custGeom>
                  <a:avLst/>
                  <a:gdLst>
                    <a:gd name="T0" fmla="*/ 0 w 1892"/>
                    <a:gd name="T1" fmla="*/ 0 h 1395"/>
                    <a:gd name="T2" fmla="*/ 0 w 1892"/>
                    <a:gd name="T3" fmla="*/ 0 h 1395"/>
                    <a:gd name="T4" fmla="*/ 0 w 1892"/>
                    <a:gd name="T5" fmla="*/ 0 h 1395"/>
                    <a:gd name="T6" fmla="*/ 0 w 1892"/>
                    <a:gd name="T7" fmla="*/ 0 h 1395"/>
                    <a:gd name="T8" fmla="*/ 0 w 1892"/>
                    <a:gd name="T9" fmla="*/ 0 h 1395"/>
                    <a:gd name="T10" fmla="*/ 0 w 1892"/>
                    <a:gd name="T11" fmla="*/ 0 h 1395"/>
                    <a:gd name="T12" fmla="*/ 0 w 1892"/>
                    <a:gd name="T13" fmla="*/ 0 h 1395"/>
                    <a:gd name="T14" fmla="*/ 0 w 1892"/>
                    <a:gd name="T15" fmla="*/ 0 h 1395"/>
                    <a:gd name="T16" fmla="*/ 0 w 1892"/>
                    <a:gd name="T17" fmla="*/ 0 h 1395"/>
                    <a:gd name="T18" fmla="*/ 0 w 1892"/>
                    <a:gd name="T19" fmla="*/ 0 h 1395"/>
                    <a:gd name="T20" fmla="*/ 0 w 1892"/>
                    <a:gd name="T21" fmla="*/ 0 h 1395"/>
                    <a:gd name="T22" fmla="*/ 0 w 1892"/>
                    <a:gd name="T23" fmla="*/ 0 h 1395"/>
                    <a:gd name="T24" fmla="*/ 0 w 1892"/>
                    <a:gd name="T25" fmla="*/ 0 h 1395"/>
                    <a:gd name="T26" fmla="*/ 0 w 1892"/>
                    <a:gd name="T27" fmla="*/ 0 h 1395"/>
                    <a:gd name="T28" fmla="*/ 0 w 1892"/>
                    <a:gd name="T29" fmla="*/ 0 h 1395"/>
                    <a:gd name="T30" fmla="*/ 0 w 1892"/>
                    <a:gd name="T31" fmla="*/ 0 h 1395"/>
                    <a:gd name="T32" fmla="*/ 0 w 1892"/>
                    <a:gd name="T33" fmla="*/ 0 h 1395"/>
                    <a:gd name="T34" fmla="*/ 0 w 1892"/>
                    <a:gd name="T35" fmla="*/ 0 h 1395"/>
                    <a:gd name="T36" fmla="*/ 0 w 1892"/>
                    <a:gd name="T37" fmla="*/ 0 h 1395"/>
                    <a:gd name="T38" fmla="*/ 0 w 1892"/>
                    <a:gd name="T39" fmla="*/ 0 h 1395"/>
                    <a:gd name="T40" fmla="*/ 0 w 1892"/>
                    <a:gd name="T41" fmla="*/ 0 h 1395"/>
                    <a:gd name="T42" fmla="*/ 0 w 1892"/>
                    <a:gd name="T43" fmla="*/ 0 h 1395"/>
                    <a:gd name="T44" fmla="*/ 0 w 1892"/>
                    <a:gd name="T45" fmla="*/ 0 h 139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92" h="1395">
                      <a:moveTo>
                        <a:pt x="29" y="233"/>
                      </a:moveTo>
                      <a:lnTo>
                        <a:pt x="223" y="542"/>
                      </a:lnTo>
                      <a:lnTo>
                        <a:pt x="765" y="1017"/>
                      </a:lnTo>
                      <a:lnTo>
                        <a:pt x="1340" y="1344"/>
                      </a:lnTo>
                      <a:lnTo>
                        <a:pt x="1707" y="1394"/>
                      </a:lnTo>
                      <a:lnTo>
                        <a:pt x="1891" y="1246"/>
                      </a:lnTo>
                      <a:lnTo>
                        <a:pt x="1623" y="858"/>
                      </a:lnTo>
                      <a:lnTo>
                        <a:pt x="1121" y="418"/>
                      </a:lnTo>
                      <a:lnTo>
                        <a:pt x="712" y="144"/>
                      </a:lnTo>
                      <a:lnTo>
                        <a:pt x="323" y="1"/>
                      </a:lnTo>
                      <a:lnTo>
                        <a:pt x="24" y="0"/>
                      </a:lnTo>
                      <a:lnTo>
                        <a:pt x="0" y="132"/>
                      </a:lnTo>
                      <a:lnTo>
                        <a:pt x="259" y="77"/>
                      </a:lnTo>
                      <a:lnTo>
                        <a:pt x="705" y="297"/>
                      </a:lnTo>
                      <a:lnTo>
                        <a:pt x="1172" y="617"/>
                      </a:lnTo>
                      <a:lnTo>
                        <a:pt x="1557" y="1064"/>
                      </a:lnTo>
                      <a:lnTo>
                        <a:pt x="1511" y="1280"/>
                      </a:lnTo>
                      <a:lnTo>
                        <a:pt x="1145" y="1155"/>
                      </a:lnTo>
                      <a:lnTo>
                        <a:pt x="511" y="674"/>
                      </a:lnTo>
                      <a:lnTo>
                        <a:pt x="115" y="171"/>
                      </a:lnTo>
                      <a:lnTo>
                        <a:pt x="29" y="2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2" name="Freeform 42">
                  <a:extLst>
                    <a:ext uri="{FF2B5EF4-FFF2-40B4-BE49-F238E27FC236}">
                      <a16:creationId xmlns:a16="http://schemas.microsoft.com/office/drawing/2014/main" id="{C38A4032-8813-43D6-9EC4-FA1F39A5A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0" y="159"/>
                  <a:ext cx="784" cy="655"/>
                </a:xfrm>
                <a:custGeom>
                  <a:avLst/>
                  <a:gdLst>
                    <a:gd name="T0" fmla="*/ 0 w 3458"/>
                    <a:gd name="T1" fmla="*/ 0 h 2888"/>
                    <a:gd name="T2" fmla="*/ 0 w 3458"/>
                    <a:gd name="T3" fmla="*/ 0 h 2888"/>
                    <a:gd name="T4" fmla="*/ 0 w 3458"/>
                    <a:gd name="T5" fmla="*/ 0 h 2888"/>
                    <a:gd name="T6" fmla="*/ 0 w 3458"/>
                    <a:gd name="T7" fmla="*/ 0 h 2888"/>
                    <a:gd name="T8" fmla="*/ 0 w 3458"/>
                    <a:gd name="T9" fmla="*/ 0 h 2888"/>
                    <a:gd name="T10" fmla="*/ 0 w 3458"/>
                    <a:gd name="T11" fmla="*/ 0 h 2888"/>
                    <a:gd name="T12" fmla="*/ 0 w 3458"/>
                    <a:gd name="T13" fmla="*/ 0 h 28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58" h="2888">
                      <a:moveTo>
                        <a:pt x="0" y="0"/>
                      </a:moveTo>
                      <a:lnTo>
                        <a:pt x="3385" y="2887"/>
                      </a:lnTo>
                      <a:lnTo>
                        <a:pt x="3457" y="2720"/>
                      </a:lnTo>
                      <a:lnTo>
                        <a:pt x="213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3" name="Freeform 43">
                  <a:extLst>
                    <a:ext uri="{FF2B5EF4-FFF2-40B4-BE49-F238E27FC236}">
                      <a16:creationId xmlns:a16="http://schemas.microsoft.com/office/drawing/2014/main" id="{96168645-8D4F-4BE6-8712-C9E424918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0" y="57"/>
                  <a:ext cx="1344" cy="923"/>
                </a:xfrm>
                <a:custGeom>
                  <a:avLst/>
                  <a:gdLst>
                    <a:gd name="T0" fmla="*/ 0 w 5927"/>
                    <a:gd name="T1" fmla="*/ 0 h 4072"/>
                    <a:gd name="T2" fmla="*/ 0 w 5927"/>
                    <a:gd name="T3" fmla="*/ 0 h 4072"/>
                    <a:gd name="T4" fmla="*/ 0 w 5927"/>
                    <a:gd name="T5" fmla="*/ 0 h 4072"/>
                    <a:gd name="T6" fmla="*/ 0 w 5927"/>
                    <a:gd name="T7" fmla="*/ 0 h 4072"/>
                    <a:gd name="T8" fmla="*/ 0 w 5927"/>
                    <a:gd name="T9" fmla="*/ 0 h 4072"/>
                    <a:gd name="T10" fmla="*/ 0 w 5927"/>
                    <a:gd name="T11" fmla="*/ 0 h 4072"/>
                    <a:gd name="T12" fmla="*/ 0 w 5927"/>
                    <a:gd name="T13" fmla="*/ 0 h 4072"/>
                    <a:gd name="T14" fmla="*/ 0 w 5927"/>
                    <a:gd name="T15" fmla="*/ 0 h 4072"/>
                    <a:gd name="T16" fmla="*/ 0 w 5927"/>
                    <a:gd name="T17" fmla="*/ 0 h 4072"/>
                    <a:gd name="T18" fmla="*/ 0 w 5927"/>
                    <a:gd name="T19" fmla="*/ 0 h 4072"/>
                    <a:gd name="T20" fmla="*/ 0 w 5927"/>
                    <a:gd name="T21" fmla="*/ 0 h 4072"/>
                    <a:gd name="T22" fmla="*/ 0 w 5927"/>
                    <a:gd name="T23" fmla="*/ 0 h 4072"/>
                    <a:gd name="T24" fmla="*/ 0 w 5927"/>
                    <a:gd name="T25" fmla="*/ 0 h 4072"/>
                    <a:gd name="T26" fmla="*/ 0 w 5927"/>
                    <a:gd name="T27" fmla="*/ 0 h 4072"/>
                    <a:gd name="T28" fmla="*/ 0 w 5927"/>
                    <a:gd name="T29" fmla="*/ 0 h 4072"/>
                    <a:gd name="T30" fmla="*/ 0 w 5927"/>
                    <a:gd name="T31" fmla="*/ 0 h 4072"/>
                    <a:gd name="T32" fmla="*/ 0 w 5927"/>
                    <a:gd name="T33" fmla="*/ 0 h 4072"/>
                    <a:gd name="T34" fmla="*/ 0 w 5927"/>
                    <a:gd name="T35" fmla="*/ 0 h 4072"/>
                    <a:gd name="T36" fmla="*/ 0 w 5927"/>
                    <a:gd name="T37" fmla="*/ 0 h 4072"/>
                    <a:gd name="T38" fmla="*/ 0 w 5927"/>
                    <a:gd name="T39" fmla="*/ 0 h 4072"/>
                    <a:gd name="T40" fmla="*/ 0 w 5927"/>
                    <a:gd name="T41" fmla="*/ 0 h 4072"/>
                    <a:gd name="T42" fmla="*/ 0 w 5927"/>
                    <a:gd name="T43" fmla="*/ 0 h 4072"/>
                    <a:gd name="T44" fmla="*/ 0 w 5927"/>
                    <a:gd name="T45" fmla="*/ 0 h 4072"/>
                    <a:gd name="T46" fmla="*/ 0 w 5927"/>
                    <a:gd name="T47" fmla="*/ 0 h 4072"/>
                    <a:gd name="T48" fmla="*/ 0 w 5927"/>
                    <a:gd name="T49" fmla="*/ 0 h 4072"/>
                    <a:gd name="T50" fmla="*/ 0 w 5927"/>
                    <a:gd name="T51" fmla="*/ 0 h 4072"/>
                    <a:gd name="T52" fmla="*/ 0 w 5927"/>
                    <a:gd name="T53" fmla="*/ 0 h 4072"/>
                    <a:gd name="T54" fmla="*/ 0 w 5927"/>
                    <a:gd name="T55" fmla="*/ 0 h 407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5927" h="4072">
                      <a:moveTo>
                        <a:pt x="3794" y="3459"/>
                      </a:moveTo>
                      <a:lnTo>
                        <a:pt x="4137" y="3266"/>
                      </a:lnTo>
                      <a:lnTo>
                        <a:pt x="5061" y="3117"/>
                      </a:lnTo>
                      <a:lnTo>
                        <a:pt x="4450" y="3076"/>
                      </a:lnTo>
                      <a:lnTo>
                        <a:pt x="3803" y="3196"/>
                      </a:lnTo>
                      <a:lnTo>
                        <a:pt x="4174" y="3039"/>
                      </a:lnTo>
                      <a:lnTo>
                        <a:pt x="4935" y="2926"/>
                      </a:lnTo>
                      <a:lnTo>
                        <a:pt x="1635" y="125"/>
                      </a:lnTo>
                      <a:lnTo>
                        <a:pt x="668" y="118"/>
                      </a:lnTo>
                      <a:lnTo>
                        <a:pt x="0" y="187"/>
                      </a:lnTo>
                      <a:lnTo>
                        <a:pt x="646" y="0"/>
                      </a:lnTo>
                      <a:lnTo>
                        <a:pt x="1834" y="37"/>
                      </a:lnTo>
                      <a:lnTo>
                        <a:pt x="5676" y="3287"/>
                      </a:lnTo>
                      <a:lnTo>
                        <a:pt x="5565" y="3597"/>
                      </a:lnTo>
                      <a:lnTo>
                        <a:pt x="5926" y="4071"/>
                      </a:lnTo>
                      <a:lnTo>
                        <a:pt x="5559" y="4066"/>
                      </a:lnTo>
                      <a:lnTo>
                        <a:pt x="5636" y="3960"/>
                      </a:lnTo>
                      <a:lnTo>
                        <a:pt x="5375" y="3645"/>
                      </a:lnTo>
                      <a:lnTo>
                        <a:pt x="4860" y="3702"/>
                      </a:lnTo>
                      <a:lnTo>
                        <a:pt x="4638" y="3636"/>
                      </a:lnTo>
                      <a:lnTo>
                        <a:pt x="5220" y="3565"/>
                      </a:lnTo>
                      <a:lnTo>
                        <a:pt x="4962" y="3490"/>
                      </a:lnTo>
                      <a:lnTo>
                        <a:pt x="5274" y="3393"/>
                      </a:lnTo>
                      <a:lnTo>
                        <a:pt x="4738" y="3408"/>
                      </a:lnTo>
                      <a:lnTo>
                        <a:pt x="4946" y="3272"/>
                      </a:lnTo>
                      <a:lnTo>
                        <a:pt x="3794" y="345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4" name="Freeform 44">
                  <a:extLst>
                    <a:ext uri="{FF2B5EF4-FFF2-40B4-BE49-F238E27FC236}">
                      <a16:creationId xmlns:a16="http://schemas.microsoft.com/office/drawing/2014/main" id="{DC9F771B-E9B2-4726-85C5-FE4A40ABA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2" y="682"/>
                  <a:ext cx="348" cy="63"/>
                </a:xfrm>
                <a:custGeom>
                  <a:avLst/>
                  <a:gdLst>
                    <a:gd name="T0" fmla="*/ 0 w 1534"/>
                    <a:gd name="T1" fmla="*/ 0 h 280"/>
                    <a:gd name="T2" fmla="*/ 0 w 1534"/>
                    <a:gd name="T3" fmla="*/ 0 h 280"/>
                    <a:gd name="T4" fmla="*/ 0 w 1534"/>
                    <a:gd name="T5" fmla="*/ 0 h 280"/>
                    <a:gd name="T6" fmla="*/ 0 w 1534"/>
                    <a:gd name="T7" fmla="*/ 0 h 280"/>
                    <a:gd name="T8" fmla="*/ 0 w 1534"/>
                    <a:gd name="T9" fmla="*/ 0 h 280"/>
                    <a:gd name="T10" fmla="*/ 0 w 1534"/>
                    <a:gd name="T11" fmla="*/ 0 h 280"/>
                    <a:gd name="T12" fmla="*/ 0 w 1534"/>
                    <a:gd name="T13" fmla="*/ 0 h 280"/>
                    <a:gd name="T14" fmla="*/ 0 w 1534"/>
                    <a:gd name="T15" fmla="*/ 0 h 280"/>
                    <a:gd name="T16" fmla="*/ 0 w 1534"/>
                    <a:gd name="T17" fmla="*/ 0 h 2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534" h="280">
                      <a:moveTo>
                        <a:pt x="151" y="279"/>
                      </a:moveTo>
                      <a:lnTo>
                        <a:pt x="522" y="138"/>
                      </a:lnTo>
                      <a:lnTo>
                        <a:pt x="1533" y="57"/>
                      </a:lnTo>
                      <a:lnTo>
                        <a:pt x="1453" y="0"/>
                      </a:lnTo>
                      <a:lnTo>
                        <a:pt x="774" y="25"/>
                      </a:lnTo>
                      <a:lnTo>
                        <a:pt x="0" y="210"/>
                      </a:lnTo>
                      <a:lnTo>
                        <a:pt x="151" y="27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5" name="Freeform 45">
                  <a:extLst>
                    <a:ext uri="{FF2B5EF4-FFF2-40B4-BE49-F238E27FC236}">
                      <a16:creationId xmlns:a16="http://schemas.microsoft.com/office/drawing/2014/main" id="{F00FBA71-B0CC-40DF-A845-21AB2FAA3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93" y="619"/>
                  <a:ext cx="368" cy="69"/>
                </a:xfrm>
                <a:custGeom>
                  <a:avLst/>
                  <a:gdLst>
                    <a:gd name="T0" fmla="*/ 0 w 1623"/>
                    <a:gd name="T1" fmla="*/ 0 h 303"/>
                    <a:gd name="T2" fmla="*/ 0 w 1623"/>
                    <a:gd name="T3" fmla="*/ 0 h 303"/>
                    <a:gd name="T4" fmla="*/ 0 w 1623"/>
                    <a:gd name="T5" fmla="*/ 0 h 303"/>
                    <a:gd name="T6" fmla="*/ 0 w 1623"/>
                    <a:gd name="T7" fmla="*/ 0 h 303"/>
                    <a:gd name="T8" fmla="*/ 0 w 1623"/>
                    <a:gd name="T9" fmla="*/ 0 h 303"/>
                    <a:gd name="T10" fmla="*/ 0 w 1623"/>
                    <a:gd name="T11" fmla="*/ 0 h 303"/>
                    <a:gd name="T12" fmla="*/ 0 w 1623"/>
                    <a:gd name="T13" fmla="*/ 0 h 303"/>
                    <a:gd name="T14" fmla="*/ 0 w 1623"/>
                    <a:gd name="T15" fmla="*/ 0 h 303"/>
                    <a:gd name="T16" fmla="*/ 0 w 1623"/>
                    <a:gd name="T17" fmla="*/ 0 h 30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3" h="303">
                      <a:moveTo>
                        <a:pt x="93" y="302"/>
                      </a:moveTo>
                      <a:lnTo>
                        <a:pt x="669" y="136"/>
                      </a:lnTo>
                      <a:lnTo>
                        <a:pt x="1622" y="121"/>
                      </a:lnTo>
                      <a:lnTo>
                        <a:pt x="1474" y="0"/>
                      </a:lnTo>
                      <a:lnTo>
                        <a:pt x="689" y="63"/>
                      </a:lnTo>
                      <a:lnTo>
                        <a:pt x="0" y="206"/>
                      </a:lnTo>
                      <a:lnTo>
                        <a:pt x="93" y="30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6" name="Freeform 46">
                  <a:extLst>
                    <a:ext uri="{FF2B5EF4-FFF2-40B4-BE49-F238E27FC236}">
                      <a16:creationId xmlns:a16="http://schemas.microsoft.com/office/drawing/2014/main" id="{34D6F112-7869-4320-9DAD-BCAEBE4FE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6" y="204"/>
                  <a:ext cx="380" cy="66"/>
                </a:xfrm>
                <a:custGeom>
                  <a:avLst/>
                  <a:gdLst>
                    <a:gd name="T0" fmla="*/ 0 w 1676"/>
                    <a:gd name="T1" fmla="*/ 0 h 291"/>
                    <a:gd name="T2" fmla="*/ 0 w 1676"/>
                    <a:gd name="T3" fmla="*/ 0 h 291"/>
                    <a:gd name="T4" fmla="*/ 0 w 1676"/>
                    <a:gd name="T5" fmla="*/ 0 h 291"/>
                    <a:gd name="T6" fmla="*/ 0 w 1676"/>
                    <a:gd name="T7" fmla="*/ 0 h 291"/>
                    <a:gd name="T8" fmla="*/ 0 w 1676"/>
                    <a:gd name="T9" fmla="*/ 0 h 291"/>
                    <a:gd name="T10" fmla="*/ 0 w 1676"/>
                    <a:gd name="T11" fmla="*/ 0 h 291"/>
                    <a:gd name="T12" fmla="*/ 0 w 1676"/>
                    <a:gd name="T13" fmla="*/ 0 h 291"/>
                    <a:gd name="T14" fmla="*/ 0 w 1676"/>
                    <a:gd name="T15" fmla="*/ 0 h 291"/>
                    <a:gd name="T16" fmla="*/ 0 w 1676"/>
                    <a:gd name="T17" fmla="*/ 0 h 29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76" h="291">
                      <a:moveTo>
                        <a:pt x="113" y="290"/>
                      </a:moveTo>
                      <a:lnTo>
                        <a:pt x="640" y="134"/>
                      </a:lnTo>
                      <a:lnTo>
                        <a:pt x="1675" y="108"/>
                      </a:lnTo>
                      <a:lnTo>
                        <a:pt x="1536" y="0"/>
                      </a:lnTo>
                      <a:lnTo>
                        <a:pt x="617" y="49"/>
                      </a:lnTo>
                      <a:lnTo>
                        <a:pt x="0" y="204"/>
                      </a:lnTo>
                      <a:lnTo>
                        <a:pt x="113" y="29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  <p:sp>
              <p:nvSpPr>
                <p:cNvPr id="1047" name="Freeform 47">
                  <a:extLst>
                    <a:ext uri="{FF2B5EF4-FFF2-40B4-BE49-F238E27FC236}">
                      <a16:creationId xmlns:a16="http://schemas.microsoft.com/office/drawing/2014/main" id="{02CEC676-898A-4DA0-9F72-CE3B66FDC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2" y="154"/>
                  <a:ext cx="374" cy="67"/>
                </a:xfrm>
                <a:custGeom>
                  <a:avLst/>
                  <a:gdLst>
                    <a:gd name="T0" fmla="*/ 0 w 1650"/>
                    <a:gd name="T1" fmla="*/ 0 h 296"/>
                    <a:gd name="T2" fmla="*/ 0 w 1650"/>
                    <a:gd name="T3" fmla="*/ 0 h 296"/>
                    <a:gd name="T4" fmla="*/ 0 w 1650"/>
                    <a:gd name="T5" fmla="*/ 0 h 296"/>
                    <a:gd name="T6" fmla="*/ 0 w 1650"/>
                    <a:gd name="T7" fmla="*/ 0 h 296"/>
                    <a:gd name="T8" fmla="*/ 0 w 1650"/>
                    <a:gd name="T9" fmla="*/ 0 h 296"/>
                    <a:gd name="T10" fmla="*/ 0 w 1650"/>
                    <a:gd name="T11" fmla="*/ 0 h 296"/>
                    <a:gd name="T12" fmla="*/ 0 w 1650"/>
                    <a:gd name="T13" fmla="*/ 0 h 296"/>
                    <a:gd name="T14" fmla="*/ 0 w 1650"/>
                    <a:gd name="T15" fmla="*/ 0 h 296"/>
                    <a:gd name="T16" fmla="*/ 0 w 1650"/>
                    <a:gd name="T17" fmla="*/ 0 h 2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50" h="296">
                      <a:moveTo>
                        <a:pt x="149" y="295"/>
                      </a:moveTo>
                      <a:lnTo>
                        <a:pt x="582" y="155"/>
                      </a:lnTo>
                      <a:lnTo>
                        <a:pt x="1649" y="81"/>
                      </a:lnTo>
                      <a:lnTo>
                        <a:pt x="1524" y="0"/>
                      </a:lnTo>
                      <a:lnTo>
                        <a:pt x="443" y="82"/>
                      </a:lnTo>
                      <a:lnTo>
                        <a:pt x="0" y="211"/>
                      </a:lnTo>
                      <a:lnTo>
                        <a:pt x="149" y="29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pt-BR" sz="1800"/>
                </a:p>
              </p:txBody>
            </p:sp>
          </p:grpSp>
        </p:grpSp>
        <p:sp>
          <p:nvSpPr>
            <p:cNvPr id="1037" name="Line 48">
              <a:extLst>
                <a:ext uri="{FF2B5EF4-FFF2-40B4-BE49-F238E27FC236}">
                  <a16:creationId xmlns:a16="http://schemas.microsoft.com/office/drawing/2014/main" id="{B73319C9-4EA6-4808-8BF9-02384C264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sz="1800"/>
            </a:p>
          </p:txBody>
        </p:sp>
      </p:grpSp>
      <p:sp>
        <p:nvSpPr>
          <p:cNvPr id="1034" name="Rectangle 49">
            <a:extLst>
              <a:ext uri="{FF2B5EF4-FFF2-40B4-BE49-F238E27FC236}">
                <a16:creationId xmlns:a16="http://schemas.microsoft.com/office/drawing/2014/main" id="{996802B0-5F23-41B3-9BF0-B1AB520F7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-458788"/>
            <a:ext cx="9158817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título de texto</a:t>
            </a:r>
          </a:p>
        </p:txBody>
      </p:sp>
      <p:sp>
        <p:nvSpPr>
          <p:cNvPr id="1035" name="Rectangle 50">
            <a:extLst>
              <a:ext uri="{FF2B5EF4-FFF2-40B4-BE49-F238E27FC236}">
                <a16:creationId xmlns:a16="http://schemas.microsoft.com/office/drawing/2014/main" id="{5D01BA35-21DF-4631-AE7C-4402FF66B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828800"/>
            <a:ext cx="10259484" cy="43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em estrutura de tópicos</a:t>
            </a:r>
          </a:p>
          <a:p>
            <a:pPr lvl="1"/>
            <a:r>
              <a:rPr lang="en-GB" altLang="pt-BR"/>
              <a:t>Segundo Nível da Estrutura de Tópicos</a:t>
            </a:r>
          </a:p>
          <a:p>
            <a:pPr lvl="2"/>
            <a:r>
              <a:rPr lang="en-GB" altLang="pt-BR"/>
              <a:t>Terceiro Nível da Estrutura de Tópicos</a:t>
            </a:r>
          </a:p>
          <a:p>
            <a:pPr lvl="3"/>
            <a:r>
              <a:rPr lang="en-GB" altLang="pt-BR"/>
              <a:t>Quarto Nível da Estrutura de Tópicos</a:t>
            </a:r>
          </a:p>
          <a:p>
            <a:pPr lvl="4"/>
            <a:r>
              <a:rPr lang="en-GB" altLang="pt-BR"/>
              <a:t>Quinto Nível da Estrutura de Tópicos</a:t>
            </a:r>
          </a:p>
          <a:p>
            <a:pPr lvl="4"/>
            <a:r>
              <a:rPr lang="en-GB" altLang="pt-BR"/>
              <a:t>Sexto Nível da Estrutura de Tópicos</a:t>
            </a:r>
          </a:p>
          <a:p>
            <a:pPr lvl="4"/>
            <a:r>
              <a:rPr lang="en-GB" altLang="pt-BR"/>
              <a:t>Sétimo Nível da Estrutura de Tópicos</a:t>
            </a:r>
          </a:p>
          <a:p>
            <a:pPr lvl="4"/>
            <a:r>
              <a:rPr lang="en-GB" altLang="pt-BR"/>
              <a:t>Oitavo Nível da Estrutura de Tópicos</a:t>
            </a:r>
          </a:p>
          <a:p>
            <a:pPr lvl="4"/>
            <a:r>
              <a:rPr lang="en-GB" altLang="pt-BR"/>
              <a:t>Nono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130512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Comic Sans MS" panose="030F0702030302020204" pitchFamily="66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Comic Sans MS" panose="030F0702030302020204" pitchFamily="66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Comic Sans MS" panose="030F0702030302020204" pitchFamily="66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Comic Sans MS" panose="030F0702030302020204" pitchFamily="66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Times New Roman" panose="02020603050405020304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Times New Roman" panose="02020603050405020304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Times New Roman" panose="02020603050405020304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defRPr sz="4400">
          <a:solidFill>
            <a:srgbClr val="000000"/>
          </a:solidFill>
          <a:latin typeface="Times New Roman" panose="02020603050405020304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Comic Sans MS" panose="030F0702030302020204" pitchFamily="66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5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5.jfif"/><Relationship Id="rId7" Type="http://schemas.openxmlformats.org/officeDocument/2006/relationships/image" Target="../media/image57.jp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26.jfif"/><Relationship Id="rId4" Type="http://schemas.openxmlformats.org/officeDocument/2006/relationships/image" Target="../media/image25.jfif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gepemdecc-formacampo.com.br/Site-formacampo-2026/XI_encontro_territorial/index.php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g"/><Relationship Id="rId7" Type="http://schemas.openxmlformats.org/officeDocument/2006/relationships/image" Target="../media/image2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A97B987-F789-6A27-B673-7C632D7543E2}"/>
              </a:ext>
            </a:extLst>
          </p:cNvPr>
          <p:cNvSpPr/>
          <p:nvPr/>
        </p:nvSpPr>
        <p:spPr>
          <a:xfrm>
            <a:off x="4751882" y="449705"/>
            <a:ext cx="6958916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6000" b="1" dirty="0">
                <a:solidFill>
                  <a:schemeClr val="bg1"/>
                </a:solidFill>
              </a:rPr>
              <a:t>A EDUCAÇÃO DO CAMPO: UM DIREITO SOCIAL</a:t>
            </a:r>
            <a:r>
              <a:rPr lang="pt-BR" sz="3600" b="1" dirty="0">
                <a:solidFill>
                  <a:schemeClr val="bg1"/>
                </a:solidFill>
              </a:rPr>
              <a:t>. </a:t>
            </a:r>
            <a:r>
              <a:rPr lang="pt-BR" sz="3600" b="1" dirty="0">
                <a:ln w="0"/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DE131-E497-9BE7-B95B-FAE9E36AFDFE}"/>
              </a:ext>
            </a:extLst>
          </p:cNvPr>
          <p:cNvSpPr/>
          <p:nvPr/>
        </p:nvSpPr>
        <p:spPr>
          <a:xfrm>
            <a:off x="5580989" y="4182307"/>
            <a:ext cx="61298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2800" b="1" dirty="0">
                <a:ln w="0"/>
                <a:solidFill>
                  <a:schemeClr val="bg1"/>
                </a:solidFill>
              </a:rPr>
              <a:t>Profa. Dra. Arlete Ramos dos Santos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815402-8849-4A37-B279-7299A61269A0}"/>
              </a:ext>
            </a:extLst>
          </p:cNvPr>
          <p:cNvSpPr txBox="1"/>
          <p:nvPr/>
        </p:nvSpPr>
        <p:spPr>
          <a:xfrm>
            <a:off x="8019739" y="5291528"/>
            <a:ext cx="3837481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GEPEMCECC/PPGED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UESB</a:t>
            </a:r>
          </a:p>
        </p:txBody>
      </p:sp>
    </p:spTree>
    <p:extLst>
      <p:ext uri="{BB962C8B-B14F-4D97-AF65-F5344CB8AC3E}">
        <p14:creationId xmlns:p14="http://schemas.microsoft.com/office/powerpoint/2010/main" val="20569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729B9-85B9-4D60-A7A0-4FFE04E7B7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Constituição Federal de 1988: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893F3-F349-4C47-BE75-EA49FDFF271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pt-BR" sz="4000" b="1" dirty="0"/>
              <a:t>Art. 205. A educação, direito de todos e dever do Estado e da família, será promovida e incentivada com a colaboração da sociedade, visando ao pleno desenvolvimento da pessoa, seu preparo para o exercício da cidadania e sua qualificação para o trabalho. </a:t>
            </a:r>
          </a:p>
        </p:txBody>
      </p:sp>
    </p:spTree>
    <p:extLst>
      <p:ext uri="{BB962C8B-B14F-4D97-AF65-F5344CB8AC3E}">
        <p14:creationId xmlns:p14="http://schemas.microsoft.com/office/powerpoint/2010/main" val="3793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6BCC4636-9B38-4837-B1BF-F52B59BA70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9429" y="209863"/>
            <a:ext cx="10178321" cy="1471302"/>
          </a:xfrm>
          <a:solidFill>
            <a:schemeClr val="accent2"/>
          </a:solidFill>
        </p:spPr>
        <p:txBody>
          <a:bodyPr/>
          <a:lstStyle/>
          <a:p>
            <a:pPr>
              <a:buClr>
                <a:srgbClr val="09080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sz="3600" b="1" dirty="0">
                <a:solidFill>
                  <a:srgbClr val="090807"/>
                </a:solidFill>
              </a:rPr>
              <a:t>EDUCAÇÃO PARA O TRABALHO</a:t>
            </a: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5A1E16D-847A-4334-9CF8-95AD4F1558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44577" y="1259174"/>
            <a:ext cx="10867869" cy="559882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338138" indent="-338138" algn="just">
              <a:lnSpc>
                <a:spcPct val="81000"/>
              </a:lnSpc>
              <a:spcBef>
                <a:spcPts val="700"/>
              </a:spcBef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pt-BR" altLang="pt-BR" sz="3200" dirty="0">
                <a:solidFill>
                  <a:schemeClr val="bg1"/>
                </a:solidFill>
              </a:rPr>
              <a:t>C. F. Art. 205. A educação, direito de todos e dever do Estado e da família, será promovida e incentivada com a colaboração da sociedade, visando ao pleno desenvolvimento da pessoa, seu preparo para o exercício da cidadania e sua </a:t>
            </a:r>
            <a:r>
              <a:rPr lang="pt-BR" altLang="pt-BR" sz="3200" dirty="0">
                <a:solidFill>
                  <a:srgbClr val="FF0000"/>
                </a:solidFill>
              </a:rPr>
              <a:t>qualificação para o trabalho.</a:t>
            </a:r>
          </a:p>
          <a:p>
            <a:pPr marL="338138" indent="-338138">
              <a:lnSpc>
                <a:spcPct val="81000"/>
              </a:lnSpc>
              <a:spcBef>
                <a:spcPts val="700"/>
              </a:spcBef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endParaRPr lang="en-GB" altLang="pt-BR" sz="3200" b="1" dirty="0">
              <a:solidFill>
                <a:srgbClr val="FF0000"/>
              </a:solidFill>
            </a:endParaRPr>
          </a:p>
          <a:p>
            <a:pPr marL="338138" indent="-338138" algn="just">
              <a:lnSpc>
                <a:spcPct val="81000"/>
              </a:lnSpc>
              <a:spcBef>
                <a:spcPts val="700"/>
              </a:spcBef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en-GB" altLang="pt-BR" sz="3200" b="1" dirty="0">
                <a:solidFill>
                  <a:srgbClr val="FF0000"/>
                </a:solidFill>
              </a:rPr>
              <a:t>LDB 9.3.94/96 - </a:t>
            </a:r>
            <a:r>
              <a:rPr lang="pt-BR" altLang="pt-BR" sz="3200" dirty="0">
                <a:solidFill>
                  <a:schemeClr val="bg1"/>
                </a:solidFill>
              </a:rPr>
              <a:t>Art. 2º A educação, dever da família e do Estado, inspirada nos princípios de liberdade e nos ideais de solidariedade humana, tem por finalidade o pleno desenvolvimento do educando, seu preparo para o exercício da cidadania e sua </a:t>
            </a:r>
            <a:r>
              <a:rPr lang="pt-BR" altLang="pt-BR" sz="3200" dirty="0">
                <a:solidFill>
                  <a:srgbClr val="FF0000"/>
                </a:solidFill>
              </a:rPr>
              <a:t>qualificação para o trabalho.</a:t>
            </a:r>
            <a:endParaRPr lang="en-GB" altLang="pt-B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EB17E5DC-BAD3-4BF8-BA7A-B581728F19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4420" y="158750"/>
            <a:ext cx="10088380" cy="1543050"/>
          </a:xfrm>
          <a:solidFill>
            <a:schemeClr val="accent2"/>
          </a:solidFill>
        </p:spPr>
        <p:txBody>
          <a:bodyPr/>
          <a:lstStyle/>
          <a:p>
            <a:pPr>
              <a:buClr>
                <a:srgbClr val="09080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dirty="0">
                <a:solidFill>
                  <a:srgbClr val="090807"/>
                </a:solidFill>
              </a:rPr>
              <a:t>BASE LEGAL </a:t>
            </a:r>
            <a:br>
              <a:rPr lang="en-GB" altLang="pt-BR" dirty="0">
                <a:solidFill>
                  <a:srgbClr val="090807"/>
                </a:solidFill>
              </a:rPr>
            </a:br>
            <a:r>
              <a:rPr lang="en-GB" altLang="pt-BR" dirty="0">
                <a:solidFill>
                  <a:srgbClr val="090807"/>
                </a:solidFill>
              </a:rPr>
              <a:t>ARTIGO 28 DA LDB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08D0B16-8892-4B6D-AFFB-FBAAC2449B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84420" y="1701800"/>
            <a:ext cx="10088380" cy="4757738"/>
          </a:xfrm>
          <a:solidFill>
            <a:schemeClr val="accent1"/>
          </a:solidFill>
        </p:spPr>
        <p:txBody>
          <a:bodyPr/>
          <a:lstStyle/>
          <a:p>
            <a:pPr marL="338138" indent="-338138">
              <a:spcBef>
                <a:spcPts val="500"/>
              </a:spcBef>
              <a:buClr>
                <a:srgbClr val="090807"/>
              </a:buClr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en-GB" altLang="pt-BR" sz="2000" b="1" dirty="0">
                <a:solidFill>
                  <a:schemeClr val="bg1"/>
                </a:solidFill>
              </a:rPr>
              <a:t>NA OFERTA DA EDUCAÇÃO BÁSICA PARA A POPULAÇÃO RURAL, OS SISTEMAS DE ENSINO PROMOVERÃO AS ADAPTAÇÕES NECESSÁRIAS Á SUA ADEQUAÇÃO ÀS PECULIARIDADES DA VIDA RURAL E DE CADA REGIÃO, ESPECIALMENTE:</a:t>
            </a:r>
          </a:p>
          <a:p>
            <a:pPr marL="738188" lvl="1" indent="-280988">
              <a:buClr>
                <a:srgbClr val="090807"/>
              </a:buClr>
              <a:buNone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endParaRPr lang="en-GB" altLang="pt-BR" sz="1800" b="1" dirty="0">
              <a:solidFill>
                <a:schemeClr val="bg1"/>
              </a:solidFill>
            </a:endParaRPr>
          </a:p>
          <a:p>
            <a:pPr marL="738188" lvl="1" indent="-280988">
              <a:buClr>
                <a:srgbClr val="090807"/>
              </a:buClr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en-GB" altLang="pt-BR" sz="1800" b="1" dirty="0">
                <a:solidFill>
                  <a:schemeClr val="bg1"/>
                </a:solidFill>
              </a:rPr>
              <a:t>CONTEÚDOS CURRICULARES E METODOLOGIAS APROPRIADAS ÀS REAIS NECESSIDADES E INTERESSES DOS ALUNOS DA ZONA RURAL</a:t>
            </a:r>
          </a:p>
          <a:p>
            <a:pPr marL="738188" lvl="1" indent="-280988">
              <a:buClr>
                <a:srgbClr val="090807"/>
              </a:buClr>
              <a:buNone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endParaRPr lang="en-GB" altLang="pt-BR" sz="1800" b="1" dirty="0">
              <a:solidFill>
                <a:schemeClr val="bg1"/>
              </a:solidFill>
            </a:endParaRPr>
          </a:p>
          <a:p>
            <a:pPr marL="738188" lvl="1" indent="-280988">
              <a:buClr>
                <a:srgbClr val="090807"/>
              </a:buClr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en-GB" altLang="pt-BR" sz="1800" b="1" dirty="0">
                <a:solidFill>
                  <a:schemeClr val="bg1"/>
                </a:solidFill>
              </a:rPr>
              <a:t>ORGANIZAÇÃO ESCOLAR PRÓPRIA, INCLUINDO ADEQUAÇÃO DO CALENDÁRIO ESCOLAR ÀS FASES DO CICLO AGRÍCOLA E ÁS CONDIÇÕES CLIMÁTICAS;</a:t>
            </a:r>
          </a:p>
          <a:p>
            <a:pPr marL="738188" lvl="1" indent="-280988">
              <a:buClr>
                <a:srgbClr val="090807"/>
              </a:buClr>
              <a:buNone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endParaRPr lang="en-GB" altLang="pt-BR" sz="1800" b="1" dirty="0">
              <a:solidFill>
                <a:schemeClr val="bg1"/>
              </a:solidFill>
            </a:endParaRPr>
          </a:p>
          <a:p>
            <a:pPr marL="738188" lvl="1" indent="-280988">
              <a:buClr>
                <a:srgbClr val="090807"/>
              </a:buClr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</a:pPr>
            <a:r>
              <a:rPr lang="en-GB" altLang="pt-BR" sz="1800" b="1" dirty="0">
                <a:solidFill>
                  <a:schemeClr val="bg1"/>
                </a:solidFill>
              </a:rPr>
              <a:t>ADEQUAÇÃO À NATUREZA DO TRABALHO NA ZONA RURAL</a:t>
            </a:r>
          </a:p>
        </p:txBody>
      </p: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>
            <a:extLst>
              <a:ext uri="{FF2B5EF4-FFF2-40B4-BE49-F238E27FC236}">
                <a16:creationId xmlns:a16="http://schemas.microsoft.com/office/drawing/2014/main" id="{4E195FD1-2BB3-488B-A88F-461A02367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pt-BR" altLang="pt-BR"/>
              <a:t>O QUE É ESCOLA DO CAMPO?</a:t>
            </a:r>
          </a:p>
        </p:txBody>
      </p:sp>
      <p:sp>
        <p:nvSpPr>
          <p:cNvPr id="17411" name="Espaço Reservado para Conteúdo 2">
            <a:extLst>
              <a:ext uri="{FF2B5EF4-FFF2-40B4-BE49-F238E27FC236}">
                <a16:creationId xmlns:a16="http://schemas.microsoft.com/office/drawing/2014/main" id="{7F37D033-FE6E-4F1F-A701-7052997D1DD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pt-BR" altLang="pt-BR" dirty="0"/>
              <a:t> </a:t>
            </a:r>
            <a:r>
              <a:rPr lang="pt-BR" altLang="pt-BR" sz="3200" dirty="0">
                <a:solidFill>
                  <a:schemeClr val="bg1"/>
                </a:solidFill>
              </a:rPr>
              <a:t>Art. 1º  do Decreto 7.352/2010:</a:t>
            </a:r>
          </a:p>
          <a:p>
            <a:pPr algn="just">
              <a:buFont typeface="Comic Sans MS" panose="030F0702030302020204" pitchFamily="66" charset="0"/>
              <a:buNone/>
            </a:pPr>
            <a:r>
              <a:rPr lang="pt-BR" altLang="pt-BR" sz="3200" dirty="0">
                <a:solidFill>
                  <a:schemeClr val="bg1"/>
                </a:solidFill>
              </a:rPr>
              <a:t>II – escola do campo: aquela situada em área rural, conforme definida pela Fundação Instituto  Brasileiro de Geografia e Estatística  -IBGE, ou aquela situada em área urbana, desde que atenda predominantemente a populações do campo. </a:t>
            </a:r>
          </a:p>
          <a:p>
            <a:pPr algn="just">
              <a:buFont typeface="Comic Sans MS" panose="030F0702030302020204" pitchFamily="66" charset="0"/>
              <a:buNone/>
            </a:pPr>
            <a:r>
              <a:rPr lang="pt-BR" altLang="pt-BR" sz="3200" dirty="0">
                <a:solidFill>
                  <a:schemeClr val="bg1"/>
                </a:solidFill>
              </a:rPr>
              <a:t>§ 2</a:t>
            </a:r>
            <a:r>
              <a:rPr lang="pt-BR" altLang="pt-BR" sz="3200" u="sng" baseline="30000" dirty="0">
                <a:solidFill>
                  <a:schemeClr val="bg1"/>
                </a:solidFill>
              </a:rPr>
              <a:t>o</a:t>
            </a:r>
            <a:r>
              <a:rPr lang="pt-BR" altLang="pt-BR" sz="3200" dirty="0">
                <a:solidFill>
                  <a:schemeClr val="bg1"/>
                </a:solidFill>
              </a:rPr>
              <a:t>  Serão consideradas do campo as turmas anexas vinculadas a escolas com sede em área urbana, que funcionem nas condições especificadas no inciso II do § 1</a:t>
            </a:r>
            <a:r>
              <a:rPr lang="pt-BR" altLang="pt-BR" sz="3200" u="sng" baseline="30000" dirty="0">
                <a:solidFill>
                  <a:schemeClr val="bg1"/>
                </a:solidFill>
              </a:rPr>
              <a:t>o</a:t>
            </a:r>
            <a:r>
              <a:rPr lang="pt-BR" altLang="pt-BR" sz="3200" dirty="0">
                <a:solidFill>
                  <a:schemeClr val="bg1"/>
                </a:solidFill>
              </a:rPr>
              <a:t>.  </a:t>
            </a:r>
          </a:p>
          <a:p>
            <a:pPr algn="just">
              <a:buFont typeface="Comic Sans MS" panose="030F0702030302020204" pitchFamily="66" charset="0"/>
              <a:buNone/>
            </a:pPr>
            <a:endParaRPr lang="pt-BR" altLang="pt-BR" sz="3200" dirty="0">
              <a:solidFill>
                <a:schemeClr val="bg1"/>
              </a:solidFill>
            </a:endParaRPr>
          </a:p>
          <a:p>
            <a:pPr algn="just">
              <a:buFont typeface="Comic Sans MS" panose="030F0702030302020204" pitchFamily="66" charset="0"/>
              <a:buNone/>
            </a:pPr>
            <a:endParaRPr lang="pt-BR" alt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6D056BA9-3EDF-4C45-9E61-E02B8794B6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94478" y="15875"/>
            <a:ext cx="9998439" cy="1543050"/>
          </a:xfrm>
          <a:solidFill>
            <a:schemeClr val="accent2"/>
          </a:solidFill>
        </p:spPr>
        <p:txBody>
          <a:bodyPr/>
          <a:lstStyle/>
          <a:p>
            <a:pPr>
              <a:buClr>
                <a:srgbClr val="09080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dirty="0">
                <a:solidFill>
                  <a:srgbClr val="090807"/>
                </a:solidFill>
              </a:rPr>
              <a:t>BASE LEGAL </a:t>
            </a:r>
            <a:br>
              <a:rPr lang="en-GB" altLang="pt-BR" dirty="0">
                <a:solidFill>
                  <a:srgbClr val="090807"/>
                </a:solidFill>
              </a:rPr>
            </a:br>
            <a:r>
              <a:rPr lang="en-GB" altLang="pt-BR" dirty="0">
                <a:solidFill>
                  <a:srgbClr val="090807"/>
                </a:solidFill>
              </a:rPr>
              <a:t>ARTIGO 26 DA LDB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C79E196C-7919-43FF-88EB-79B23D3FE2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69626" y="1663908"/>
            <a:ext cx="9847549" cy="4141580"/>
          </a:xfrm>
          <a:solidFill>
            <a:schemeClr val="accent1"/>
          </a:solidFill>
        </p:spPr>
        <p:txBody>
          <a:bodyPr/>
          <a:lstStyle/>
          <a:p>
            <a:pPr marL="738188" lvl="1" indent="-280988">
              <a:spcBef>
                <a:spcPts val="800"/>
              </a:spcBef>
              <a:buNone/>
              <a:tabLst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</a:tabLst>
              <a:defRPr/>
            </a:pP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currículos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ensino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fundamental 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médio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devem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uma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base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nacional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comum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a ser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complementada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cada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sistema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ensino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estabelecimento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escolar; por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uma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parte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diversificada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exigida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pelas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características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regionais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locais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da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sociedade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da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cultura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da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economia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da 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clientela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456424C7-2D7B-41E6-92C5-133FC869B3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34518" y="101600"/>
            <a:ext cx="10403174" cy="1382714"/>
          </a:xfrm>
          <a:solidFill>
            <a:schemeClr val="accent2"/>
          </a:solidFill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b="1" dirty="0"/>
              <a:t>PRINCÍPIOS DA EDUCAÇÃO DO CAMPO 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B5B13B5-651C-4493-AE1A-2EFAAB64D74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34517" y="1484314"/>
            <a:ext cx="10403173" cy="4916486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A </a:t>
            </a:r>
            <a:r>
              <a:rPr lang="en-GB" altLang="pt-BR" sz="3600" dirty="0" err="1"/>
              <a:t>Educação</a:t>
            </a:r>
            <a:r>
              <a:rPr lang="en-GB" altLang="pt-BR" sz="3600" dirty="0"/>
              <a:t> e o </a:t>
            </a:r>
            <a:r>
              <a:rPr lang="en-GB" altLang="pt-BR" sz="3600" dirty="0" err="1"/>
              <a:t>conhecimento</a:t>
            </a:r>
            <a:r>
              <a:rPr lang="en-GB" altLang="pt-BR" sz="3600" dirty="0"/>
              <a:t> universal </a:t>
            </a:r>
            <a:r>
              <a:rPr lang="en-GB" altLang="pt-BR" sz="3600" dirty="0" err="1"/>
              <a:t>devem</a:t>
            </a:r>
            <a:r>
              <a:rPr lang="en-GB" altLang="pt-BR" sz="3600" dirty="0"/>
              <a:t> ser </a:t>
            </a:r>
            <a:r>
              <a:rPr lang="en-GB" altLang="pt-BR" sz="3600" dirty="0" err="1"/>
              <a:t>garantidos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como</a:t>
            </a:r>
            <a:r>
              <a:rPr lang="en-GB" altLang="pt-BR" sz="3600" dirty="0"/>
              <a:t> </a:t>
            </a:r>
            <a:r>
              <a:rPr lang="en-GB" altLang="pt-BR" sz="3600" dirty="0" err="1"/>
              <a:t>direitos</a:t>
            </a:r>
            <a:r>
              <a:rPr lang="en-GB" altLang="pt-BR" sz="3600" dirty="0"/>
              <a:t> </a:t>
            </a:r>
            <a:r>
              <a:rPr lang="en-GB" altLang="pt-BR" sz="3600" u="sng" dirty="0" err="1"/>
              <a:t>inalienáveis</a:t>
            </a:r>
            <a:r>
              <a:rPr lang="en-GB" altLang="pt-BR" sz="3600" dirty="0"/>
              <a:t> dos </a:t>
            </a:r>
            <a:r>
              <a:rPr lang="en-GB" altLang="pt-BR" sz="3600" dirty="0" err="1"/>
              <a:t>povos</a:t>
            </a:r>
            <a:r>
              <a:rPr lang="en-GB" altLang="pt-BR" sz="3600" dirty="0"/>
              <a:t> do campo;</a:t>
            </a:r>
          </a:p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Que </a:t>
            </a:r>
            <a:r>
              <a:rPr lang="en-GB" altLang="pt-BR" sz="3600" dirty="0" err="1"/>
              <a:t>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povos</a:t>
            </a:r>
            <a:r>
              <a:rPr lang="en-GB" altLang="pt-BR" sz="3600" dirty="0"/>
              <a:t> do campo </a:t>
            </a:r>
            <a:r>
              <a:rPr lang="en-GB" altLang="pt-BR" sz="3600" dirty="0" err="1"/>
              <a:t>tenham</a:t>
            </a:r>
            <a:r>
              <a:rPr lang="en-GB" altLang="pt-BR" sz="3600" dirty="0"/>
              <a:t> </a:t>
            </a:r>
            <a:r>
              <a:rPr lang="en-GB" altLang="pt-BR" sz="3600" dirty="0" err="1"/>
              <a:t>acesso</a:t>
            </a:r>
            <a:r>
              <a:rPr lang="en-GB" altLang="pt-BR" sz="3600" dirty="0"/>
              <a:t> a </a:t>
            </a:r>
            <a:r>
              <a:rPr lang="en-GB" altLang="pt-BR" sz="3600" dirty="0" err="1"/>
              <a:t>educação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pública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gratuita</a:t>
            </a:r>
            <a:r>
              <a:rPr lang="en-GB" altLang="pt-BR" sz="3600" dirty="0"/>
              <a:t> e universal </a:t>
            </a:r>
            <a:r>
              <a:rPr lang="en-GB" altLang="pt-BR" sz="3600" dirty="0" err="1"/>
              <a:t>em</a:t>
            </a:r>
            <a:r>
              <a:rPr lang="en-GB" altLang="pt-BR" sz="3600" dirty="0"/>
              <a:t> </a:t>
            </a:r>
            <a:r>
              <a:rPr lang="en-GB" altLang="pt-BR" sz="3600" dirty="0" err="1"/>
              <a:t>todos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níveis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modalidades</a:t>
            </a:r>
            <a:r>
              <a:rPr lang="en-GB" altLang="pt-BR" sz="3600" dirty="0"/>
              <a:t> no e do campo;</a:t>
            </a:r>
          </a:p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O </a:t>
            </a:r>
            <a:r>
              <a:rPr lang="en-GB" altLang="pt-BR" sz="3600" dirty="0" err="1"/>
              <a:t>reconhecimento</a:t>
            </a:r>
            <a:r>
              <a:rPr lang="en-GB" altLang="pt-BR" sz="3600" dirty="0"/>
              <a:t> de que </a:t>
            </a:r>
            <a:r>
              <a:rPr lang="en-GB" altLang="pt-BR" sz="3600" dirty="0" err="1"/>
              <a:t>há</a:t>
            </a:r>
            <a:r>
              <a:rPr lang="en-GB" altLang="pt-BR" sz="3600" dirty="0"/>
              <a:t> </a:t>
            </a:r>
            <a:r>
              <a:rPr lang="en-GB" altLang="pt-BR" sz="3600" dirty="0" err="1"/>
              <a:t>especificidades</a:t>
            </a:r>
            <a:r>
              <a:rPr lang="en-GB" altLang="pt-BR" sz="3600" dirty="0"/>
              <a:t> no modo de </a:t>
            </a:r>
            <a:r>
              <a:rPr lang="en-GB" altLang="pt-BR" sz="3600" dirty="0" err="1"/>
              <a:t>vida</a:t>
            </a:r>
            <a:r>
              <a:rPr lang="en-GB" altLang="pt-BR" sz="3600" dirty="0"/>
              <a:t>, </a:t>
            </a:r>
            <a:r>
              <a:rPr lang="en-GB" altLang="pt-BR" sz="3600" dirty="0" err="1"/>
              <a:t>cultura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organização</a:t>
            </a:r>
            <a:r>
              <a:rPr lang="en-GB" altLang="pt-BR" sz="3600" dirty="0"/>
              <a:t> social dos </a:t>
            </a:r>
            <a:r>
              <a:rPr lang="en-GB" altLang="pt-BR" sz="3600" dirty="0" err="1"/>
              <a:t>povos</a:t>
            </a:r>
            <a:r>
              <a:rPr lang="en-GB" altLang="pt-BR" sz="3600" dirty="0"/>
              <a:t> do campo: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56EC69E2-E639-4D03-9337-28C6B3E3ED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9528" y="101600"/>
            <a:ext cx="10418164" cy="950911"/>
          </a:xfrm>
          <a:solidFill>
            <a:schemeClr val="accent2"/>
          </a:solidFill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b="1" dirty="0"/>
              <a:t>PRINCÍPIOS DA EDUCAÇÃO DO CAMPO 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3C3FBF71-7260-4FC6-930F-3EC4C8DD501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19528" y="1268414"/>
            <a:ext cx="10418163" cy="4952504"/>
          </a:xfrm>
          <a:solidFill>
            <a:schemeClr val="accent5"/>
          </a:solidFill>
        </p:spPr>
        <p:txBody>
          <a:bodyPr>
            <a:normAutofit lnSpcReduction="10000"/>
          </a:bodyPr>
          <a:lstStyle/>
          <a:p>
            <a:pPr algn="just">
              <a:lnSpc>
                <a:spcPct val="8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200" dirty="0"/>
              <a:t>A </a:t>
            </a:r>
            <a:r>
              <a:rPr lang="en-GB" altLang="pt-BR" sz="3200" dirty="0" err="1"/>
              <a:t>Educação</a:t>
            </a:r>
            <a:r>
              <a:rPr lang="en-GB" altLang="pt-BR" sz="3200" dirty="0"/>
              <a:t> do Campo </a:t>
            </a:r>
            <a:r>
              <a:rPr lang="en-GB" altLang="pt-BR" sz="3200" dirty="0" err="1"/>
              <a:t>deve</a:t>
            </a:r>
            <a:r>
              <a:rPr lang="en-GB" altLang="pt-BR" sz="3200" dirty="0"/>
              <a:t> ser </a:t>
            </a:r>
            <a:r>
              <a:rPr lang="en-GB" altLang="pt-BR" sz="3200" dirty="0" err="1"/>
              <a:t>construída</a:t>
            </a:r>
            <a:r>
              <a:rPr lang="en-GB" altLang="pt-BR" sz="3200" dirty="0"/>
              <a:t> a </a:t>
            </a:r>
            <a:r>
              <a:rPr lang="en-GB" altLang="pt-BR" sz="3200" dirty="0" err="1"/>
              <a:t>partir</a:t>
            </a:r>
            <a:r>
              <a:rPr lang="en-GB" altLang="pt-BR" sz="3200" dirty="0"/>
              <a:t> da </a:t>
            </a:r>
            <a:r>
              <a:rPr lang="en-GB" altLang="pt-BR" sz="3200" dirty="0" err="1"/>
              <a:t>diversidade</a:t>
            </a:r>
            <a:r>
              <a:rPr lang="en-GB" altLang="pt-BR" sz="3200" dirty="0"/>
              <a:t> dos </a:t>
            </a:r>
            <a:r>
              <a:rPr lang="en-GB" altLang="pt-BR" sz="3200" dirty="0" err="1"/>
              <a:t>sujeitos</a:t>
            </a:r>
            <a:r>
              <a:rPr lang="en-GB" altLang="pt-BR" sz="3200" dirty="0"/>
              <a:t> do campo: </a:t>
            </a:r>
            <a:r>
              <a:rPr lang="en-GB" altLang="pt-BR" sz="3200" dirty="0" err="1"/>
              <a:t>comunidades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negras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rurais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quilombolas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bóias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frias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assalariados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rurais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posseiros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meeiros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arrendatários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acampados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assentados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reassentados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atingidos</a:t>
            </a:r>
            <a:r>
              <a:rPr lang="en-GB" altLang="pt-BR" sz="3200" dirty="0"/>
              <a:t> por </a:t>
            </a:r>
            <a:r>
              <a:rPr lang="en-GB" altLang="pt-BR" sz="3200" dirty="0" err="1"/>
              <a:t>barragens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agricultores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familiares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vileiros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rurais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povos</a:t>
            </a:r>
            <a:r>
              <a:rPr lang="en-GB" altLang="pt-BR" sz="3200" dirty="0"/>
              <a:t> das </a:t>
            </a:r>
            <a:r>
              <a:rPr lang="en-GB" altLang="pt-BR" sz="3200" dirty="0" err="1"/>
              <a:t>florestas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indígenas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pescadores</a:t>
            </a:r>
            <a:r>
              <a:rPr lang="en-GB" altLang="pt-BR" sz="3200" dirty="0"/>
              <a:t>, </a:t>
            </a:r>
            <a:r>
              <a:rPr lang="en-GB" altLang="pt-BR" sz="3200" dirty="0" err="1"/>
              <a:t>ribeirinhos</a:t>
            </a:r>
            <a:r>
              <a:rPr lang="en-GB" altLang="pt-BR" sz="3200" dirty="0"/>
              <a:t>, entre outros;</a:t>
            </a:r>
          </a:p>
          <a:p>
            <a:pPr algn="just">
              <a:lnSpc>
                <a:spcPct val="8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pt-BR" sz="3200" dirty="0"/>
          </a:p>
          <a:p>
            <a:pPr algn="just">
              <a:lnSpc>
                <a:spcPct val="8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200" dirty="0"/>
              <a:t>O </a:t>
            </a:r>
            <a:r>
              <a:rPr lang="en-GB" altLang="pt-BR" sz="3200" dirty="0" err="1"/>
              <a:t>povo</a:t>
            </a:r>
            <a:r>
              <a:rPr lang="en-GB" altLang="pt-BR" sz="3200" dirty="0"/>
              <a:t> do campo </a:t>
            </a:r>
            <a:r>
              <a:rPr lang="en-GB" altLang="pt-BR" sz="3200" dirty="0" err="1"/>
              <a:t>tem</a:t>
            </a:r>
            <a:r>
              <a:rPr lang="en-GB" altLang="pt-BR" sz="3200" dirty="0"/>
              <a:t> </a:t>
            </a:r>
            <a:r>
              <a:rPr lang="en-GB" altLang="pt-BR" sz="3200" dirty="0" err="1"/>
              <a:t>direito</a:t>
            </a:r>
            <a:r>
              <a:rPr lang="en-GB" altLang="pt-BR" sz="3200" dirty="0"/>
              <a:t> a </a:t>
            </a:r>
            <a:r>
              <a:rPr lang="en-GB" altLang="pt-BR" sz="3200" dirty="0" err="1"/>
              <a:t>uma</a:t>
            </a:r>
            <a:r>
              <a:rPr lang="en-GB" altLang="pt-BR" sz="3200" dirty="0"/>
              <a:t> </a:t>
            </a:r>
            <a:r>
              <a:rPr lang="en-GB" altLang="pt-BR" sz="3200" dirty="0" err="1"/>
              <a:t>escola</a:t>
            </a:r>
            <a:r>
              <a:rPr lang="en-GB" altLang="pt-BR" sz="3200" dirty="0"/>
              <a:t> do campo, </a:t>
            </a:r>
            <a:r>
              <a:rPr lang="en-GB" altLang="pt-BR" sz="3200" dirty="0" err="1"/>
              <a:t>política</a:t>
            </a:r>
            <a:r>
              <a:rPr lang="en-GB" altLang="pt-BR" sz="3200" dirty="0"/>
              <a:t> e </a:t>
            </a:r>
            <a:r>
              <a:rPr lang="en-GB" altLang="pt-BR" sz="3200" dirty="0" err="1"/>
              <a:t>pedagogicamente</a:t>
            </a:r>
            <a:r>
              <a:rPr lang="en-GB" altLang="pt-BR" sz="3200" dirty="0"/>
              <a:t> </a:t>
            </a:r>
            <a:r>
              <a:rPr lang="en-GB" altLang="pt-BR" sz="3200" dirty="0" err="1"/>
              <a:t>vinculada</a:t>
            </a:r>
            <a:r>
              <a:rPr lang="en-GB" altLang="pt-BR" sz="3200" dirty="0"/>
              <a:t> à </a:t>
            </a:r>
            <a:r>
              <a:rPr lang="en-GB" altLang="pt-BR" sz="3200" dirty="0" err="1"/>
              <a:t>história</a:t>
            </a:r>
            <a:r>
              <a:rPr lang="en-GB" altLang="pt-BR" sz="3200" dirty="0"/>
              <a:t>, à </a:t>
            </a:r>
            <a:r>
              <a:rPr lang="en-GB" altLang="pt-BR" sz="3200" dirty="0" err="1"/>
              <a:t>cultura</a:t>
            </a:r>
            <a:r>
              <a:rPr lang="en-GB" altLang="pt-BR" sz="3200" dirty="0"/>
              <a:t> e as </a:t>
            </a:r>
            <a:r>
              <a:rPr lang="en-GB" altLang="pt-BR" sz="3200" dirty="0" err="1"/>
              <a:t>causas</a:t>
            </a:r>
            <a:r>
              <a:rPr lang="en-GB" altLang="pt-BR" sz="3200" dirty="0"/>
              <a:t> </a:t>
            </a:r>
            <a:r>
              <a:rPr lang="en-GB" altLang="pt-BR" sz="3200" dirty="0" err="1"/>
              <a:t>sociais</a:t>
            </a:r>
            <a:r>
              <a:rPr lang="en-GB" altLang="pt-BR" sz="3200" dirty="0"/>
              <a:t> e </a:t>
            </a:r>
            <a:r>
              <a:rPr lang="en-GB" altLang="pt-BR" sz="3200" dirty="0" err="1"/>
              <a:t>humanas</a:t>
            </a:r>
            <a:r>
              <a:rPr lang="en-GB" altLang="pt-BR" sz="3200" dirty="0"/>
              <a:t> dos </a:t>
            </a:r>
            <a:r>
              <a:rPr lang="en-GB" altLang="pt-BR" sz="3200" dirty="0" err="1"/>
              <a:t>sujeitos</a:t>
            </a:r>
            <a:r>
              <a:rPr lang="en-GB" altLang="pt-BR" sz="3200" dirty="0"/>
              <a:t> do campo </a:t>
            </a:r>
            <a:r>
              <a:rPr lang="en-GB" altLang="pt-BR" sz="3200" dirty="0" err="1"/>
              <a:t>na</a:t>
            </a:r>
            <a:r>
              <a:rPr lang="en-GB" altLang="pt-BR" sz="3200" dirty="0"/>
              <a:t> </a:t>
            </a:r>
            <a:r>
              <a:rPr lang="en-GB" altLang="pt-BR" sz="3200" dirty="0" err="1"/>
              <a:t>sua</a:t>
            </a:r>
            <a:r>
              <a:rPr lang="en-GB" altLang="pt-BR" sz="3200" dirty="0"/>
              <a:t> </a:t>
            </a:r>
            <a:r>
              <a:rPr lang="en-GB" altLang="pt-BR" sz="3200" dirty="0" err="1"/>
              <a:t>comu,nidade</a:t>
            </a:r>
            <a:r>
              <a:rPr lang="en-GB" altLang="pt-BR" sz="3200" dirty="0"/>
              <a:t>;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C9DE2A41-2E5D-42F1-BD7C-A6DBBC4A128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9410" y="101600"/>
            <a:ext cx="10073390" cy="108262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b="1" dirty="0"/>
              <a:t>PRINCÍPIOS DA EDUCAÇÃO DO CAMPO</a:t>
            </a:r>
            <a:br>
              <a:rPr lang="en-GB" altLang="pt-BR" b="1" dirty="0"/>
            </a:br>
            <a:endParaRPr lang="en-GB" altLang="pt-BR" b="1" dirty="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EECB9AB-8FA6-45B4-AFF1-C6D346783F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79489" y="1184223"/>
            <a:ext cx="10193311" cy="5246557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O </a:t>
            </a:r>
            <a:r>
              <a:rPr lang="en-GB" altLang="pt-BR" sz="3600" dirty="0" err="1"/>
              <a:t>funcionamento</a:t>
            </a:r>
            <a:r>
              <a:rPr lang="en-GB" altLang="pt-BR" sz="3600" dirty="0"/>
              <a:t> e a </a:t>
            </a:r>
            <a:r>
              <a:rPr lang="en-GB" altLang="pt-BR" sz="3600" dirty="0" err="1"/>
              <a:t>organização</a:t>
            </a:r>
            <a:r>
              <a:rPr lang="en-GB" altLang="pt-BR" sz="3600" dirty="0"/>
              <a:t> da </a:t>
            </a:r>
            <a:r>
              <a:rPr lang="en-GB" altLang="pt-BR" sz="3600" dirty="0" err="1"/>
              <a:t>escola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deve</a:t>
            </a:r>
            <a:r>
              <a:rPr lang="en-GB" altLang="pt-BR" sz="3600" dirty="0"/>
              <a:t> ser </a:t>
            </a:r>
            <a:r>
              <a:rPr lang="en-GB" altLang="pt-BR" sz="3600" dirty="0" err="1"/>
              <a:t>adequada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aos</a:t>
            </a:r>
            <a:r>
              <a:rPr lang="en-GB" altLang="pt-BR" sz="3600" dirty="0"/>
              <a:t> tempos e </a:t>
            </a:r>
            <a:r>
              <a:rPr lang="en-GB" altLang="pt-BR" sz="3600" dirty="0" err="1"/>
              <a:t>ao</a:t>
            </a:r>
            <a:r>
              <a:rPr lang="en-GB" altLang="pt-BR" sz="3600" dirty="0"/>
              <a:t> modo de </a:t>
            </a:r>
            <a:r>
              <a:rPr lang="en-GB" altLang="pt-BR" sz="3600" dirty="0" err="1"/>
              <a:t>vida</a:t>
            </a:r>
            <a:r>
              <a:rPr lang="en-GB" altLang="pt-BR" sz="3600" dirty="0"/>
              <a:t> dos </a:t>
            </a:r>
            <a:r>
              <a:rPr lang="en-GB" altLang="pt-BR" sz="3600" dirty="0" err="1"/>
              <a:t>sujeitos</a:t>
            </a:r>
            <a:r>
              <a:rPr lang="en-GB" altLang="pt-BR" sz="3600" dirty="0"/>
              <a:t> do campo;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A </a:t>
            </a:r>
            <a:r>
              <a:rPr lang="en-GB" altLang="pt-BR" sz="3600" dirty="0" err="1"/>
              <a:t>escola</a:t>
            </a:r>
            <a:r>
              <a:rPr lang="en-GB" altLang="pt-BR" sz="3600" dirty="0"/>
              <a:t> do campo </a:t>
            </a:r>
            <a:r>
              <a:rPr lang="en-GB" altLang="pt-BR" sz="3600" dirty="0" err="1"/>
              <a:t>deve</a:t>
            </a:r>
            <a:r>
              <a:rPr lang="en-GB" altLang="pt-BR" sz="3600" dirty="0"/>
              <a:t> </a:t>
            </a:r>
            <a:r>
              <a:rPr lang="en-GB" altLang="pt-BR" sz="3600" dirty="0" err="1"/>
              <a:t>estar</a:t>
            </a:r>
            <a:r>
              <a:rPr lang="en-GB" altLang="pt-BR" sz="3600" dirty="0"/>
              <a:t> </a:t>
            </a:r>
            <a:r>
              <a:rPr lang="en-GB" altLang="pt-BR" sz="3600" dirty="0" err="1">
                <a:solidFill>
                  <a:srgbClr val="090807"/>
                </a:solidFill>
              </a:rPr>
              <a:t>socialmente</a:t>
            </a:r>
            <a:r>
              <a:rPr lang="en-GB" altLang="pt-BR" sz="3600" dirty="0">
                <a:solidFill>
                  <a:srgbClr val="090807"/>
                </a:solidFill>
              </a:rPr>
              <a:t> </a:t>
            </a:r>
            <a:r>
              <a:rPr lang="en-GB" altLang="pt-BR" sz="3600" dirty="0" err="1">
                <a:solidFill>
                  <a:srgbClr val="090807"/>
                </a:solidFill>
              </a:rPr>
              <a:t>referenciada</a:t>
            </a:r>
            <a:r>
              <a:rPr lang="en-GB" altLang="pt-BR" sz="3600" dirty="0">
                <a:solidFill>
                  <a:srgbClr val="090807"/>
                </a:solidFill>
              </a:rPr>
              <a:t> </a:t>
            </a:r>
            <a:r>
              <a:rPr lang="en-GB" altLang="pt-BR" sz="3600" dirty="0" err="1">
                <a:solidFill>
                  <a:srgbClr val="090807"/>
                </a:solidFill>
              </a:rPr>
              <a:t>na</a:t>
            </a:r>
            <a:r>
              <a:rPr lang="en-GB" altLang="pt-BR" sz="3600" dirty="0">
                <a:solidFill>
                  <a:srgbClr val="090807"/>
                </a:solidFill>
              </a:rPr>
              <a:t> </a:t>
            </a:r>
            <a:r>
              <a:rPr lang="en-GB" altLang="pt-BR" sz="3600" dirty="0" err="1">
                <a:solidFill>
                  <a:srgbClr val="090807"/>
                </a:solidFill>
              </a:rPr>
              <a:t>vida</a:t>
            </a:r>
            <a:r>
              <a:rPr lang="en-GB" altLang="pt-BR" sz="3600" dirty="0">
                <a:solidFill>
                  <a:srgbClr val="090807"/>
                </a:solidFill>
              </a:rPr>
              <a:t> e </a:t>
            </a:r>
            <a:r>
              <a:rPr lang="en-GB" altLang="pt-BR" sz="3600" dirty="0" err="1">
                <a:solidFill>
                  <a:srgbClr val="090807"/>
                </a:solidFill>
              </a:rPr>
              <a:t>luta</a:t>
            </a:r>
            <a:r>
              <a:rPr lang="en-GB" altLang="pt-BR" sz="3600" dirty="0">
                <a:solidFill>
                  <a:srgbClr val="090807"/>
                </a:solidFill>
              </a:rPr>
              <a:t> do </a:t>
            </a:r>
            <a:r>
              <a:rPr lang="en-GB" altLang="pt-BR" sz="3600" dirty="0" err="1">
                <a:solidFill>
                  <a:srgbClr val="090807"/>
                </a:solidFill>
              </a:rPr>
              <a:t>povo</a:t>
            </a:r>
            <a:r>
              <a:rPr lang="en-GB" altLang="pt-BR" sz="3600" dirty="0">
                <a:solidFill>
                  <a:srgbClr val="090807"/>
                </a:solidFill>
              </a:rPr>
              <a:t> do campo;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 err="1"/>
              <a:t>Reconhecimento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incorporação</a:t>
            </a:r>
            <a:r>
              <a:rPr lang="en-GB" altLang="pt-BR" sz="3600" dirty="0"/>
              <a:t> das </a:t>
            </a:r>
            <a:r>
              <a:rPr lang="en-GB" altLang="pt-BR" sz="3600" dirty="0" err="1"/>
              <a:t>práticas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pedagógicas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construídas</a:t>
            </a:r>
            <a:r>
              <a:rPr lang="en-GB" altLang="pt-BR" sz="3600" dirty="0"/>
              <a:t> dentro </a:t>
            </a:r>
            <a:r>
              <a:rPr lang="en-GB" altLang="pt-BR" sz="3600" dirty="0" err="1"/>
              <a:t>destes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princípios</a:t>
            </a:r>
            <a:r>
              <a:rPr lang="en-GB" altLang="pt-BR" sz="3600" dirty="0"/>
              <a:t>, </a:t>
            </a:r>
            <a:r>
              <a:rPr lang="en-GB" altLang="pt-BR" sz="3600" dirty="0" err="1"/>
              <a:t>pelos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movimentos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sociais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outras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organizações</a:t>
            </a:r>
            <a:r>
              <a:rPr lang="en-GB" altLang="pt-BR" sz="3600" dirty="0"/>
              <a:t> dos </a:t>
            </a:r>
            <a:r>
              <a:rPr lang="en-GB" altLang="pt-BR" sz="3600" dirty="0" err="1"/>
              <a:t>povos</a:t>
            </a:r>
            <a:r>
              <a:rPr lang="en-GB" altLang="pt-BR" sz="3600" dirty="0"/>
              <a:t> do campo;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C39026D1-0F84-4CFA-B82C-D82D570658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4420" y="101600"/>
            <a:ext cx="10133350" cy="1651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pt-BR" b="1" dirty="0"/>
              <a:t>PRINCÍPIOS DA EDUCAÇÃO DO CAMPO</a:t>
            </a:r>
            <a:br>
              <a:rPr lang="en-GB" altLang="pt-BR" b="1" dirty="0"/>
            </a:br>
            <a:endParaRPr lang="en-GB" altLang="pt-BR" b="1" dirty="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71F235C6-1C54-439B-96C4-361195D38D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84419" y="1828800"/>
            <a:ext cx="10133349" cy="4721902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 err="1"/>
              <a:t>Participação</a:t>
            </a:r>
            <a:r>
              <a:rPr lang="en-GB" altLang="pt-BR" sz="3600" dirty="0"/>
              <a:t> das </a:t>
            </a:r>
            <a:r>
              <a:rPr lang="en-GB" altLang="pt-BR" sz="3600" dirty="0" err="1"/>
              <a:t>comunidades</a:t>
            </a:r>
            <a:r>
              <a:rPr lang="en-GB" altLang="pt-BR" sz="3600" dirty="0"/>
              <a:t> do campo </a:t>
            </a:r>
            <a:r>
              <a:rPr lang="en-GB" altLang="pt-BR" sz="3600" dirty="0" err="1"/>
              <a:t>na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construção</a:t>
            </a:r>
            <a:r>
              <a:rPr lang="en-GB" altLang="pt-BR" sz="3600" dirty="0"/>
              <a:t> de </a:t>
            </a:r>
            <a:r>
              <a:rPr lang="en-GB" altLang="pt-BR" sz="3600" dirty="0" err="1"/>
              <a:t>políticas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públicas</a:t>
            </a:r>
            <a:r>
              <a:rPr lang="en-GB" altLang="pt-BR" sz="3600" dirty="0"/>
              <a:t>, no </a:t>
            </a:r>
            <a:r>
              <a:rPr lang="en-GB" altLang="pt-BR" sz="3600" dirty="0" err="1"/>
              <a:t>projeto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político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pedagógico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nos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currículos</a:t>
            </a:r>
            <a:r>
              <a:rPr lang="en-GB" altLang="pt-BR" sz="3600" dirty="0"/>
              <a:t>;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A </a:t>
            </a:r>
            <a:r>
              <a:rPr lang="en-GB" altLang="pt-BR" sz="3600" dirty="0" err="1"/>
              <a:t>educação</a:t>
            </a:r>
            <a:r>
              <a:rPr lang="en-GB" altLang="pt-BR" sz="3600" dirty="0"/>
              <a:t> do campo é um </a:t>
            </a:r>
            <a:r>
              <a:rPr lang="en-GB" altLang="pt-BR" sz="3600" dirty="0" err="1"/>
              <a:t>processo</a:t>
            </a:r>
            <a:r>
              <a:rPr lang="en-GB" altLang="pt-BR" sz="3600" dirty="0"/>
              <a:t> de </a:t>
            </a:r>
            <a:r>
              <a:rPr lang="en-GB" altLang="pt-BR" sz="3600" dirty="0" err="1"/>
              <a:t>formação</a:t>
            </a:r>
            <a:r>
              <a:rPr lang="en-GB" altLang="pt-BR" sz="3600" dirty="0"/>
              <a:t> </a:t>
            </a:r>
            <a:r>
              <a:rPr lang="en-GB" altLang="pt-BR" sz="3600" dirty="0" err="1"/>
              <a:t>humana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produzida</a:t>
            </a:r>
            <a:r>
              <a:rPr lang="en-GB" altLang="pt-BR" sz="3600" dirty="0"/>
              <a:t> </a:t>
            </a:r>
            <a:r>
              <a:rPr lang="en-GB" altLang="pt-BR" sz="3600" dirty="0" err="1"/>
              <a:t>em</a:t>
            </a:r>
            <a:r>
              <a:rPr lang="en-GB" altLang="pt-BR" sz="3600" dirty="0"/>
              <a:t> </a:t>
            </a:r>
            <a:r>
              <a:rPr lang="en-GB" altLang="pt-BR" sz="3600" dirty="0" err="1"/>
              <a:t>diferentes</a:t>
            </a:r>
            <a:r>
              <a:rPr lang="en-GB" altLang="pt-BR" sz="3600" dirty="0"/>
              <a:t> </a:t>
            </a:r>
            <a:r>
              <a:rPr lang="en-GB" altLang="pt-BR" sz="3600" dirty="0" err="1"/>
              <a:t>espaços</a:t>
            </a:r>
            <a:r>
              <a:rPr lang="en-GB" altLang="pt-BR" sz="3600" dirty="0"/>
              <a:t>;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3600" dirty="0"/>
              <a:t>A </a:t>
            </a:r>
            <a:r>
              <a:rPr lang="en-GB" altLang="pt-BR" sz="3600" dirty="0" err="1"/>
              <a:t>educação</a:t>
            </a:r>
            <a:r>
              <a:rPr lang="en-GB" altLang="pt-BR" sz="3600" dirty="0"/>
              <a:t> do campo </a:t>
            </a:r>
            <a:r>
              <a:rPr lang="en-GB" altLang="pt-BR" sz="3600" dirty="0" err="1"/>
              <a:t>está</a:t>
            </a:r>
            <a:r>
              <a:rPr lang="en-GB" altLang="pt-BR" sz="3600" dirty="0"/>
              <a:t> </a:t>
            </a:r>
            <a:r>
              <a:rPr lang="en-GB" altLang="pt-BR" sz="3600" dirty="0" err="1"/>
              <a:t>comprometida</a:t>
            </a:r>
            <a:r>
              <a:rPr lang="en-GB" altLang="pt-BR" sz="3600" dirty="0"/>
              <a:t> com um </a:t>
            </a:r>
            <a:r>
              <a:rPr lang="en-GB" altLang="pt-BR" sz="3600" dirty="0" err="1"/>
              <a:t>modelo</a:t>
            </a:r>
            <a:r>
              <a:rPr lang="en-GB" altLang="pt-BR" sz="3600" dirty="0"/>
              <a:t> de </a:t>
            </a:r>
            <a:r>
              <a:rPr lang="en-GB" altLang="pt-BR" sz="3600" dirty="0" err="1"/>
              <a:t>desenvolvimento</a:t>
            </a:r>
            <a:r>
              <a:rPr lang="en-GB" altLang="pt-BR" sz="3600" dirty="0"/>
              <a:t> social, </a:t>
            </a:r>
            <a:r>
              <a:rPr lang="en-GB" altLang="pt-BR" sz="3600" dirty="0" err="1"/>
              <a:t>economicamente</a:t>
            </a:r>
            <a:r>
              <a:rPr lang="en-GB" altLang="pt-BR" sz="3600" dirty="0"/>
              <a:t> </a:t>
            </a:r>
            <a:r>
              <a:rPr lang="en-GB" altLang="pt-BR" sz="3600" dirty="0" err="1"/>
              <a:t>justo</a:t>
            </a:r>
            <a:r>
              <a:rPr lang="en-GB" altLang="pt-BR" sz="3600" dirty="0"/>
              <a:t> e </a:t>
            </a:r>
            <a:r>
              <a:rPr lang="en-GB" altLang="pt-BR" sz="3600" dirty="0" err="1"/>
              <a:t>ecologicamente</a:t>
            </a:r>
            <a:r>
              <a:rPr lang="en-GB" altLang="pt-BR" sz="3600" dirty="0"/>
              <a:t> </a:t>
            </a:r>
            <a:r>
              <a:rPr lang="en-GB" altLang="pt-BR" sz="3600" dirty="0" err="1"/>
              <a:t>sustentável</a:t>
            </a:r>
            <a:r>
              <a:rPr lang="en-GB" altLang="pt-BR" sz="3600" dirty="0"/>
              <a:t>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AD048-84AB-4F91-B533-5899242A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76" y="134910"/>
            <a:ext cx="10642913" cy="5216577"/>
          </a:xfrm>
          <a:solidFill>
            <a:schemeClr val="accent2"/>
          </a:solidFill>
        </p:spPr>
        <p:txBody>
          <a:bodyPr>
            <a:normAutofit/>
          </a:bodyPr>
          <a:lstStyle/>
          <a:p>
            <a:br>
              <a:rPr lang="pt-BR" sz="4400" b="1" dirty="0">
                <a:solidFill>
                  <a:schemeClr val="bg1"/>
                </a:solidFill>
                <a:latin typeface="+mn-lt"/>
              </a:rPr>
            </a:br>
            <a:br>
              <a:rPr lang="pt-BR" sz="4400" b="1" dirty="0">
                <a:solidFill>
                  <a:schemeClr val="bg1"/>
                </a:solidFill>
                <a:latin typeface="+mn-lt"/>
              </a:rPr>
            </a:br>
            <a:r>
              <a:rPr lang="pt-BR" sz="4400" b="1" dirty="0">
                <a:solidFill>
                  <a:schemeClr val="bg1"/>
                </a:solidFill>
                <a:latin typeface="+mn-lt"/>
              </a:rPr>
              <a:t>O CAMPO É O LUGAR DO ATRASO E A CIDADE É O LUGAR DO PROGRESSO????</a:t>
            </a:r>
            <a:br>
              <a:rPr lang="pt-BR" sz="4400" b="1" dirty="0">
                <a:solidFill>
                  <a:schemeClr val="bg1"/>
                </a:solidFill>
                <a:latin typeface="+mn-lt"/>
              </a:rPr>
            </a:br>
            <a:br>
              <a:rPr lang="pt-BR" sz="4400" b="1" dirty="0">
                <a:solidFill>
                  <a:schemeClr val="bg1"/>
                </a:solidFill>
                <a:latin typeface="+mn-lt"/>
              </a:rPr>
            </a:br>
            <a:endParaRPr lang="pt-BR" sz="4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2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0C03B-77BB-4867-9AA6-4D1AFDAD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439" y="-1"/>
            <a:ext cx="10223292" cy="6640643"/>
          </a:xfrm>
          <a:solidFill>
            <a:schemeClr val="accent2"/>
          </a:solidFill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O QUE É EDUCAÇÃO COMO DIREITO???</a:t>
            </a:r>
          </a:p>
        </p:txBody>
      </p:sp>
      <p:pic>
        <p:nvPicPr>
          <p:cNvPr id="3" name="Picture 2" descr="https://encrypted-tbn1.gstatic.com/images?q=tbn:ANd9GcRrncGrrlDQ_y8wi1mUr9M_tx5EilGZm0wM9iJZ7Wqx4pLd-fRAyA">
            <a:extLst>
              <a:ext uri="{FF2B5EF4-FFF2-40B4-BE49-F238E27FC236}">
                <a16:creationId xmlns:a16="http://schemas.microsoft.com/office/drawing/2014/main" id="{48C8FBF1-C98C-4A3B-B083-5D4B4C5E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https://encrypted-tbn0.gstatic.com/images?q=tbn:ANd9GcT-Ke94p_2TP7ZWGSjPtToFaSfdVUiEdlQYZiW3wDtzDu_Z-4WO">
            <a:extLst>
              <a:ext uri="{FF2B5EF4-FFF2-40B4-BE49-F238E27FC236}">
                <a16:creationId xmlns:a16="http://schemas.microsoft.com/office/drawing/2014/main" id="{4DE30DC7-A89D-4A11-B53E-67B91675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4" y="1700212"/>
            <a:ext cx="3367087" cy="25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https://encrypted-tbn3.gstatic.com/images?q=tbn:ANd9GcTTpJ6pf7ro3B2lgJjxTeSYBrDWv6s4s31CNMgQE40UyY-19FGD4Q">
            <a:extLst>
              <a:ext uri="{FF2B5EF4-FFF2-40B4-BE49-F238E27FC236}">
                <a16:creationId xmlns:a16="http://schemas.microsoft.com/office/drawing/2014/main" id="{5DE6E2E2-16BF-4F8E-B015-4486E731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-1"/>
            <a:ext cx="3518473" cy="20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https://encrypted-tbn2.gstatic.com/images?q=tbn:ANd9GcSxDipaWl-mqE3Rb9HQLIodTqeszC9H5zaITUwBl5GsopBlFHwk">
            <a:extLst>
              <a:ext uri="{FF2B5EF4-FFF2-40B4-BE49-F238E27FC236}">
                <a16:creationId xmlns:a16="http://schemas.microsoft.com/office/drawing/2014/main" id="{E0DF03BA-8CD9-44BC-B5BB-8536BCF8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8512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encrypted-tbn3.gstatic.com/images?q=tbn:ANd9GcR_o5sE0_wNDglSRykFbahYUuNXB-3RGg7joGCWEXm9vyWRvK4n">
            <a:extLst>
              <a:ext uri="{FF2B5EF4-FFF2-40B4-BE49-F238E27FC236}">
                <a16:creationId xmlns:a16="http://schemas.microsoft.com/office/drawing/2014/main" id="{6C632FFF-F3DD-433A-9B4B-7FBD5D80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s://encrypted-tbn2.gstatic.com/images?q=tbn:ANd9GcSvQwyXMsNd2inznmtp_veio8AMLeYLsMoJ9jHSOpOZjf9FzMZq">
            <a:extLst>
              <a:ext uri="{FF2B5EF4-FFF2-40B4-BE49-F238E27FC236}">
                <a16:creationId xmlns:a16="http://schemas.microsoft.com/office/drawing/2014/main" id="{D07F2A89-CBD5-4CD4-8032-CB45AD688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2" y="1521111"/>
            <a:ext cx="3851275" cy="246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53C782A2-5309-4FB9-8777-05DDBEE0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EFA4DC6-E9FE-4EC5-B295-D6ED410A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strutural: maior lixão da América Latina será desativado a partir de hoje">
            <a:extLst>
              <a:ext uri="{FF2B5EF4-FFF2-40B4-BE49-F238E27FC236}">
                <a16:creationId xmlns:a16="http://schemas.microsoft.com/office/drawing/2014/main" id="{E57C7554-CBAC-4E4B-AC65-3DE46C19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0"/>
            <a:ext cx="4296833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rianças caminham entre o lixo em uma praia oceânica um lixão na praia após  a maré alta as pessoas estão poluindo a natureza | Foto Premium">
            <a:extLst>
              <a:ext uri="{FF2B5EF4-FFF2-40B4-BE49-F238E27FC236}">
                <a16:creationId xmlns:a16="http://schemas.microsoft.com/office/drawing/2014/main" id="{CB1DBE47-556B-428A-BAA8-8318ADFD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1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DC6B098C-E92A-42CA-8DA4-E26CA9CD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33" y="2061633"/>
            <a:ext cx="3937000" cy="24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6B1FEC3A-E87F-4CAD-A395-51818695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2222502"/>
            <a:ext cx="429683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246ED4F7-ECBA-44B1-A6E7-D1FDF60F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4533901"/>
            <a:ext cx="34036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423AAA57-F5FD-424C-B85F-7EFF6CAB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461933"/>
            <a:ext cx="406400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Avenida Santa Rita amanhece suja após “encontrão” de estudantes - Folha da  Mata">
            <a:extLst>
              <a:ext uri="{FF2B5EF4-FFF2-40B4-BE49-F238E27FC236}">
                <a16:creationId xmlns:a16="http://schemas.microsoft.com/office/drawing/2014/main" id="{DF657142-5BC1-4596-ABE6-51F5503AF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08" y="4461933"/>
            <a:ext cx="3926416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heça o seu público: O perfil do homem do campo">
            <a:extLst>
              <a:ext uri="{FF2B5EF4-FFF2-40B4-BE49-F238E27FC236}">
                <a16:creationId xmlns:a16="http://schemas.microsoft.com/office/drawing/2014/main" id="{2D2E694B-1896-4A72-B553-E3C6DB90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3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o o homem do campo está adotando o tecnologia no seu dia a dia | O Debate">
            <a:extLst>
              <a:ext uri="{FF2B5EF4-FFF2-40B4-BE49-F238E27FC236}">
                <a16:creationId xmlns:a16="http://schemas.microsoft.com/office/drawing/2014/main" id="{0A13FD62-3914-4819-99B2-5826982E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57400"/>
            <a:ext cx="39497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cnologia no campo: o que o agricultor precisa saber em 2022">
            <a:extLst>
              <a:ext uri="{FF2B5EF4-FFF2-40B4-BE49-F238E27FC236}">
                <a16:creationId xmlns:a16="http://schemas.microsoft.com/office/drawing/2014/main" id="{1603174F-B92A-43E1-A3C6-B1A7910C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1"/>
            <a:ext cx="3937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tividade de Geografia - O Trabalho do Homem no Campo - 4º ano - 5º ano -  Com gabarito">
            <a:extLst>
              <a:ext uri="{FF2B5EF4-FFF2-40B4-BE49-F238E27FC236}">
                <a16:creationId xmlns:a16="http://schemas.microsoft.com/office/drawing/2014/main" id="{607CC9C0-7AB7-4D1B-B6D1-E218B78E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1" y="2057400"/>
            <a:ext cx="378671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 onde vem o que eu como: emprego tem retomada no campo, mas informalidade  cresce e renda recua | Agro a indústria-riqueza do Brasil | G1">
            <a:extLst>
              <a:ext uri="{FF2B5EF4-FFF2-40B4-BE49-F238E27FC236}">
                <a16:creationId xmlns:a16="http://schemas.microsoft.com/office/drawing/2014/main" id="{FC46A322-2BF2-4760-957E-EBEEEC24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1" y="0"/>
            <a:ext cx="38989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grônomo Agricultor Com Computador Tablet Campo Cultivo Milho Homem  Confiante fotos, imagens de © stevanovicigor #207967746">
            <a:extLst>
              <a:ext uri="{FF2B5EF4-FFF2-40B4-BE49-F238E27FC236}">
                <a16:creationId xmlns:a16="http://schemas.microsoft.com/office/drawing/2014/main" id="{94CDCF8B-C754-4AC5-BA1E-2431AE8D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-25400"/>
            <a:ext cx="4318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xtensionista rural, agente de transformação no campo e nas comunidades  pesqueiras – Epagri">
            <a:extLst>
              <a:ext uri="{FF2B5EF4-FFF2-40B4-BE49-F238E27FC236}">
                <a16:creationId xmlns:a16="http://schemas.microsoft.com/office/drawing/2014/main" id="{5397A259-0010-482D-A629-9117EE8F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16" y="2438400"/>
            <a:ext cx="4430184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gricultura familiar no Brasil: como inovar e expandir">
            <a:extLst>
              <a:ext uri="{FF2B5EF4-FFF2-40B4-BE49-F238E27FC236}">
                <a16:creationId xmlns:a16="http://schemas.microsoft.com/office/drawing/2014/main" id="{CD7B2B97-F264-41AF-840F-F4EE7C5C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16" y="4762501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ecnologia Na Agricultura: Importância, Tipos, Implementação">
            <a:extLst>
              <a:ext uri="{FF2B5EF4-FFF2-40B4-BE49-F238E27FC236}">
                <a16:creationId xmlns:a16="http://schemas.microsoft.com/office/drawing/2014/main" id="{E35AC973-6702-4A88-AE42-4EBEA771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434" y="4897967"/>
            <a:ext cx="4618567" cy="199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8DC2CA-394A-4121-8935-B884BACF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" y="1"/>
            <a:ext cx="2852004" cy="37670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A76403-7984-464E-8B6A-6E3874BC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59" y="0"/>
            <a:ext cx="2567905" cy="36008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FCB258-2C5A-4992-A7F2-DED2C31E9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59" y="3632103"/>
            <a:ext cx="2567905" cy="322589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FC6AE9-F3C4-4A63-ABCD-7DD3F552A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" y="3665537"/>
            <a:ext cx="2852004" cy="30909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19350CC-16CB-4D03-AB45-9D2018F33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4" y="-1"/>
            <a:ext cx="3097450" cy="33447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5C9757B-CDE8-49FF-88AC-06963794D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14" y="0"/>
            <a:ext cx="3585548" cy="312723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99E5D66-B644-4AFC-9220-1CD9D9BCE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4" y="3344704"/>
            <a:ext cx="3035295" cy="3513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74EEFB3-8FEA-4F0D-8F67-732495392F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72" y="3046952"/>
            <a:ext cx="3726431" cy="38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8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12B60-3F29-9661-1594-6948F48A8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4C5532C-8D63-1A32-4988-07B17729CB14}"/>
              </a:ext>
            </a:extLst>
          </p:cNvPr>
          <p:cNvSpPr/>
          <p:nvPr/>
        </p:nvSpPr>
        <p:spPr>
          <a:xfrm>
            <a:off x="690564" y="0"/>
            <a:ext cx="10810874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solidFill>
                  <a:schemeClr val="bg1"/>
                </a:solidFill>
                <a:latin typeface="Arial" panose="020B0604020202020204" pitchFamily="34" charset="0"/>
              </a:rPr>
              <a:t>RESISTÊNCIAS DOS CAMPONESES: MOVIMENTOS SOCIAIS DO CAMPO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7DF4D13-E70D-D631-C9E2-465A3DCA208B}"/>
              </a:ext>
            </a:extLst>
          </p:cNvPr>
          <p:cNvSpPr/>
          <p:nvPr/>
        </p:nvSpPr>
        <p:spPr>
          <a:xfrm>
            <a:off x="479686" y="1199213"/>
            <a:ext cx="11021752" cy="4278094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Confederação dos Trabalhadores da Agricultura (CONTAG, 1963),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Comissão Pastoral da Terra (CPT, 1975)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Movimento dos Trabalhadores Rurais Sem Terra (MST, 1984, em congresso de 1500 participantes)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Movimento dos Atingidos pelas Barragens (MAB, 1989)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Movimento das Mulheres Camponesas (MMC, 1995)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cap="none" spc="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1B26E31-27D6-4515-BAD7-9BA48A5350F4}"/>
              </a:ext>
            </a:extLst>
          </p:cNvPr>
          <p:cNvSpPr txBox="1"/>
          <p:nvPr/>
        </p:nvSpPr>
        <p:spPr>
          <a:xfrm>
            <a:off x="359764" y="119922"/>
            <a:ext cx="10741624" cy="45243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Movimento dos Pequenos Agricultores (MPA, 1997)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Sindicatos de Trabalhadores Rurais (</a:t>
            </a:r>
            <a:r>
              <a:rPr lang="pt-BR" altLang="pt-BR" sz="3600" b="1" dirty="0" err="1">
                <a:solidFill>
                  <a:schemeClr val="bg1"/>
                </a:solidFill>
              </a:rPr>
              <a:t>STR´s</a:t>
            </a:r>
            <a:r>
              <a:rPr lang="pt-BR" altLang="pt-BR" sz="3600" b="1" dirty="0">
                <a:solidFill>
                  <a:schemeClr val="bg1"/>
                </a:solidFill>
              </a:rPr>
              <a:t>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Movimento de Mulheres Trabalhadoras Rurais (MMTR, 1993)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Rede de Educação do </a:t>
            </a:r>
            <a:r>
              <a:rPr lang="pt-BR" altLang="pt-BR" sz="3600" b="1" dirty="0" err="1">
                <a:solidFill>
                  <a:schemeClr val="bg1"/>
                </a:solidFill>
              </a:rPr>
              <a:t>Semi-árido</a:t>
            </a:r>
            <a:r>
              <a:rPr lang="pt-BR" altLang="pt-BR" sz="3600" b="1" dirty="0">
                <a:solidFill>
                  <a:schemeClr val="bg1"/>
                </a:solidFill>
              </a:rPr>
              <a:t> Brasileiro (RESAB, 2002)</a:t>
            </a:r>
          </a:p>
          <a:p>
            <a:pPr algn="just" eaLnBrk="1" hangingPunct="1"/>
            <a:r>
              <a:rPr lang="pt-BR" altLang="pt-BR" sz="3600" b="1" dirty="0">
                <a:solidFill>
                  <a:schemeClr val="bg1"/>
                </a:solidFill>
              </a:rPr>
              <a:t>Organizações locais diversas (MEPES, MOC, SERTA-PE, IRPAA, </a:t>
            </a:r>
            <a:r>
              <a:rPr lang="pt-BR" altLang="pt-BR" sz="3600" b="1" dirty="0" err="1">
                <a:solidFill>
                  <a:schemeClr val="bg1"/>
                </a:solidFill>
              </a:rPr>
              <a:t>etc</a:t>
            </a:r>
            <a:r>
              <a:rPr lang="pt-BR" altLang="pt-BR" sz="3600" b="1" dirty="0">
                <a:solidFill>
                  <a:schemeClr val="bg1"/>
                </a:solidFill>
              </a:rPr>
              <a:t>).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A0CDA-DFA4-F53A-7AEC-1D72422EB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A8EAD02-5CA5-64FC-4A48-A26FEFD8955A}"/>
              </a:ext>
            </a:extLst>
          </p:cNvPr>
          <p:cNvSpPr/>
          <p:nvPr/>
        </p:nvSpPr>
        <p:spPr>
          <a:xfrm>
            <a:off x="584616" y="104931"/>
            <a:ext cx="10403174" cy="92333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pt-BR" altLang="pt-BR" sz="5400" b="1" dirty="0">
                <a:solidFill>
                  <a:schemeClr val="bg1"/>
                </a:solidFill>
              </a:rPr>
              <a:t>O CAMPO HOJE...</a:t>
            </a:r>
            <a:endParaRPr lang="pt-BR" sz="54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FF4AD0-8C66-5212-8275-BD366926435D}"/>
              </a:ext>
            </a:extLst>
          </p:cNvPr>
          <p:cNvSpPr/>
          <p:nvPr/>
        </p:nvSpPr>
        <p:spPr>
          <a:xfrm>
            <a:off x="1229614" y="2461017"/>
            <a:ext cx="9514585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pt-BR" sz="4000" b="1" dirty="0">
                <a:solidFill>
                  <a:schemeClr val="bg1"/>
                </a:solidFill>
              </a:rPr>
              <a:t>A diversidade dos espaços rurais hoje: Agricultura familiar, agronegócio, floresta, águas, ribeiras, beiradas, quilombos, roças, assentamentos e acampamentos;</a:t>
            </a:r>
          </a:p>
          <a:p>
            <a:pPr>
              <a:buFont typeface="Arial" charset="0"/>
              <a:buChar char="•"/>
              <a:defRPr/>
            </a:pPr>
            <a:r>
              <a:rPr lang="pt-BR" sz="4000" b="1" dirty="0">
                <a:solidFill>
                  <a:schemeClr val="bg1"/>
                </a:solidFill>
              </a:rPr>
              <a:t>O campo como espaço de </a:t>
            </a:r>
            <a:r>
              <a:rPr lang="pt-BR" sz="5400" b="1" dirty="0">
                <a:solidFill>
                  <a:srgbClr val="FF0000"/>
                </a:solidFill>
              </a:rPr>
              <a:t>conflitos...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cap="none" spc="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CED52A6-B5D4-477A-9B56-C2E2D892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pt-BR" smtClean="0"/>
              <a:pPr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pt-BR"/>
          </a:p>
        </p:txBody>
      </p:sp>
      <p:pic>
        <p:nvPicPr>
          <p:cNvPr id="4098" name="Picture 2" descr="Violência no campo: número de conflitos registrados pela CPT em 2020 é o  maior dos últimos 35 anos - Greenpeace Brasil">
            <a:extLst>
              <a:ext uri="{FF2B5EF4-FFF2-40B4-BE49-F238E27FC236}">
                <a16:creationId xmlns:a16="http://schemas.microsoft.com/office/drawing/2014/main" id="{5CA3C92B-E66A-4D70-B9C8-05491BE35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1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olência no campo - 01/05/2019 - Política - Fotografia - Folha de S.Paulo">
            <a:extLst>
              <a:ext uri="{FF2B5EF4-FFF2-40B4-BE49-F238E27FC236}">
                <a16:creationId xmlns:a16="http://schemas.microsoft.com/office/drawing/2014/main" id="{841F9E85-D48A-4C52-BA19-682EBEBF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28575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nflito no extremo sul da Bahia resulta em morte de liderança indígena e  outros feridos • Panorama da Bahia">
            <a:extLst>
              <a:ext uri="{FF2B5EF4-FFF2-40B4-BE49-F238E27FC236}">
                <a16:creationId xmlns:a16="http://schemas.microsoft.com/office/drawing/2014/main" id="{542D4A4E-C5BA-40B6-9DFC-51565E39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429000"/>
            <a:ext cx="3129189" cy="33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nflito armado entre fazendeiros e indígenas termina em morte na Bahia -  Portal Salvador FM">
            <a:extLst>
              <a:ext uri="{FF2B5EF4-FFF2-40B4-BE49-F238E27FC236}">
                <a16:creationId xmlns:a16="http://schemas.microsoft.com/office/drawing/2014/main" id="{70FC6307-EE72-4516-8A24-EAD240AA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64" y="143861"/>
            <a:ext cx="3243035" cy="330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nvasão Zero avança no campo em ações sem aval da Justiça - 28/01/2024 -  Poder - Folha">
            <a:extLst>
              <a:ext uri="{FF2B5EF4-FFF2-40B4-BE49-F238E27FC236}">
                <a16:creationId xmlns:a16="http://schemas.microsoft.com/office/drawing/2014/main" id="{6CDA3E1E-AF50-40FB-8F59-D516C611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9" y="3408212"/>
            <a:ext cx="3410854" cy="332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ois agricultores são mortos por índios em conflito agrário no RS - Jornal  O Globo">
            <a:extLst>
              <a:ext uri="{FF2B5EF4-FFF2-40B4-BE49-F238E27FC236}">
                <a16:creationId xmlns:a16="http://schemas.microsoft.com/office/drawing/2014/main" id="{5E2181D3-4952-46BA-BEA1-7E155DBE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43860"/>
            <a:ext cx="3233531" cy="332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ssassinato de líder escancara violência contra quilombolas no Maranhão">
            <a:extLst>
              <a:ext uri="{FF2B5EF4-FFF2-40B4-BE49-F238E27FC236}">
                <a16:creationId xmlns:a16="http://schemas.microsoft.com/office/drawing/2014/main" id="{96CAEED4-A098-4B7D-BA53-71E695F9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3467475"/>
            <a:ext cx="2783585" cy="32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Violência e impunidade: pelo menos 30 quilombolas foram assassinados nos  últimos 10 anos - CONAQ">
            <a:extLst>
              <a:ext uri="{FF2B5EF4-FFF2-40B4-BE49-F238E27FC236}">
                <a16:creationId xmlns:a16="http://schemas.microsoft.com/office/drawing/2014/main" id="{DC147385-43B9-4827-A0F2-E593F24FA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528" y="186417"/>
            <a:ext cx="2819400" cy="22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Assassinato de liderança quilombola: Defensoria Pública cobra projeto de  segurança especial para comunidades tradicionais na Bahia">
            <a:extLst>
              <a:ext uri="{FF2B5EF4-FFF2-40B4-BE49-F238E27FC236}">
                <a16:creationId xmlns:a16="http://schemas.microsoft.com/office/drawing/2014/main" id="{5B4C31D6-9D15-4362-9A8A-B13E6204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88" y="2409371"/>
            <a:ext cx="2960912" cy="19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Líder quilombola Doka é assassinado no Maranhão - DiversEM - Estado de Minas">
            <a:extLst>
              <a:ext uri="{FF2B5EF4-FFF2-40B4-BE49-F238E27FC236}">
                <a16:creationId xmlns:a16="http://schemas.microsoft.com/office/drawing/2014/main" id="{7A339DFD-6B1E-4226-B706-922B1DCF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528" y="4272108"/>
            <a:ext cx="2862472" cy="244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9FED584-20D3-4520-9E89-F60DD262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pt-BR" smtClean="0"/>
              <a:pPr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DAA59C-E137-4F75-92BE-DD6517F5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231121"/>
            <a:ext cx="3107111" cy="23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nos em rodovias começam a ser avaliados no Rio Grande do Sul | Agência  Brasil">
            <a:extLst>
              <a:ext uri="{FF2B5EF4-FFF2-40B4-BE49-F238E27FC236}">
                <a16:creationId xmlns:a16="http://schemas.microsoft.com/office/drawing/2014/main" id="{ECBD8971-4F47-4258-81F8-3967A676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23" y="231120"/>
            <a:ext cx="2762250" cy="23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chente vai aumentar na parte sul do RS e será de graves proporções,  alerta MetSul | Agrofy News">
            <a:extLst>
              <a:ext uri="{FF2B5EF4-FFF2-40B4-BE49-F238E27FC236}">
                <a16:creationId xmlns:a16="http://schemas.microsoft.com/office/drawing/2014/main" id="{65ED6BF7-02B3-49D5-BAE1-81F72C28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4940"/>
            <a:ext cx="5905500" cy="41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tenda as causas da seca extrema na Amazônia - 18/10/2023 - Ambiente -  Folha">
            <a:extLst>
              <a:ext uri="{FF2B5EF4-FFF2-40B4-BE49-F238E27FC236}">
                <a16:creationId xmlns:a16="http://schemas.microsoft.com/office/drawing/2014/main" id="{9B2DFB8E-2AFA-45EA-B48F-79E9D6C0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73" y="231120"/>
            <a:ext cx="3050518" cy="23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azônia: na seca histórica, o suplício das famílias - Outras Palavras">
            <a:extLst>
              <a:ext uri="{FF2B5EF4-FFF2-40B4-BE49-F238E27FC236}">
                <a16:creationId xmlns:a16="http://schemas.microsoft.com/office/drawing/2014/main" id="{9010C9CC-F01F-4DB5-871B-170A8C19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45" y="2554939"/>
            <a:ext cx="6552919" cy="40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ca na Amazônia pode ser recorde; entenda por quê | LinkedIn">
            <a:extLst>
              <a:ext uri="{FF2B5EF4-FFF2-40B4-BE49-F238E27FC236}">
                <a16:creationId xmlns:a16="http://schemas.microsoft.com/office/drawing/2014/main" id="{02FE9157-6D72-4BF1-A5AE-9A7BD0C8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91" y="231120"/>
            <a:ext cx="2843497" cy="23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4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FCA9EEB-0458-4F9C-B7F0-360858D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274639"/>
            <a:ext cx="10568065" cy="864613"/>
          </a:xfrm>
          <a:solidFill>
            <a:schemeClr val="accent1"/>
          </a:solidFill>
        </p:spPr>
        <p:txBody>
          <a:bodyPr/>
          <a:lstStyle/>
          <a:p>
            <a:r>
              <a:rPr lang="pt-BR" altLang="pt-BR" sz="4000" b="1" dirty="0">
                <a:solidFill>
                  <a:schemeClr val="bg1"/>
                </a:solidFill>
              </a:rPr>
              <a:t>O CAMPO DO AGRONEGÓCIO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C957E78-67DB-4225-9B01-412590E7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538" y="1139252"/>
            <a:ext cx="10568065" cy="5575874"/>
          </a:xfrm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Grandes monoculturas;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Grandes extensões de terra;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Uso intensivo de tecnologia;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Uso intensivo de agrotóxicos;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Transgênicos;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Cultura para exportação;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Concentração de terra;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Trabalho assalariado;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Desemprego;</a:t>
            </a:r>
          </a:p>
          <a:p>
            <a:pPr>
              <a:lnSpc>
                <a:spcPct val="90000"/>
              </a:lnSpc>
            </a:pPr>
            <a:r>
              <a:rPr lang="pt-BR" altLang="pt-BR" sz="3200" b="1" dirty="0">
                <a:solidFill>
                  <a:schemeClr val="bg1"/>
                </a:solidFill>
              </a:rPr>
              <a:t>Degradação ambiental</a:t>
            </a:r>
          </a:p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pt-BR" altLang="pt-BR" sz="2400" b="1" dirty="0">
                <a:solidFill>
                  <a:schemeClr val="bg1"/>
                </a:solidFill>
              </a:rPr>
              <a:t>	CONTA COM O APOIO DA MÍDIA, INTELECTUAIS, POLÍTICOS E GOVERNOS CONSARVADORES E É APRESENTADO COMO SINÔNIMO DE “EFICIENCIA E PRODUTIVIDADE”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2920D8C-B34B-4CB7-BA54-05C5A63C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97" y="274639"/>
            <a:ext cx="9953469" cy="850900"/>
          </a:xfrm>
          <a:solidFill>
            <a:schemeClr val="accent1"/>
          </a:solidFill>
        </p:spPr>
        <p:txBody>
          <a:bodyPr/>
          <a:lstStyle/>
          <a:p>
            <a:r>
              <a:rPr lang="pt-BR" altLang="pt-BR" sz="4000" b="1" dirty="0">
                <a:solidFill>
                  <a:schemeClr val="bg1"/>
                </a:solidFill>
              </a:rPr>
              <a:t>O CAMPO DO PROJETO CAMPONÊS 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260965B-E189-4949-A591-A8EFA0581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708" y="1125539"/>
            <a:ext cx="9953469" cy="5589587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Luta por terra;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Agricultura familiar;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Produz alimentos diversificados para o consumo interno; 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Gera + empregos;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Ambientalmente + sustentável;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pt-BR" altLang="pt-BR" sz="3600" b="1" dirty="0">
                <a:solidFill>
                  <a:schemeClr val="bg1"/>
                </a:solidFill>
              </a:rPr>
              <a:t>	É CONSIDERADO PELOS DEFENSORES DO AGRONEGÓCIO COMO INEFICIENTE PARA OS PADRÕES DA PRODUÇÃO CAPITALISTA.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title" idx="5"/>
          </p:nvPr>
        </p:nvSpPr>
        <p:spPr>
          <a:xfrm>
            <a:off x="149904" y="35900"/>
            <a:ext cx="10927828" cy="1453567"/>
          </a:xfrm>
          <a:prstGeom prst="rect">
            <a:avLst/>
          </a:prstGeom>
          <a:solidFill>
            <a:schemeClr val="accent2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Interrogações da pesquisadora: Trabalho é o mesmo que emprego?</a:t>
            </a:r>
            <a:endParaRPr lang="pt-BR" altLang="pt-BR" sz="6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95" y="5188571"/>
            <a:ext cx="1393435" cy="10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3865" y="1360064"/>
            <a:ext cx="3407733" cy="48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1367" y="5188565"/>
            <a:ext cx="1278299" cy="98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/>
          <p:nvPr/>
        </p:nvSpPr>
        <p:spPr>
          <a:xfrm>
            <a:off x="0" y="6094386"/>
            <a:ext cx="12192133" cy="763615"/>
          </a:xfrm>
          <a:custGeom>
            <a:avLst/>
            <a:gdLst/>
            <a:ahLst/>
            <a:cxnLst/>
            <a:rect l="l" t="t" r="r" b="b"/>
            <a:pathLst>
              <a:path w="120021" h="12052" extrusionOk="0">
                <a:moveTo>
                  <a:pt x="0" y="4058"/>
                </a:moveTo>
                <a:cubicBezTo>
                  <a:pt x="4119" y="756"/>
                  <a:pt x="10592" y="1"/>
                  <a:pt x="16024" y="4610"/>
                </a:cubicBezTo>
                <a:cubicBezTo>
                  <a:pt x="20288" y="8229"/>
                  <a:pt x="25095" y="8710"/>
                  <a:pt x="30118" y="8076"/>
                </a:cubicBezTo>
                <a:cubicBezTo>
                  <a:pt x="60461" y="4250"/>
                  <a:pt x="56265" y="2278"/>
                  <a:pt x="88006" y="7789"/>
                </a:cubicBezTo>
                <a:cubicBezTo>
                  <a:pt x="93710" y="8780"/>
                  <a:pt x="99197" y="8686"/>
                  <a:pt x="103997" y="4610"/>
                </a:cubicBezTo>
                <a:cubicBezTo>
                  <a:pt x="109428" y="1"/>
                  <a:pt x="115898" y="758"/>
                  <a:pt x="120020" y="4058"/>
                </a:cubicBezTo>
                <a:lnTo>
                  <a:pt x="120020" y="12051"/>
                </a:lnTo>
                <a:lnTo>
                  <a:pt x="4" y="12051"/>
                </a:lnTo>
                <a:lnTo>
                  <a:pt x="4" y="4058"/>
                </a:lnTo>
                <a:close/>
              </a:path>
            </a:pathLst>
          </a:custGeom>
          <a:solidFill>
            <a:srgbClr val="4792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EB6A39E3-3858-4844-A732-8FBC57E19897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149903" y="1489468"/>
            <a:ext cx="9581434" cy="4926322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  <a:defRPr/>
            </a:pPr>
            <a:br>
              <a:rPr lang="pt-BR" alt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pt-BR" alt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a) o que é um trabalhador rural, um camponês, um colono, um meeiro, um agricultor familiar?</a:t>
            </a:r>
            <a:b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b) qual sua origem e como evoluiu?</a:t>
            </a:r>
            <a:b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c) como se reproduz?</a:t>
            </a:r>
            <a:b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d) quais são as características dominantes de suas relações sociais, econômicas e culturais ?</a:t>
            </a:r>
            <a:b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e) por quê existem diferentes tipos de agricultores familiares?</a:t>
            </a:r>
            <a:b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</a:b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enir Next LT Pro Light" panose="020B0304020202020204" pitchFamily="34" charset="0"/>
              </a:rPr>
              <a:t>f) qual o lugar/papel do campesinato e da agricultura familiar na sociedade contemporânea?</a:t>
            </a:r>
            <a:br>
              <a:rPr lang="pt-BR" alt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>
            <a:extLst>
              <a:ext uri="{FF2B5EF4-FFF2-40B4-BE49-F238E27FC236}">
                <a16:creationId xmlns:a16="http://schemas.microsoft.com/office/drawing/2014/main" id="{F207ED8F-7758-498A-A5F7-CD799B2E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0" y="0"/>
            <a:ext cx="966064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</a:rPr>
              <a:t>A Educação como espaço de disputa...</a:t>
            </a:r>
          </a:p>
        </p:txBody>
      </p:sp>
      <p:pic>
        <p:nvPicPr>
          <p:cNvPr id="43011" name="Picture 4" descr="http://cdns2.freepik.com/free-photo/notepaper_21314075.jpg">
            <a:extLst>
              <a:ext uri="{FF2B5EF4-FFF2-40B4-BE49-F238E27FC236}">
                <a16:creationId xmlns:a16="http://schemas.microsoft.com/office/drawing/2014/main" id="{39A13B0D-85AD-498F-8B14-D465CCB3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>
            <a:fillRect/>
          </a:stretch>
        </p:blipFill>
        <p:spPr bwMode="auto">
          <a:xfrm>
            <a:off x="1631950" y="1098551"/>
            <a:ext cx="875823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ixaDeTexto 5">
            <a:extLst>
              <a:ext uri="{FF2B5EF4-FFF2-40B4-BE49-F238E27FC236}">
                <a16:creationId xmlns:a16="http://schemas.microsoft.com/office/drawing/2014/main" id="{C65AEE16-D1BC-46F4-9275-95E2723EB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1357313"/>
            <a:ext cx="728662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latin typeface="Arial" panose="020B0604020202020204" pitchFamily="34" charset="0"/>
              </a:rPr>
              <a:t>“[...] a escola é uma território de lutas em torno da supremancia de determinados conteúdos simbólicos e materiais, envolvidos no processo de conhecimento e identidades sociais” (TURA, 2000, p. 13).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ítulo 1">
            <a:extLst>
              <a:ext uri="{FF2B5EF4-FFF2-40B4-BE49-F238E27FC236}">
                <a16:creationId xmlns:a16="http://schemas.microsoft.com/office/drawing/2014/main" id="{85317CFC-03BB-49EC-AAFB-4F19C199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dirty="0"/>
          </a:p>
        </p:txBody>
      </p:sp>
      <p:sp>
        <p:nvSpPr>
          <p:cNvPr id="75779" name="Espaço Reservado para Conteúdo 2">
            <a:extLst>
              <a:ext uri="{FF2B5EF4-FFF2-40B4-BE49-F238E27FC236}">
                <a16:creationId xmlns:a16="http://schemas.microsoft.com/office/drawing/2014/main" id="{3C25FE6A-4052-4722-A76C-5B0862A12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77" y="1208087"/>
            <a:ext cx="10193313" cy="4922889"/>
          </a:xfrm>
          <a:solidFill>
            <a:schemeClr val="accent2"/>
          </a:solidFill>
        </p:spPr>
        <p:txBody>
          <a:bodyPr/>
          <a:lstStyle/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Lutar por fortalecer um projeto de pais mais includente, de fortalecimento do Estado, do compromisso com a Educação pública de qualidade, crítica;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Fortalecer a luta política nacional entre dois projetos de país em disputa. De que lado nós estamos?</a:t>
            </a:r>
          </a:p>
          <a:p>
            <a:pPr algn="just"/>
            <a:r>
              <a:rPr lang="pt-BR" altLang="pt-BR" sz="3600" b="1" dirty="0">
                <a:solidFill>
                  <a:schemeClr val="bg1"/>
                </a:solidFill>
              </a:rPr>
              <a:t>Lutar pela retomada e construção de políticas públicas de Educação do Campo.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04C6C11-DD70-4C64-9271-20AAAC25A396}"/>
              </a:ext>
            </a:extLst>
          </p:cNvPr>
          <p:cNvSpPr txBox="1">
            <a:spLocks/>
          </p:cNvSpPr>
          <p:nvPr/>
        </p:nvSpPr>
        <p:spPr bwMode="auto">
          <a:xfrm>
            <a:off x="838200" y="365125"/>
            <a:ext cx="9999689" cy="842962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que devemos ocupar no Plano Nacional...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>
            <a:extLst>
              <a:ext uri="{FF2B5EF4-FFF2-40B4-BE49-F238E27FC236}">
                <a16:creationId xmlns:a16="http://schemas.microsoft.com/office/drawing/2014/main" id="{FAC2C204-3C44-445A-86BB-8E3AA81C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dirty="0"/>
          </a:p>
        </p:txBody>
      </p:sp>
      <p:sp>
        <p:nvSpPr>
          <p:cNvPr id="76803" name="Espaço Reservado para Conteúdo 2">
            <a:extLst>
              <a:ext uri="{FF2B5EF4-FFF2-40B4-BE49-F238E27FC236}">
                <a16:creationId xmlns:a16="http://schemas.microsoft.com/office/drawing/2014/main" id="{B508F8E1-DD28-4ACC-A529-3FD588DF0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40" y="1948721"/>
            <a:ext cx="9733613" cy="3987384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just"/>
            <a:r>
              <a:rPr lang="pt-BR" altLang="pt-BR" b="1" dirty="0">
                <a:solidFill>
                  <a:schemeClr val="bg1"/>
                </a:solidFill>
              </a:rPr>
              <a:t>Não reduzir o debate da Educação do Campo na discussão da escola. Ela tem que estar atrelada à discussão de um projeto de sociedade e de um projeto de desenvolvimento de campo que seja mais inclusivo, democrático, sustentável (agroecológico). Direito à terra, direitos a ter dignidade, a ter escola.</a:t>
            </a:r>
          </a:p>
          <a:p>
            <a:pPr algn="just"/>
            <a:r>
              <a:rPr lang="pt-BR" altLang="pt-BR" b="1" dirty="0">
                <a:solidFill>
                  <a:schemeClr val="bg1"/>
                </a:solidFill>
              </a:rPr>
              <a:t>Pautar o tema no âmbito das Secretarias de Educação;</a:t>
            </a:r>
          </a:p>
          <a:p>
            <a:pPr algn="just"/>
            <a:r>
              <a:rPr lang="pt-BR" altLang="pt-BR" b="1" dirty="0">
                <a:solidFill>
                  <a:schemeClr val="bg1"/>
                </a:solidFill>
              </a:rPr>
              <a:t>Pensar: Qual o lugar da Educação do Campo no projeto de desenvolvimento municipal?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DB5A20C-52A7-4F8B-9FC4-80B6C3C11C79}"/>
              </a:ext>
            </a:extLst>
          </p:cNvPr>
          <p:cNvSpPr txBox="1">
            <a:spLocks/>
          </p:cNvSpPr>
          <p:nvPr/>
        </p:nvSpPr>
        <p:spPr bwMode="auto">
          <a:xfrm>
            <a:off x="838200" y="365124"/>
            <a:ext cx="10119610" cy="1208843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âmbito local...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>
            <a:extLst>
              <a:ext uri="{FF2B5EF4-FFF2-40B4-BE49-F238E27FC236}">
                <a16:creationId xmlns:a16="http://schemas.microsoft.com/office/drawing/2014/main" id="{4D45923F-5396-4DCC-816D-3EC37611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7827" name="Espaço Reservado para Conteúdo 2">
            <a:extLst>
              <a:ext uri="{FF2B5EF4-FFF2-40B4-BE49-F238E27FC236}">
                <a16:creationId xmlns:a16="http://schemas.microsoft.com/office/drawing/2014/main" id="{C02B17DA-9C6A-4026-8CE7-5D049F7E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9" y="1978702"/>
            <a:ext cx="11187662" cy="3357796"/>
          </a:xfrm>
          <a:solidFill>
            <a:schemeClr val="accent2"/>
          </a:solidFill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Evitar o fechamento das escolas do campo;</a:t>
            </a:r>
          </a:p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Ter um olhar crítico sobre os “pacotes” destinados pelos governos estadual e federal;</a:t>
            </a:r>
          </a:p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Desenvolver e fortalecer projetos de Educação do Campo;</a:t>
            </a:r>
          </a:p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Contribuir para a formação inicial e/ou continuada em Educação do Campo de sua equipe gestora e dos professores;</a:t>
            </a:r>
          </a:p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Contribuir para melhorar as condições de trabalho docente nas escolas do campo;</a:t>
            </a:r>
          </a:p>
          <a:p>
            <a:pPr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</a:rPr>
              <a:t>Promover ações intersetoriais com vistas a fortalecer as comunidades rurais.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4F5C890-22AE-4299-A577-5ED4F625143B}"/>
              </a:ext>
            </a:extLst>
          </p:cNvPr>
          <p:cNvSpPr txBox="1">
            <a:spLocks/>
          </p:cNvSpPr>
          <p:nvPr/>
        </p:nvSpPr>
        <p:spPr bwMode="auto">
          <a:xfrm>
            <a:off x="502169" y="209862"/>
            <a:ext cx="10740453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4400" b="1" dirty="0">
                <a:latin typeface="+mj-lt"/>
                <a:ea typeface="+mj-ea"/>
                <a:cs typeface="+mj-cs"/>
              </a:rPr>
              <a:t>Qual o papel das Secretarias Municipais de Educação?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ítulo 1">
            <a:extLst>
              <a:ext uri="{FF2B5EF4-FFF2-40B4-BE49-F238E27FC236}">
                <a16:creationId xmlns:a16="http://schemas.microsoft.com/office/drawing/2014/main" id="{19A2DCB2-5093-4C3E-B45C-E853C3B6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8675" name="Espaço Reservado para Conteúdo 2">
            <a:extLst>
              <a:ext uri="{FF2B5EF4-FFF2-40B4-BE49-F238E27FC236}">
                <a16:creationId xmlns:a16="http://schemas.microsoft.com/office/drawing/2014/main" id="{1962ED28-AB02-4FC7-8FD9-8B6CA1397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7" y="1291288"/>
            <a:ext cx="11032760" cy="5276538"/>
          </a:xfrm>
          <a:solidFill>
            <a:schemeClr val="accent2"/>
          </a:solidFill>
        </p:spPr>
        <p:txBody>
          <a:bodyPr/>
          <a:lstStyle/>
          <a:p>
            <a:pPr marL="0" indent="0" algn="just">
              <a:buNone/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LUTAR POR: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Infraestrutura física adequada;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Condições de trabalho dignas;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Formação de professores adequada realidade do campo;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Gestão que considere as especificidades da Educação do Campo;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Currículo;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Avaliação;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Produção de materiais didáticos...</a:t>
            </a:r>
          </a:p>
          <a:p>
            <a:pPr algn="just">
              <a:defRPr/>
            </a:pPr>
            <a:r>
              <a:rPr lang="pt-BR" altLang="pt-BR" b="1" dirty="0">
                <a:solidFill>
                  <a:schemeClr val="bg1"/>
                </a:solidFill>
              </a:rPr>
              <a:t>Reconhecimento e valorização das experiências...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016C187-1C34-4DD9-97DA-0A6854986160}"/>
              </a:ext>
            </a:extLst>
          </p:cNvPr>
          <p:cNvSpPr txBox="1">
            <a:spLocks/>
          </p:cNvSpPr>
          <p:nvPr/>
        </p:nvSpPr>
        <p:spPr bwMode="auto">
          <a:xfrm>
            <a:off x="524656" y="290174"/>
            <a:ext cx="11032760" cy="100111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LUTAR POR...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F8DAB-DC14-45D6-B975-BB204250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5" y="149902"/>
            <a:ext cx="11257612" cy="4412573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PASSOS PARA O DIREITO À EDUCAÇÃO NA PERSPECTIVA DO  FORMACAMPO:</a:t>
            </a:r>
          </a:p>
        </p:txBody>
      </p:sp>
    </p:spTree>
    <p:extLst>
      <p:ext uri="{BB962C8B-B14F-4D97-AF65-F5344CB8AC3E}">
        <p14:creationId xmlns:p14="http://schemas.microsoft.com/office/powerpoint/2010/main" val="1260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80DE0A-0F95-4F1E-AE31-8A38D579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88" y="314793"/>
            <a:ext cx="10574311" cy="586217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" sz="2800" dirty="0">
                <a:solidFill>
                  <a:schemeClr val="bg1"/>
                </a:solidFill>
              </a:rPr>
              <a:t>PROPOSTA DE MATRIZ FORMATIVA DO PROGRAMA FORMACAMPO: </a:t>
            </a:r>
          </a:p>
          <a:p>
            <a:br>
              <a:rPr lang="en" sz="2800" dirty="0">
                <a:solidFill>
                  <a:schemeClr val="bg1"/>
                </a:solidFill>
              </a:rPr>
            </a:br>
            <a:r>
              <a:rPr lang="en" sz="2800" dirty="0">
                <a:solidFill>
                  <a:schemeClr val="bg1"/>
                </a:solidFill>
              </a:rPr>
              <a:t>1º passo: Alinhamento ao PPP e da Matriz curricular às Diretrizes Municipais de Educação do Campo</a:t>
            </a:r>
          </a:p>
          <a:p>
            <a:r>
              <a:rPr lang="en" sz="2800" dirty="0">
                <a:solidFill>
                  <a:schemeClr val="bg1"/>
                </a:solidFill>
              </a:rPr>
              <a:t>2º passo: discutir coletivamente as finalidades educativas da escola; </a:t>
            </a:r>
            <a:endParaRPr lang="en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3º passo: o trabalho como princípio educativo 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en" sz="2800" dirty="0">
                <a:solidFill>
                  <a:schemeClr val="bg1"/>
                </a:solidFill>
              </a:rPr>
              <a:t>4º passo: Organizar um modo de estudar que garanta a apropriação das bases da ciência;</a:t>
            </a:r>
          </a:p>
          <a:p>
            <a:r>
              <a:rPr lang="en" dirty="0">
                <a:solidFill>
                  <a:schemeClr val="bg1"/>
                </a:solidFill>
              </a:rPr>
              <a:t>Trabalhar com base na autogestão;</a:t>
            </a:r>
          </a:p>
          <a:p>
            <a:r>
              <a:rPr lang="en" sz="2800" dirty="0">
                <a:solidFill>
                  <a:schemeClr val="bg1"/>
                </a:solidFill>
              </a:rPr>
              <a:t>Gestão democrática…</a:t>
            </a:r>
          </a:p>
          <a:p>
            <a:r>
              <a:rPr lang="en" sz="2800" dirty="0">
                <a:solidFill>
                  <a:schemeClr val="bg1"/>
                </a:solidFill>
              </a:rPr>
              <a:t>ORGANIZAÇÃO DO TRABALHO PEEDAGÓGICO: ITINERÁRIOS DA REALIDADE</a:t>
            </a:r>
            <a:br>
              <a:rPr lang="en" sz="2800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082" y="-901842"/>
            <a:ext cx="12900166" cy="4724686"/>
          </a:xfrm>
          <a:custGeom>
            <a:avLst/>
            <a:gdLst/>
            <a:ahLst/>
            <a:cxnLst/>
            <a:rect l="l" t="t" r="r" b="b"/>
            <a:pathLst>
              <a:path w="19350249" h="7087029">
                <a:moveTo>
                  <a:pt x="19350248" y="7087028"/>
                </a:moveTo>
                <a:lnTo>
                  <a:pt x="0" y="7087028"/>
                </a:lnTo>
                <a:lnTo>
                  <a:pt x="0" y="0"/>
                </a:lnTo>
                <a:lnTo>
                  <a:pt x="19350248" y="0"/>
                </a:lnTo>
                <a:lnTo>
                  <a:pt x="19350248" y="7087028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pt-B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38200" y="134937"/>
            <a:ext cx="10515600" cy="1325563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46646" b="-346646"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21031200" cy="2613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630">
                <a:lnSpc>
                  <a:spcPts val="4752"/>
                </a:lnSpc>
              </a:pPr>
              <a:r>
                <a:rPr lang="en-US" sz="440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FORMACAMPO 2026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279526"/>
            <a:ext cx="11930063" cy="5443537"/>
            <a:chOff x="0" y="0"/>
            <a:chExt cx="23860125" cy="108870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860125" cy="10887075"/>
            </a:xfrm>
            <a:custGeom>
              <a:avLst/>
              <a:gdLst/>
              <a:ahLst/>
              <a:cxnLst/>
              <a:rect l="l" t="t" r="r" b="b"/>
              <a:pathLst>
                <a:path w="23860125" h="10887075">
                  <a:moveTo>
                    <a:pt x="0" y="0"/>
                  </a:moveTo>
                  <a:lnTo>
                    <a:pt x="23860125" y="0"/>
                  </a:lnTo>
                  <a:lnTo>
                    <a:pt x="23860125" y="10887075"/>
                  </a:lnTo>
                  <a:lnTo>
                    <a:pt x="0" y="10887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454" r="-2196" b="-10468"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C26FCD0-E038-B5F5-ACF3-5F04ABA1ECD8}"/>
              </a:ext>
            </a:extLst>
          </p:cNvPr>
          <p:cNvCxnSpPr/>
          <p:nvPr/>
        </p:nvCxnSpPr>
        <p:spPr>
          <a:xfrm flipV="1">
            <a:off x="838200" y="2362201"/>
            <a:ext cx="4089400" cy="1460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316641E4-CB22-9EDF-CE78-78BABF5984A1}"/>
              </a:ext>
            </a:extLst>
          </p:cNvPr>
          <p:cNvSpPr/>
          <p:nvPr/>
        </p:nvSpPr>
        <p:spPr>
          <a:xfrm rot="20553093">
            <a:off x="647699" y="2356671"/>
            <a:ext cx="4470400" cy="1117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pt-BR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1331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764" y="1312818"/>
            <a:ext cx="4705350" cy="4660278"/>
            <a:chOff x="0" y="0"/>
            <a:chExt cx="9410700" cy="9320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0700" cy="9320530"/>
            </a:xfrm>
            <a:custGeom>
              <a:avLst/>
              <a:gdLst/>
              <a:ahLst/>
              <a:cxnLst/>
              <a:rect l="l" t="t" r="r" b="b"/>
              <a:pathLst>
                <a:path w="9410700" h="9320530">
                  <a:moveTo>
                    <a:pt x="0" y="0"/>
                  </a:moveTo>
                  <a:lnTo>
                    <a:pt x="9410700" y="0"/>
                  </a:lnTo>
                  <a:lnTo>
                    <a:pt x="9410700" y="9320530"/>
                  </a:lnTo>
                  <a:lnTo>
                    <a:pt x="0" y="932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005100" y="-134959"/>
            <a:ext cx="7186901" cy="7797477"/>
            <a:chOff x="0" y="0"/>
            <a:chExt cx="14373802" cy="15594955"/>
          </a:xfrm>
        </p:grpSpPr>
        <p:grpSp>
          <p:nvGrpSpPr>
            <p:cNvPr id="5" name="Group 5"/>
            <p:cNvGrpSpPr/>
            <p:nvPr/>
          </p:nvGrpSpPr>
          <p:grpSpPr>
            <a:xfrm>
              <a:off x="333329" y="228642"/>
              <a:ext cx="14040472" cy="13757275"/>
              <a:chOff x="0" y="0"/>
              <a:chExt cx="14040472" cy="13757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040486" cy="13757275"/>
              </a:xfrm>
              <a:custGeom>
                <a:avLst/>
                <a:gdLst/>
                <a:ahLst/>
                <a:cxnLst/>
                <a:rect l="l" t="t" r="r" b="b"/>
                <a:pathLst>
                  <a:path w="14040486" h="13757275">
                    <a:moveTo>
                      <a:pt x="0" y="0"/>
                    </a:moveTo>
                    <a:lnTo>
                      <a:pt x="14040486" y="0"/>
                    </a:lnTo>
                    <a:lnTo>
                      <a:pt x="14040486" y="13757275"/>
                    </a:lnTo>
                    <a:lnTo>
                      <a:pt x="0" y="137572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59588" t="-14545" r="-62003" b="-12603"/>
                </a:stretch>
              </a:blipFill>
            </p:spPr>
            <p:txBody>
              <a:bodyPr/>
              <a:lstStyle/>
              <a:p>
                <a:pPr defTabSz="609630"/>
                <a:endParaRPr lang="pt-BR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5400000">
              <a:off x="-2360242" y="2360242"/>
              <a:ext cx="5387143" cy="666659"/>
            </a:xfrm>
            <a:custGeom>
              <a:avLst/>
              <a:gdLst/>
              <a:ahLst/>
              <a:cxnLst/>
              <a:rect l="l" t="t" r="r" b="b"/>
              <a:pathLst>
                <a:path w="5387143" h="666659">
                  <a:moveTo>
                    <a:pt x="0" y="0"/>
                  </a:moveTo>
                  <a:lnTo>
                    <a:pt x="5387143" y="0"/>
                  </a:lnTo>
                  <a:lnTo>
                    <a:pt x="5387143" y="666659"/>
                  </a:lnTo>
                  <a:lnTo>
                    <a:pt x="0" y="666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5400000">
              <a:off x="-2360242" y="7464148"/>
              <a:ext cx="5387143" cy="666659"/>
            </a:xfrm>
            <a:custGeom>
              <a:avLst/>
              <a:gdLst/>
              <a:ahLst/>
              <a:cxnLst/>
              <a:rect l="l" t="t" r="r" b="b"/>
              <a:pathLst>
                <a:path w="5387143" h="666659">
                  <a:moveTo>
                    <a:pt x="0" y="0"/>
                  </a:moveTo>
                  <a:lnTo>
                    <a:pt x="5387143" y="0"/>
                  </a:lnTo>
                  <a:lnTo>
                    <a:pt x="5387143" y="666659"/>
                  </a:lnTo>
                  <a:lnTo>
                    <a:pt x="0" y="666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5400000">
              <a:off x="-2360242" y="12568054"/>
              <a:ext cx="5387143" cy="666659"/>
            </a:xfrm>
            <a:custGeom>
              <a:avLst/>
              <a:gdLst/>
              <a:ahLst/>
              <a:cxnLst/>
              <a:rect l="l" t="t" r="r" b="b"/>
              <a:pathLst>
                <a:path w="5387143" h="666659">
                  <a:moveTo>
                    <a:pt x="0" y="0"/>
                  </a:moveTo>
                  <a:lnTo>
                    <a:pt x="5387143" y="0"/>
                  </a:lnTo>
                  <a:lnTo>
                    <a:pt x="5387143" y="666659"/>
                  </a:lnTo>
                  <a:lnTo>
                    <a:pt x="0" y="666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pt-BR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09909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3461-7BDE-44A3-AC95-E626827DE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"/>
            <a:ext cx="12192000" cy="1455556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pt-BR" sz="4000" dirty="0"/>
              <a:t>GRANDE ENCONTRO INTERNACIONAL LATINO-AMERICANO DE EDUCAÇÃO DO CAMPO!!!! </a:t>
            </a:r>
            <a:r>
              <a:rPr lang="pt-BR" sz="27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https://gepemdecc-formacampo.com.br/Site-formacampo-2026/XI_encontro_territorial/index.php</a:t>
            </a:r>
            <a:r>
              <a:rPr lang="pt-BR" sz="27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1FA526-82AC-4F35-AA2A-4DBE6239C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538" y="3102964"/>
            <a:ext cx="10642912" cy="298668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0274C9-139C-417C-B168-8D502058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5557"/>
            <a:ext cx="12192000" cy="54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9"/>
          <p:cNvSpPr txBox="1">
            <a:spLocks noGrp="1"/>
          </p:cNvSpPr>
          <p:nvPr>
            <p:ph type="title"/>
          </p:nvPr>
        </p:nvSpPr>
        <p:spPr>
          <a:xfrm>
            <a:off x="5706894" y="3843702"/>
            <a:ext cx="6485105" cy="91636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pt-BR" sz="3733" dirty="0"/>
              <a:t>E QUANDO FALAMOS DO RURAL?</a:t>
            </a:r>
            <a:endParaRPr sz="3733" dirty="0"/>
          </a:p>
        </p:txBody>
      </p:sp>
      <p:pic>
        <p:nvPicPr>
          <p:cNvPr id="774" name="Google Shape;774;p49"/>
          <p:cNvPicPr preferRelativeResize="0"/>
          <p:nvPr/>
        </p:nvPicPr>
        <p:blipFill rotWithShape="1">
          <a:blip r:embed="rId3">
            <a:alphaModFix/>
          </a:blip>
          <a:srcRect l="31432" r="11029"/>
          <a:stretch/>
        </p:blipFill>
        <p:spPr>
          <a:xfrm>
            <a:off x="8279595" y="548472"/>
            <a:ext cx="2702397" cy="264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9"/>
          <p:cNvPicPr preferRelativeResize="0"/>
          <p:nvPr/>
        </p:nvPicPr>
        <p:blipFill rotWithShape="1">
          <a:blip r:embed="rId4">
            <a:alphaModFix/>
          </a:blip>
          <a:srcRect l="13572" r="8557"/>
          <a:stretch/>
        </p:blipFill>
        <p:spPr>
          <a:xfrm>
            <a:off x="981496" y="84373"/>
            <a:ext cx="3657264" cy="313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9"/>
          <p:cNvPicPr preferRelativeResize="0"/>
          <p:nvPr/>
        </p:nvPicPr>
        <p:blipFill rotWithShape="1">
          <a:blip r:embed="rId5">
            <a:alphaModFix/>
          </a:blip>
          <a:srcRect l="21222"/>
          <a:stretch/>
        </p:blipFill>
        <p:spPr>
          <a:xfrm>
            <a:off x="4579528" y="62988"/>
            <a:ext cx="3700067" cy="313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2708" y="4252301"/>
            <a:ext cx="2544183" cy="378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700000">
            <a:off x="10613766" y="4364197"/>
            <a:ext cx="1720428" cy="255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DEEDF5-9CCE-4374-9A73-21E0AA19D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2" y="3761270"/>
            <a:ext cx="2239707" cy="31581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D4F9BFA-CBC6-428B-913C-57527D11A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19" y="3761271"/>
            <a:ext cx="2466975" cy="31581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D5A7994-46D2-47A5-B1A9-453F2275A052}"/>
              </a:ext>
            </a:extLst>
          </p:cNvPr>
          <p:cNvSpPr txBox="1"/>
          <p:nvPr/>
        </p:nvSpPr>
        <p:spPr>
          <a:xfrm>
            <a:off x="5984402" y="4861416"/>
            <a:ext cx="4675991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 QUE É RURAL?</a:t>
            </a:r>
          </a:p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 QUE É CAMPO?</a:t>
            </a:r>
          </a:p>
          <a:p>
            <a:pPr defTabSz="1219170">
              <a:buClr>
                <a:srgbClr val="000000"/>
              </a:buClr>
            </a:pPr>
            <a:endParaRPr lang="pt-BR" sz="18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 QUE É CIDADE?</a:t>
            </a:r>
          </a:p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 QUE É URBANO?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553C6-322D-FEE4-B1AF-9AE6D9A4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6910CB-2BF6-4BB1-830E-05174B2AF285}"/>
              </a:ext>
            </a:extLst>
          </p:cNvPr>
          <p:cNvSpPr txBox="1"/>
          <p:nvPr/>
        </p:nvSpPr>
        <p:spPr>
          <a:xfrm flipH="1">
            <a:off x="450452" y="959370"/>
            <a:ext cx="3417009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OBRIGADA!!!!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C33DD1-49B8-41B0-81BC-3914668D2882}"/>
              </a:ext>
            </a:extLst>
          </p:cNvPr>
          <p:cNvSpPr txBox="1"/>
          <p:nvPr/>
        </p:nvSpPr>
        <p:spPr>
          <a:xfrm>
            <a:off x="4841823" y="5246558"/>
            <a:ext cx="3447738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sz="3600" dirty="0"/>
              <a:t>GEPEMDECC/</a:t>
            </a:r>
          </a:p>
          <a:p>
            <a:r>
              <a:rPr lang="pt-BR" sz="3600" dirty="0"/>
              <a:t>PPGED/UESB</a:t>
            </a:r>
          </a:p>
        </p:txBody>
      </p:sp>
    </p:spTree>
    <p:extLst>
      <p:ext uri="{BB962C8B-B14F-4D97-AF65-F5344CB8AC3E}">
        <p14:creationId xmlns:p14="http://schemas.microsoft.com/office/powerpoint/2010/main" val="22878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EE158F7-4E80-4C4D-853A-9BF592B20A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79650" y="549276"/>
            <a:ext cx="7772400" cy="1470025"/>
          </a:xfrm>
        </p:spPr>
        <p:txBody>
          <a:bodyPr/>
          <a:lstStyle/>
          <a:p>
            <a:r>
              <a:rPr lang="pt-BR" altLang="pt-BR" dirty="0"/>
              <a:t>CIDADE X CAMPO</a:t>
            </a:r>
          </a:p>
        </p:txBody>
      </p:sp>
      <p:pic>
        <p:nvPicPr>
          <p:cNvPr id="7172" name="Picture 5" descr="S%C3%83O+PAULO+-+FOTO+2+-+DA+CIDADE+-+2010+-">
            <a:extLst>
              <a:ext uri="{FF2B5EF4-FFF2-40B4-BE49-F238E27FC236}">
                <a16:creationId xmlns:a16="http://schemas.microsoft.com/office/drawing/2014/main" id="{4ADD37C3-67F5-4842-8147-2233100C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7" y="1897459"/>
            <a:ext cx="5658847" cy="470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543600-24617-1280">
            <a:extLst>
              <a:ext uri="{FF2B5EF4-FFF2-40B4-BE49-F238E27FC236}">
                <a16:creationId xmlns:a16="http://schemas.microsoft.com/office/drawing/2014/main" id="{3B85F805-072D-4BD9-BEB7-AA7AFFCD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897459"/>
            <a:ext cx="5946182" cy="470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525px-X_mark">
            <a:extLst>
              <a:ext uri="{FF2B5EF4-FFF2-40B4-BE49-F238E27FC236}">
                <a16:creationId xmlns:a16="http://schemas.microsoft.com/office/drawing/2014/main" id="{4F19359E-B67F-4262-B710-A7695C52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82" y="3171031"/>
            <a:ext cx="12969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BF011CF4-3C95-4763-9DDD-A705558F4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209862"/>
            <a:ext cx="10374442" cy="11331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altLang="pt-BR" sz="4000" b="1" dirty="0">
                <a:solidFill>
                  <a:schemeClr val="bg1"/>
                </a:solidFill>
              </a:rPr>
              <a:t>Concepções de Educação do Campo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377231-2E07-4627-8634-BC97B0F29E4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chemeClr val="tx1"/>
                </a:solidFill>
              </a:rPr>
              <a:t>Educação Rural</a:t>
            </a:r>
            <a:r>
              <a:rPr lang="pt-BR" dirty="0">
                <a:solidFill>
                  <a:schemeClr val="tx1"/>
                </a:solidFill>
              </a:rPr>
              <a:t>: Centralidade da decisão no Estado e nos governos.</a:t>
            </a:r>
          </a:p>
          <a:p>
            <a:pPr algn="just">
              <a:defRPr/>
            </a:pPr>
            <a:r>
              <a:rPr lang="pt-BR" b="1" dirty="0">
                <a:solidFill>
                  <a:schemeClr val="tx1"/>
                </a:solidFill>
              </a:rPr>
              <a:t>Educação do Campo</a:t>
            </a:r>
            <a:r>
              <a:rPr lang="pt-BR" dirty="0">
                <a:solidFill>
                  <a:schemeClr val="tx1"/>
                </a:solidFill>
              </a:rPr>
              <a:t>: Centralidade dos processos educativos – sociedade/ movimentos sociais.</a:t>
            </a:r>
          </a:p>
          <a:p>
            <a:pPr algn="just">
              <a:defRPr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Escola?</a:t>
            </a:r>
          </a:p>
          <a:p>
            <a:pPr algn="just">
              <a:defRPr/>
            </a:pPr>
            <a:r>
              <a:rPr lang="pt-BR" dirty="0">
                <a:solidFill>
                  <a:srgbClr val="002060"/>
                </a:solidFill>
              </a:rPr>
              <a:t>Educação Pública?</a:t>
            </a:r>
          </a:p>
          <a:p>
            <a:pPr algn="just"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de Sociedade/ Campo/ Educação?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694267" y="372533"/>
            <a:ext cx="10537733" cy="110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3200" dirty="0"/>
              <a:t>Como o estereótipo do trabalhador rural/camponês foi construído no Brasil?</a:t>
            </a:r>
            <a:endParaRPr sz="3200" dirty="0"/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3434" y="2451667"/>
            <a:ext cx="3391532" cy="5678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BABB93-AADA-42DD-8469-F29ABA290205}"/>
              </a:ext>
            </a:extLst>
          </p:cNvPr>
          <p:cNvSpPr txBox="1"/>
          <p:nvPr/>
        </p:nvSpPr>
        <p:spPr>
          <a:xfrm>
            <a:off x="457200" y="1433896"/>
            <a:ext cx="10537733" cy="497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Movimento Político-Epistemológico que nega identidades historicamente subalternizadas, como indígenas, campesinos, quilombolas, e tantos outros da América Latina. </a:t>
            </a:r>
          </a:p>
          <a:p>
            <a:pPr defTabSz="1219170">
              <a:buClr>
                <a:srgbClr val="000000"/>
              </a:buClr>
            </a:pPr>
            <a:endParaRPr lang="pt-BR" sz="2133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A ocupação do território brasileiro a partir da colonização europeia instituiu um padrão de dominação política, econômica, administrativa e cultural que </a:t>
            </a:r>
            <a:r>
              <a:rPr lang="pt-BR" sz="2133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territorializou</a:t>
            </a: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o capitalismo a partir de um tripé entre:</a:t>
            </a:r>
          </a:p>
          <a:p>
            <a:pPr defTabSz="1219170">
              <a:buClr>
                <a:srgbClr val="000000"/>
              </a:buClr>
            </a:pPr>
            <a:endParaRPr lang="pt-BR" sz="2133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‘</a:t>
            </a:r>
            <a:r>
              <a:rPr lang="pt-BR" sz="2133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COLONIALISMO</a:t>
            </a: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’ - concentração da terra, exploração do trabalho com a escravidão dos negros, a servidão dos índios e o assalariamento para os brancos pobres; </a:t>
            </a:r>
          </a:p>
          <a:p>
            <a:pPr defTabSz="1219170">
              <a:buClr>
                <a:srgbClr val="000000"/>
              </a:buClr>
            </a:pP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‘</a:t>
            </a:r>
            <a:r>
              <a:rPr lang="pt-BR" sz="2133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RACISMO</a:t>
            </a: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’–– exploração do negro como ser humano e negação de todas as suas formas de linguagem e de expressões culturais; </a:t>
            </a:r>
          </a:p>
          <a:p>
            <a:pPr defTabSz="1219170">
              <a:buClr>
                <a:srgbClr val="000000"/>
              </a:buClr>
            </a:pP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‘</a:t>
            </a:r>
            <a:r>
              <a:rPr lang="pt-BR" sz="2133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PATRIARCADO</a:t>
            </a:r>
            <a:r>
              <a:rPr lang="pt-BR" sz="213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’ – supremacia masculina e heteronormativa nas relações sociais, na divisão sexual do trabalho e na participação política.</a:t>
            </a:r>
          </a:p>
          <a:p>
            <a:pPr defTabSz="1219170">
              <a:buClr>
                <a:srgbClr val="000000"/>
              </a:buClr>
            </a:pPr>
            <a:endParaRPr lang="pt-BR" sz="1867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08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3200" dirty="0"/>
              <a:t>A sociologia das ausências</a:t>
            </a:r>
            <a:endParaRPr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7BABB93-AADA-42DD-8469-F29ABA290205}"/>
              </a:ext>
            </a:extLst>
          </p:cNvPr>
          <p:cNvSpPr txBox="1"/>
          <p:nvPr/>
        </p:nvSpPr>
        <p:spPr>
          <a:xfrm>
            <a:off x="554636" y="1375416"/>
            <a:ext cx="10868107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pt-BR" sz="24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(...) o ignorante, o residual, o inferior, o local e o improdutivo. Trata-se de formas sociais de inexistência porque as realidades que elas conformam estão presentes apenas como obstáculos em relação às realidades científicas, avançadas, superiores, globais ou produtivas.. São o que existe sob formas desqualificadas de existir (SANTOS, 2005, p. 14-15). </a:t>
            </a:r>
          </a:p>
          <a:p>
            <a:pPr defTabSz="1219170">
              <a:buClr>
                <a:srgbClr val="000000"/>
              </a:buClr>
            </a:pPr>
            <a:endParaRPr lang="pt-BR" sz="1867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Iba Mendes: Jeca Tatu: o mal da terra">
            <a:extLst>
              <a:ext uri="{FF2B5EF4-FFF2-40B4-BE49-F238E27FC236}">
                <a16:creationId xmlns:a16="http://schemas.microsoft.com/office/drawing/2014/main" id="{73FD020F-1F94-4256-A4CF-E3A04D8F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666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cilostomose - &quot;O Jeca Tatu não é assim: está assim.&quot; O escritor Monteiro  Lobato, já nos anos 1930, nos privilegia com a sua compreensão da  problemática de nossas endemias rurais, descrevendo o">
            <a:extLst>
              <a:ext uri="{FF2B5EF4-FFF2-40B4-BE49-F238E27FC236}">
                <a16:creationId xmlns:a16="http://schemas.microsoft.com/office/drawing/2014/main" id="{4CA92758-74F2-48E0-B1AE-EAE0A5CE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62400"/>
            <a:ext cx="2667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e Médica: Jeca Tatu na Medicina Brasileira">
            <a:extLst>
              <a:ext uri="{FF2B5EF4-FFF2-40B4-BE49-F238E27FC236}">
                <a16:creationId xmlns:a16="http://schemas.microsoft.com/office/drawing/2014/main" id="{B2EBF737-22F0-4F01-8B62-D925D715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58" y="4229101"/>
            <a:ext cx="1968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ca Tatu (Filme), Trailer, Sinopse e Curiosidades - Cinema10">
            <a:extLst>
              <a:ext uri="{FF2B5EF4-FFF2-40B4-BE49-F238E27FC236}">
                <a16:creationId xmlns:a16="http://schemas.microsoft.com/office/drawing/2014/main" id="{0DBAEF8C-E679-4B7E-88E2-E6B02A6F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749" y="3262205"/>
            <a:ext cx="21844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eca Tatu - M Lobato | Jeca tatu, Festa junina decoração ideias, Tatu">
            <a:extLst>
              <a:ext uri="{FF2B5EF4-FFF2-40B4-BE49-F238E27FC236}">
                <a16:creationId xmlns:a16="http://schemas.microsoft.com/office/drawing/2014/main" id="{19C7AFF3-4A90-47CA-9660-A42DF16D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57" y="3694005"/>
            <a:ext cx="24638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7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621B3A-B8F1-43A7-BE6A-719F8C24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2" y="0"/>
            <a:ext cx="1217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0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rt Farming Project Proposal by Slidesgo">
  <a:themeElements>
    <a:clrScheme name="Simple Light">
      <a:dk1>
        <a:srgbClr val="00261E"/>
      </a:dk1>
      <a:lt1>
        <a:srgbClr val="FFFFFF"/>
      </a:lt1>
      <a:dk2>
        <a:srgbClr val="47922C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1865</Words>
  <Application>Microsoft Office PowerPoint</Application>
  <PresentationFormat>Widescreen</PresentationFormat>
  <Paragraphs>146</Paragraphs>
  <Slides>40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40</vt:i4>
      </vt:variant>
    </vt:vector>
  </HeadingPairs>
  <TitlesOfParts>
    <vt:vector size="52" baseType="lpstr">
      <vt:lpstr>Arial</vt:lpstr>
      <vt:lpstr>Avenir Next LT Pro Light</vt:lpstr>
      <vt:lpstr>Bebas Neue</vt:lpstr>
      <vt:lpstr>Calibri</vt:lpstr>
      <vt:lpstr>Calibri Light</vt:lpstr>
      <vt:lpstr>Comic Sans MS</vt:lpstr>
      <vt:lpstr>Open Sans</vt:lpstr>
      <vt:lpstr>Times New Roman</vt:lpstr>
      <vt:lpstr>Tema do Office</vt:lpstr>
      <vt:lpstr>Smart Farming Project Proposal by Slidesgo</vt:lpstr>
      <vt:lpstr>Design padrão</vt:lpstr>
      <vt:lpstr>Office Theme</vt:lpstr>
      <vt:lpstr>Apresentação do PowerPoint</vt:lpstr>
      <vt:lpstr>O QUE É EDUCAÇÃO COMO DIREITO???</vt:lpstr>
      <vt:lpstr>Interrogações da pesquisadora: Trabalho é o mesmo que emprego?</vt:lpstr>
      <vt:lpstr>E QUANDO FALAMOS DO RURAL?</vt:lpstr>
      <vt:lpstr>CIDADE X CAMPO</vt:lpstr>
      <vt:lpstr>Concepções de Educação do Campo</vt:lpstr>
      <vt:lpstr>Como o estereótipo do trabalhador rural/camponês foi construído no Brasil?</vt:lpstr>
      <vt:lpstr>A sociologia das ausências</vt:lpstr>
      <vt:lpstr>Apresentação do PowerPoint</vt:lpstr>
      <vt:lpstr>Constituição Federal de 1988:</vt:lpstr>
      <vt:lpstr>EDUCAÇÃO PARA O TRABALHO</vt:lpstr>
      <vt:lpstr>BASE LEGAL  ARTIGO 28 DA LDB</vt:lpstr>
      <vt:lpstr>O QUE É ESCOLA DO CAMPO?</vt:lpstr>
      <vt:lpstr>BASE LEGAL  ARTIGO 26 DA LDB</vt:lpstr>
      <vt:lpstr>PRINCÍPIOS DA EDUCAÇÃO DO CAMPO </vt:lpstr>
      <vt:lpstr>PRINCÍPIOS DA EDUCAÇÃO DO CAMPO </vt:lpstr>
      <vt:lpstr>PRINCÍPIOS DA EDUCAÇÃO DO CAMPO </vt:lpstr>
      <vt:lpstr>PRINCÍPIOS DA EDUCAÇÃO DO CAMPO </vt:lpstr>
      <vt:lpstr>  O CAMPO É O LUGAR DO ATRASO E A CIDADE É O LUGAR DO PROGRESSO????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CAMPO DO AGRONEGÓCIO</vt:lpstr>
      <vt:lpstr>O CAMPO DO PROJETO CAMPONÊS </vt:lpstr>
      <vt:lpstr>A Educação como espaço de disputa...</vt:lpstr>
      <vt:lpstr>Apresentação do PowerPoint</vt:lpstr>
      <vt:lpstr>Apresentação do PowerPoint</vt:lpstr>
      <vt:lpstr>Apresentação do PowerPoint</vt:lpstr>
      <vt:lpstr>Apresentação do PowerPoint</vt:lpstr>
      <vt:lpstr>PASSOS PARA O DIREITO À EDUCAÇÃO NA PERSPECTIVA DO  FORMACAMPO:</vt:lpstr>
      <vt:lpstr>Apresentação do PowerPoint</vt:lpstr>
      <vt:lpstr>Apresentação do PowerPoint</vt:lpstr>
      <vt:lpstr>Apresentação do PowerPoint</vt:lpstr>
      <vt:lpstr>GRANDE ENCONTRO INTERNACIONAL LATINO-AMERICANO DE EDUCAÇÃO DO CAMPO!!!! https://gepemdecc-formacampo.com.br/Site-formacampo-2026/XI_encontro_territorial/index.php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Rogério Gusmão</dc:creator>
  <cp:lastModifiedBy>Arlete</cp:lastModifiedBy>
  <cp:revision>33</cp:revision>
  <dcterms:created xsi:type="dcterms:W3CDTF">2025-07-02T17:31:58Z</dcterms:created>
  <dcterms:modified xsi:type="dcterms:W3CDTF">2026-04-07T17:30:23Z</dcterms:modified>
</cp:coreProperties>
</file>