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0" r:id="rId18"/>
    <p:sldId id="28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V3/JsU4JqMY7X8ptCXDHwscU4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1607290" y="-277948"/>
            <a:ext cx="10570509" cy="1084289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-3270436">
            <a:off x="7610597" y="982519"/>
            <a:ext cx="12098774" cy="5565211"/>
            <a:chOff x="0" y="0"/>
            <a:chExt cx="4060920" cy="2233549"/>
          </a:xfrm>
        </p:grpSpPr>
        <p:sp>
          <p:nvSpPr>
            <p:cNvPr id="86" name="Google Shape;86;p1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 extrusionOk="0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 extrusionOk="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753808" y="717325"/>
            <a:ext cx="9182100" cy="249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54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700" b="1" dirty="0">
              <a:solidFill>
                <a:srgbClr val="FF3131"/>
              </a:solidFill>
            </a:endParaRPr>
          </a:p>
          <a:p>
            <a:pPr marL="0" marR="0" lvl="0" indent="0" algn="ctr" rtl="0">
              <a:lnSpc>
                <a:spcPct val="65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FF3131"/>
                </a:solidFill>
              </a:rPr>
              <a:t>OBSERVATÓRIO </a:t>
            </a:r>
            <a:endParaRPr sz="5400" b="1" dirty="0"/>
          </a:p>
          <a:p>
            <a:pPr marL="0" marR="0" lvl="0" indent="0" algn="ctr" rtl="0">
              <a:lnSpc>
                <a:spcPct val="654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FF3131"/>
              </a:solidFill>
            </a:endParaRPr>
          </a:p>
          <a:p>
            <a:pPr marL="0" marR="0" lvl="0" indent="0" algn="ctr" rtl="0">
              <a:lnSpc>
                <a:spcPct val="65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FF3131"/>
                </a:solidFill>
              </a:rPr>
              <a:t>DO SISAL </a:t>
            </a:r>
            <a:endParaRPr sz="5400" b="1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753800" y="4499250"/>
            <a:ext cx="8390100" cy="12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6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>
                <a:solidFill>
                  <a:srgbClr val="000000"/>
                </a:solidFill>
              </a:rPr>
              <a:t>PLANO MUNICIPAL DE EDUCAÇÃO</a:t>
            </a:r>
            <a:endParaRPr sz="800" b="1"/>
          </a:p>
        </p:txBody>
      </p:sp>
      <p:sp>
        <p:nvSpPr>
          <p:cNvPr id="90" name="Google Shape;90;p1"/>
          <p:cNvSpPr/>
          <p:nvPr/>
        </p:nvSpPr>
        <p:spPr>
          <a:xfrm>
            <a:off x="13839920" y="7855115"/>
            <a:ext cx="1706947" cy="2305312"/>
          </a:xfrm>
          <a:custGeom>
            <a:avLst/>
            <a:gdLst/>
            <a:ahLst/>
            <a:cxnLst/>
            <a:rect l="l" t="t" r="r" b="b"/>
            <a:pathLst>
              <a:path w="1901203" h="2376504" extrusionOk="0">
                <a:moveTo>
                  <a:pt x="0" y="0"/>
                </a:moveTo>
                <a:lnTo>
                  <a:pt x="1901203" y="0"/>
                </a:lnTo>
                <a:lnTo>
                  <a:pt x="1901203" y="2376504"/>
                </a:lnTo>
                <a:lnTo>
                  <a:pt x="0" y="237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5364650" y="5719925"/>
            <a:ext cx="1707063" cy="1834706"/>
          </a:xfrm>
          <a:custGeom>
            <a:avLst/>
            <a:gdLst/>
            <a:ahLst/>
            <a:cxnLst/>
            <a:rect l="l" t="t" r="r" b="b"/>
            <a:pathLst>
              <a:path w="2044387" h="2329786" extrusionOk="0">
                <a:moveTo>
                  <a:pt x="0" y="0"/>
                </a:moveTo>
                <a:lnTo>
                  <a:pt x="2044387" y="0"/>
                </a:lnTo>
                <a:lnTo>
                  <a:pt x="2044387" y="2329785"/>
                </a:lnTo>
                <a:lnTo>
                  <a:pt x="0" y="2329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4793832" y="7238888"/>
            <a:ext cx="3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3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PME</a:t>
            </a:r>
            <a:endParaRPr b="1"/>
          </a:p>
        </p:txBody>
      </p:sp>
      <p:sp>
        <p:nvSpPr>
          <p:cNvPr id="93" name="Google Shape;93;p1"/>
          <p:cNvSpPr/>
          <p:nvPr/>
        </p:nvSpPr>
        <p:spPr>
          <a:xfrm>
            <a:off x="9632069" y="3518779"/>
            <a:ext cx="4840160" cy="4991973"/>
          </a:xfrm>
          <a:custGeom>
            <a:avLst/>
            <a:gdLst/>
            <a:ahLst/>
            <a:cxnLst/>
            <a:rect l="l" t="t" r="r" b="b"/>
            <a:pathLst>
              <a:path w="6350000" h="6349975" extrusionOk="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4466" r="-244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28700" y="8115300"/>
            <a:ext cx="11412702" cy="1740327"/>
          </a:xfrm>
          <a:prstGeom prst="roundRect">
            <a:avLst>
              <a:gd name="adj" fmla="val 16667"/>
            </a:avLst>
          </a:prstGeom>
          <a:solidFill>
            <a:srgbClr val="FEFEFE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 descr="Universidade Federal da Bahia – Wikipédia, a enciclopédia liv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5610" y="8251323"/>
            <a:ext cx="1110517" cy="146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Universidade do Estado da Bahia – Wikipédia, a enciclopédia liv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7237" y="8182542"/>
            <a:ext cx="1326763" cy="153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1401" y="8330957"/>
            <a:ext cx="1668030" cy="130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16469" y="8385012"/>
            <a:ext cx="2891033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Municípios baianos que constituem o Território do Sisal. Fonte: Brasil,...  | Download Scientific Diagra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18376" y="-25012"/>
            <a:ext cx="4808400" cy="499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45908" y="8510752"/>
            <a:ext cx="2983034" cy="9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1280251" y="6259369"/>
            <a:ext cx="75873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5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 dirty="0" smtClean="0">
                <a:latin typeface="Calibri"/>
                <a:ea typeface="Calibri"/>
                <a:cs typeface="Calibri"/>
                <a:sym typeface="Calibri"/>
              </a:rPr>
              <a:t>Profa. Maria Couto Cunha</a:t>
            </a:r>
            <a:endParaRPr sz="600" dirty="0"/>
          </a:p>
        </p:txBody>
      </p:sp>
      <p:sp>
        <p:nvSpPr>
          <p:cNvPr id="102" name="Google Shape;102;p1"/>
          <p:cNvSpPr txBox="1"/>
          <p:nvPr/>
        </p:nvSpPr>
        <p:spPr>
          <a:xfrm>
            <a:off x="1196176" y="7238895"/>
            <a:ext cx="7587300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5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i="1" dirty="0" smtClean="0"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pt-BR" sz="39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900" b="1" i="1" dirty="0"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pt-BR" sz="39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900" b="1" i="1" dirty="0" smtClean="0">
                <a:latin typeface="Calibri"/>
                <a:ea typeface="Calibri"/>
                <a:cs typeface="Calibri"/>
                <a:sym typeface="Calibri"/>
              </a:rPr>
              <a:t>abril</a:t>
            </a:r>
            <a:r>
              <a:rPr lang="pt-BR" sz="3900" b="1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900" b="1" i="1" dirty="0"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pt-BR" sz="39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9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3900" b="1" i="1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pt-BR" sz="39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/>
        </p:nvSpPr>
        <p:spPr>
          <a:xfrm>
            <a:off x="5580019" y="1714500"/>
            <a:ext cx="11963400" cy="594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Monitoramento, acompanhamento e avaliação do PME: </a:t>
            </a:r>
            <a:endParaRPr dirty="0"/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Pelas dificuldades e desafios de não disporem de dados desagregados no nível dos municípios, verificou-se uma multiplicidade de indicação de fontes, muitas delas de forma indefinida ou equivocada (PNAD, </a:t>
            </a:r>
            <a:r>
              <a:rPr lang="pt-B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Qedu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INEP, sites, </a:t>
            </a:r>
            <a:r>
              <a:rPr lang="pt-B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DataSUS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município não dispõe de banco de dados municipais para análise mais precisa dos indicadores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Esvaziamento das equipes, pois as pessoas ficavam desmotivadas diante dos desafios para cumprirem as tarefas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Sentiram falta de articulação entre pessoas e órgãos da gestão pública, principalmente com relação aos setores de contabilidade, finanças.</a:t>
            </a:r>
            <a:endParaRPr dirty="0"/>
          </a:p>
          <a:p>
            <a:pPr marL="342900" marR="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1" y="-38100"/>
            <a:ext cx="53340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-228600" y="3817937"/>
            <a:ext cx="5830078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DAS ATIVIDADES INICIAIS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5830079" y="2486660"/>
            <a:ext cx="11658598" cy="480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Participação de órgãos colegiados e da população no controle social e fiscalização do cumprimento das metas:</a:t>
            </a:r>
            <a:endParaRPr dirty="0"/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Pouca participação das entidades que compõem o FME e das Câmaras de Vereadores no processo de monitoramento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Limitada participação da 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comunidade em geral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dos órgãos de governo na elaboração e das peças orçamentárias articuladas ao PME e no controle social dos resultados.</a:t>
            </a:r>
            <a:endParaRPr dirty="0"/>
          </a:p>
        </p:txBody>
      </p:sp>
      <p:sp>
        <p:nvSpPr>
          <p:cNvPr id="199" name="Google Shape;199;p11"/>
          <p:cNvSpPr/>
          <p:nvPr/>
        </p:nvSpPr>
        <p:spPr>
          <a:xfrm>
            <a:off x="1" y="-38100"/>
            <a:ext cx="53340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-228600" y="3817937"/>
            <a:ext cx="5830078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DAS ATIVIDADES INICIAIS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/>
          <p:nvPr/>
        </p:nvSpPr>
        <p:spPr>
          <a:xfrm>
            <a:off x="0" y="-57151"/>
            <a:ext cx="18288000" cy="2381250"/>
          </a:xfrm>
          <a:prstGeom prst="rect">
            <a:avLst/>
          </a:prstGeom>
          <a:solidFill>
            <a:srgbClr val="F1EE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1371600" y="342900"/>
            <a:ext cx="15697200" cy="23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t-BR" sz="4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DIMENSÕES DA POLÍTICA EDUCACIONAL PARA </a:t>
            </a:r>
            <a:r>
              <a:rPr lang="pt-BR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VIABILIZAR ANÁLISES E CÁLCULOS DOS NOVOS PLANOS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16230600" y="-922815"/>
            <a:ext cx="10494329" cy="1213262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1032587" y="2511424"/>
            <a:ext cx="15159913" cy="699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DIMENSÕES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1). Acesso à Educação Básica;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2). Qualidade e equidade da Educação Básica;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3). Condições da oferta de </a:t>
            </a:r>
            <a:r>
              <a:rPr lang="pt-BR" sz="3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ensino;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4). Modalidades: </a:t>
            </a:r>
            <a:r>
              <a:rPr lang="pt-BR" sz="3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EJA</a:t>
            </a: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Educação do Campo, Educação </a:t>
            </a:r>
            <a:r>
              <a:rPr lang="pt-BR" sz="3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Especial; 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5). Formação e Valorização dos Profissionais da Educação;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6). Educação Superior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7). Educação Profissional e Tecnológica; 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8). Gestão democrática;</a:t>
            </a:r>
            <a:endParaRPr dirty="0"/>
          </a:p>
          <a:p>
            <a:pPr marL="0" marR="0" lvl="0" indent="0" algn="l" rtl="0">
              <a:spcBef>
                <a:spcPts val="72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9). Financiamento da Educação.</a:t>
            </a:r>
            <a:endParaRPr dirty="0"/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/>
          <p:nvPr/>
        </p:nvSpPr>
        <p:spPr>
          <a:xfrm>
            <a:off x="0" y="-57151"/>
            <a:ext cx="18288000" cy="2381250"/>
          </a:xfrm>
          <a:prstGeom prst="rect">
            <a:avLst/>
          </a:prstGeom>
          <a:solidFill>
            <a:srgbClr val="F1EE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1447800" y="583405"/>
            <a:ext cx="1478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pt-BR" sz="54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RESULTADOS FINAIS</a:t>
            </a:r>
            <a:endParaRPr dirty="0"/>
          </a:p>
        </p:txBody>
      </p:sp>
      <p:sp>
        <p:nvSpPr>
          <p:cNvPr id="222" name="Google Shape;222;p14"/>
          <p:cNvSpPr/>
          <p:nvPr/>
        </p:nvSpPr>
        <p:spPr>
          <a:xfrm>
            <a:off x="16230600" y="-922815"/>
            <a:ext cx="10494329" cy="1213262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762000" y="2613319"/>
            <a:ext cx="15159913" cy="699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720"/>
              </a:spcBef>
              <a:buClr>
                <a:schemeClr val="dk1"/>
              </a:buClr>
              <a:buSzPts val="3600"/>
            </a:pPr>
            <a:r>
              <a:rPr lang="pt-BR" sz="4800" dirty="0"/>
              <a:t>Concluídos os </a:t>
            </a:r>
            <a:r>
              <a:rPr lang="pt-BR" sz="4800" dirty="0" smtClean="0"/>
              <a:t>cálculos na sua maioria, </a:t>
            </a:r>
            <a:r>
              <a:rPr lang="pt-BR" sz="4800" dirty="0"/>
              <a:t>a equipe do Observatório organizou uma </a:t>
            </a:r>
            <a:r>
              <a:rPr lang="pt-BR" sz="4800" dirty="0" smtClean="0"/>
              <a:t>quarta </a:t>
            </a:r>
            <a:r>
              <a:rPr lang="pt-BR" sz="4800" dirty="0"/>
              <a:t>Roda de Conversa, em dezembro de 2024, desta vez, na forma presencial, no município de Valente, com o apoio </a:t>
            </a:r>
            <a:r>
              <a:rPr lang="pt-BR" sz="4800" dirty="0" smtClean="0"/>
              <a:t>do </a:t>
            </a:r>
            <a:r>
              <a:rPr lang="pt-BR" sz="4800" dirty="0"/>
              <a:t>NTE4, para apresentar os resultados do trabalho </a:t>
            </a:r>
            <a:r>
              <a:rPr lang="pt-BR" sz="4800" dirty="0" smtClean="0"/>
              <a:t>desenvolvido</a:t>
            </a:r>
            <a:endParaRPr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0" y="-57151"/>
            <a:ext cx="18288000" cy="2381250"/>
          </a:xfrm>
          <a:prstGeom prst="rect">
            <a:avLst/>
          </a:prstGeom>
          <a:solidFill>
            <a:srgbClr val="F1EE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2356884" y="2826303"/>
            <a:ext cx="1150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pt-BR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tuação dos </a:t>
            </a:r>
            <a:r>
              <a:rPr lang="pt-BR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participante</a:t>
            </a:r>
            <a:r>
              <a:rPr lang="pt-BR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dirty="0"/>
          </a:p>
        </p:txBody>
      </p:sp>
      <p:sp>
        <p:nvSpPr>
          <p:cNvPr id="230" name="Google Shape;230;p15"/>
          <p:cNvSpPr/>
          <p:nvPr/>
        </p:nvSpPr>
        <p:spPr>
          <a:xfrm>
            <a:off x="16556671" y="-571500"/>
            <a:ext cx="10494329" cy="1213262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762000" y="4247994"/>
            <a:ext cx="16230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pt-BR" sz="4400" dirty="0"/>
              <a:t>Foi uma oportunidade singular de estreitamento das relações e de troca de experiências. Depois da apresentação dos resultados os presentes se apresentaram e expuseram suas experiências sobre vários temas tratados. </a:t>
            </a:r>
          </a:p>
        </p:txBody>
      </p:sp>
      <p:sp>
        <p:nvSpPr>
          <p:cNvPr id="232" name="Google Shape;232;p15"/>
          <p:cNvSpPr txBox="1"/>
          <p:nvPr/>
        </p:nvSpPr>
        <p:spPr>
          <a:xfrm>
            <a:off x="1447800" y="583405"/>
            <a:ext cx="1478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F0000"/>
              </a:buClr>
              <a:buSzPts val="5400"/>
            </a:pPr>
            <a:r>
              <a:rPr lang="pt-BR" sz="5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RESULTADOS FINAIS</a:t>
            </a:r>
            <a:endParaRPr lang="pt-BR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/>
          <p:nvPr/>
        </p:nvSpPr>
        <p:spPr>
          <a:xfrm>
            <a:off x="0" y="-57151"/>
            <a:ext cx="18288000" cy="1966119"/>
          </a:xfrm>
          <a:prstGeom prst="rect">
            <a:avLst/>
          </a:prstGeom>
          <a:solidFill>
            <a:srgbClr val="F1EE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6"/>
          <p:cNvSpPr txBox="1"/>
          <p:nvPr/>
        </p:nvSpPr>
        <p:spPr>
          <a:xfrm>
            <a:off x="746760" y="2362199"/>
            <a:ext cx="13106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DIVULGAÇÃO</a:t>
            </a:r>
            <a:endParaRPr dirty="0"/>
          </a:p>
        </p:txBody>
      </p:sp>
      <p:sp>
        <p:nvSpPr>
          <p:cNvPr id="239" name="Google Shape;239;p16"/>
          <p:cNvSpPr/>
          <p:nvPr/>
        </p:nvSpPr>
        <p:spPr>
          <a:xfrm>
            <a:off x="16230600" y="-922815"/>
            <a:ext cx="10494329" cy="1213262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746760" y="3024980"/>
            <a:ext cx="15159913" cy="699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720"/>
              </a:spcBef>
              <a:buClr>
                <a:schemeClr val="dk1"/>
              </a:buClr>
              <a:buSzPts val="3600"/>
            </a:pPr>
            <a:r>
              <a:rPr lang="pt-BR" sz="4400" dirty="0" smtClean="0"/>
              <a:t>A equipe do Observatório, logo após a conclusão dos trabalhos disponibilizou os resultados em um dispositivo virtual – um drive, que os coordenadores e técnicos envolvidos nessa experiência tem se apropriado nos seus relatórios de monitoramento dos PME e seguramente para futura elaboração de documentos de planejamento. </a:t>
            </a:r>
            <a:endParaRPr sz="4400" dirty="0"/>
          </a:p>
        </p:txBody>
      </p:sp>
      <p:sp>
        <p:nvSpPr>
          <p:cNvPr id="241" name="Google Shape;241;p16"/>
          <p:cNvSpPr txBox="1"/>
          <p:nvPr/>
        </p:nvSpPr>
        <p:spPr>
          <a:xfrm>
            <a:off x="1447800" y="583405"/>
            <a:ext cx="1478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pt-BR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RESULTADOS FINAIS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>
            <a:off x="0" y="-57151"/>
            <a:ext cx="18288000" cy="2381250"/>
          </a:xfrm>
          <a:prstGeom prst="rect">
            <a:avLst/>
          </a:prstGeom>
          <a:solidFill>
            <a:srgbClr val="F1EE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716280" y="2857500"/>
            <a:ext cx="14630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Análises e interpretações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16230600" y="-922815"/>
            <a:ext cx="10494329" cy="1213262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>
            <a:off x="716280" y="2628420"/>
            <a:ext cx="15159913" cy="699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14350" marR="0" lvl="0" indent="-312610" algn="l" rtl="0"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51"/>
              </a:spcBef>
              <a:buClr>
                <a:schemeClr val="dk1"/>
              </a:buClr>
              <a:buSzPct val="100000"/>
            </a:pPr>
            <a:r>
              <a:rPr lang="pt-BR" sz="4000" dirty="0" smtClean="0"/>
              <a:t>O Observatório </a:t>
            </a:r>
            <a:r>
              <a:rPr lang="pt-BR" sz="4000" dirty="0"/>
              <a:t>prosseguiu na elaboração de textos interpretativos mais aprofundados do material </a:t>
            </a:r>
            <a:r>
              <a:rPr lang="pt-BR" sz="4000" dirty="0" smtClean="0"/>
              <a:t>produzido e está editando um livro patrocinado pela ANPAE, </a:t>
            </a:r>
            <a:r>
              <a:rPr lang="pt-BR" sz="4000" dirty="0"/>
              <a:t>contando com a autoria e </a:t>
            </a:r>
            <a:r>
              <a:rPr lang="pt-BR" sz="4000" dirty="0" err="1"/>
              <a:t>co-autoria</a:t>
            </a:r>
            <a:r>
              <a:rPr lang="pt-BR" sz="4000" dirty="0"/>
              <a:t> de profissionais do Território, concretizando </a:t>
            </a:r>
            <a:r>
              <a:rPr lang="pt-BR" sz="4000" dirty="0" smtClean="0"/>
              <a:t>um trabalho </a:t>
            </a:r>
            <a:r>
              <a:rPr lang="pt-BR" sz="4000" dirty="0"/>
              <a:t>de cunho colaborativo e que poderá servir de referência para o desenvolvimento de diagnósticos educacionais de outras regiões</a:t>
            </a:r>
            <a:r>
              <a:rPr lang="pt-BR" dirty="0"/>
              <a:t>,</a:t>
            </a:r>
            <a:endParaRPr dirty="0"/>
          </a:p>
        </p:txBody>
      </p:sp>
      <p:sp>
        <p:nvSpPr>
          <p:cNvPr id="250" name="Google Shape;250;p17"/>
          <p:cNvSpPr txBox="1"/>
          <p:nvPr/>
        </p:nvSpPr>
        <p:spPr>
          <a:xfrm>
            <a:off x="1447800" y="583405"/>
            <a:ext cx="1478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F0000"/>
              </a:buClr>
              <a:buSzPts val="5400"/>
            </a:pPr>
            <a:r>
              <a:rPr lang="pt-BR"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RESULTADOS FINAIS</a:t>
            </a:r>
            <a:endParaRPr lang="pt-BR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/>
          <p:nvPr/>
        </p:nvSpPr>
        <p:spPr>
          <a:xfrm>
            <a:off x="13188304" y="-1513365"/>
            <a:ext cx="13313729" cy="1331372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25"/>
          <p:cNvGrpSpPr/>
          <p:nvPr/>
        </p:nvGrpSpPr>
        <p:grpSpPr>
          <a:xfrm rot="-3270436">
            <a:off x="9315877" y="102641"/>
            <a:ext cx="12098774" cy="6654453"/>
            <a:chOff x="0" y="0"/>
            <a:chExt cx="4060920" cy="2233549"/>
          </a:xfrm>
        </p:grpSpPr>
        <p:sp>
          <p:nvSpPr>
            <p:cNvPr id="320" name="Google Shape;320;p2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 extrusionOk="0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 extrusionOk="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2" name="Google Shape;322;p25" descr="Bela flor de cacto mandacaru pré-aberto fotos, imagens de © Raul_Romario  #250560266"/>
          <p:cNvPicPr preferRelativeResize="0"/>
          <p:nvPr/>
        </p:nvPicPr>
        <p:blipFill rotWithShape="1">
          <a:blip r:embed="rId3">
            <a:alphaModFix/>
          </a:blip>
          <a:srcRect r="28666"/>
          <a:stretch/>
        </p:blipFill>
        <p:spPr>
          <a:xfrm>
            <a:off x="11430000" y="3405494"/>
            <a:ext cx="5086350" cy="4497404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323" name="Google Shape;323;p25"/>
          <p:cNvSpPr txBox="1"/>
          <p:nvPr/>
        </p:nvSpPr>
        <p:spPr>
          <a:xfrm>
            <a:off x="1233687" y="3378583"/>
            <a:ext cx="8966332" cy="606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PME, em todos os seus processos - planejamento, elaboração, execução, monitoramento e avaliação - é um importante instrumento </a:t>
            </a:r>
            <a:r>
              <a:rPr lang="pt-BR" sz="3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gestão pública para o desenvolvimento da educação territorial e local, no que concerne ao avanço n</a:t>
            </a:r>
            <a:r>
              <a:rPr lang="pt-BR" sz="32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garantia de direitos. Por isso, precisa ser considerado com o epicentro da gestão das políticas educacionais dos entes federados.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25"/>
          <p:cNvSpPr/>
          <p:nvPr/>
        </p:nvSpPr>
        <p:spPr>
          <a:xfrm>
            <a:off x="-195724" y="-3619500"/>
            <a:ext cx="10924065" cy="61722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5"/>
          <p:cNvSpPr txBox="1"/>
          <p:nvPr/>
        </p:nvSpPr>
        <p:spPr>
          <a:xfrm>
            <a:off x="2402977" y="-239503"/>
            <a:ext cx="8295772" cy="192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  refletir…</a:t>
            </a:r>
            <a:endParaRPr sz="1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53560" y="200025"/>
            <a:ext cx="7772400" cy="1470025"/>
          </a:xfrm>
        </p:spPr>
        <p:txBody>
          <a:bodyPr/>
          <a:lstStyle/>
          <a:p>
            <a:r>
              <a:rPr lang="pt-BR" b="1" dirty="0" smtClean="0"/>
              <a:t>OBRIGADA!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2387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 descr="C:\Users\Tarsila\Downloads\IMG-20151101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946920"/>
            <a:ext cx="14244320" cy="839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3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4878030" y="1181100"/>
            <a:ext cx="12312491" cy="880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NOSSA PRIMEIRA REFERÊNCIA 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Nacional de Educação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instituído pela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nº 13.005/2014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 o objetivo de articular o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Nacional de Educação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regime de colaboração com os estados e municípios, definindo diretrizes, objetivos, metas e estratégias para assegurar a manutenção e desenvolvimento do ensino por meio de ações integradas.</a:t>
            </a:r>
            <a:endParaRPr dirty="0"/>
          </a:p>
          <a:p>
            <a:pPr marL="457200" marR="0" lvl="0" indent="-279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pt-B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Planos Municipais de Educação (PME),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constituem-se como principal política de planejamento educacional dos municípios </a:t>
            </a:r>
            <a:endParaRPr dirty="0"/>
          </a:p>
          <a:p>
            <a:pPr marL="457200" marR="0" lvl="0" indent="-279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Finda a década dos </a:t>
            </a:r>
            <a:r>
              <a:rPr lang="pt-B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PMEs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torna-se imprescindível a avaliação do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alcance de suas metas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âmbito local e a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diagnósticos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realidade educacional para os novos planos. </a:t>
            </a:r>
            <a:endParaRPr dirty="0"/>
          </a:p>
          <a:p>
            <a:pPr marL="457200" marR="0" lvl="0" indent="-279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a mobilização para a Conferência Territorial de Educação do 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Sisal Em 2023,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 04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articulação com membros do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Fórum Estadual da Educação da Bahia,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pesquisa experimental com condições de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 a gestão dos </a:t>
            </a:r>
            <a:r>
              <a:rPr lang="pt-B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PMEs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auxiliar os municípios na 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dos seus planos.</a:t>
            </a:r>
            <a:endParaRPr dirty="0"/>
          </a:p>
        </p:txBody>
      </p:sp>
      <p:sp>
        <p:nvSpPr>
          <p:cNvPr id="108" name="Google Shape;108;p2"/>
          <p:cNvSpPr/>
          <p:nvPr/>
        </p:nvSpPr>
        <p:spPr>
          <a:xfrm>
            <a:off x="1" y="-38100"/>
            <a:ext cx="4724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53630" y="4305300"/>
            <a:ext cx="4533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1" y="-38100"/>
            <a:ext cx="4724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190501" y="4610100"/>
            <a:ext cx="4533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5293360" y="1592580"/>
            <a:ext cx="12197442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Verificar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alcance das metas dos Planos 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(vinte) municípios do Território do Sisal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Identificar os 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desafios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enfrentados pelas equipes municipais para a realização do monitoramento e avaliação dos </a:t>
            </a:r>
            <a:r>
              <a:rPr lang="pt-BR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PMEs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contexto local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Sistematizar e analisar os indicadores 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indicados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alternativos 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nível dos municípios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Disponibilizar os dados da pesquisa para os municípios do Território do Sisal, por meio de um Observatório Virtual, para servir de instrumento de gestão e planejamento para os novos planos.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5181600" y="952500"/>
            <a:ext cx="115062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PESQUISA PODE CONTRIBUIR PARA:</a:t>
            </a:r>
            <a:endParaRPr lang="pt-BR" dirty="0" smtClean="0">
              <a:solidFill>
                <a:srgbClr val="FF0000"/>
              </a:solidFill>
            </a:endParaRPr>
          </a:p>
          <a:p>
            <a:pPr marL="1778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aperfeiçoamento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processo de elaboração e monitoramento de planos municipais de educação no Estado da Bahia;</a:t>
            </a:r>
            <a:endParaRPr dirty="0"/>
          </a:p>
          <a:p>
            <a:pPr marL="6350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percepção de que os planos devem espelhar em suas metas a </a:t>
            </a: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realidade municipal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sintonia com as metas dos planos nacional e estadual;</a:t>
            </a:r>
            <a:endParaRPr dirty="0"/>
          </a:p>
          <a:p>
            <a:pPr marL="6350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da qualidade da gestão </a:t>
            </a:r>
            <a:r>
              <a:rPr lang="pt-BR" sz="3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políticas públicas articulada às peças </a:t>
            </a:r>
            <a:r>
              <a:rPr lang="pt-BR" sz="3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orçamentárias municipais</a:t>
            </a:r>
            <a:r>
              <a:rPr lang="pt-BR" sz="3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 garantia do </a:t>
            </a:r>
            <a:r>
              <a:rPr lang="pt-BR" sz="3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 controle social </a:t>
            </a:r>
            <a:r>
              <a:rPr lang="pt-BR" sz="3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órgãos públicos e da população.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marR="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" y="-38100"/>
            <a:ext cx="4724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0501" y="4610100"/>
            <a:ext cx="45339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EXPECTATIVAS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0" y="-57151"/>
            <a:ext cx="18288000" cy="2381250"/>
          </a:xfrm>
          <a:prstGeom prst="rect">
            <a:avLst/>
          </a:prstGeom>
          <a:solidFill>
            <a:srgbClr val="F1EE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2421771" y="4791210"/>
            <a:ext cx="2570023" cy="1732327"/>
            <a:chOff x="8041" y="1435875"/>
            <a:chExt cx="1944424" cy="1329121"/>
          </a:xfrm>
        </p:grpSpPr>
        <p:sp>
          <p:nvSpPr>
            <p:cNvPr id="130" name="Google Shape;130;p5"/>
            <p:cNvSpPr/>
            <p:nvPr/>
          </p:nvSpPr>
          <p:spPr>
            <a:xfrm>
              <a:off x="8041" y="1435875"/>
              <a:ext cx="1944424" cy="132912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46970" y="1474804"/>
              <a:ext cx="1866566" cy="1251263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rPr lang="pt-BR" sz="3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Paradigma: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pt-BR" sz="2400" b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Crítico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pt-BR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Natureza implicada</a:t>
              </a:r>
              <a:endParaRPr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>
            <a:off x="5278817" y="2723894"/>
            <a:ext cx="2570023" cy="1652298"/>
            <a:chOff x="2743749" y="346808"/>
            <a:chExt cx="1944424" cy="972212"/>
          </a:xfrm>
        </p:grpSpPr>
        <p:sp>
          <p:nvSpPr>
            <p:cNvPr id="133" name="Google Shape;133;p5"/>
            <p:cNvSpPr/>
            <p:nvPr/>
          </p:nvSpPr>
          <p:spPr>
            <a:xfrm>
              <a:off x="2743749" y="346808"/>
              <a:ext cx="1944424" cy="972212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2772224" y="375283"/>
              <a:ext cx="1887474" cy="9152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rPr lang="pt-BR" sz="3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Modalidade: </a:t>
              </a:r>
              <a:r>
                <a:rPr lang="pt-BR" sz="3200" b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Empírica</a:t>
              </a: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>
            <a:off x="5248268" y="6784151"/>
            <a:ext cx="2570023" cy="1652298"/>
            <a:chOff x="2702800" y="2790774"/>
            <a:chExt cx="1944424" cy="972212"/>
          </a:xfrm>
        </p:grpSpPr>
        <p:sp>
          <p:nvSpPr>
            <p:cNvPr id="136" name="Google Shape;136;p5"/>
            <p:cNvSpPr/>
            <p:nvPr/>
          </p:nvSpPr>
          <p:spPr>
            <a:xfrm>
              <a:off x="2702800" y="2790774"/>
              <a:ext cx="1944424" cy="972212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2731275" y="2819249"/>
              <a:ext cx="1887474" cy="9152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rPr lang="pt-BR" sz="3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Método: </a:t>
              </a:r>
              <a:r>
                <a:rPr lang="pt-BR" sz="3200" b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Quali-quantitativo</a:t>
              </a:r>
              <a:endParaRPr sz="3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8371257" y="5272704"/>
            <a:ext cx="4252363" cy="1732326"/>
            <a:chOff x="5422466" y="2885828"/>
            <a:chExt cx="2943742" cy="779733"/>
          </a:xfrm>
        </p:grpSpPr>
        <p:sp>
          <p:nvSpPr>
            <p:cNvPr id="139" name="Google Shape;139;p5"/>
            <p:cNvSpPr/>
            <p:nvPr/>
          </p:nvSpPr>
          <p:spPr>
            <a:xfrm>
              <a:off x="5422466" y="2885828"/>
              <a:ext cx="2943742" cy="77973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5445304" y="2908667"/>
              <a:ext cx="2898066" cy="734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pt-BR" sz="28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Procedimentos: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pt-BR" sz="2800" b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Pesquisa documental</a:t>
              </a:r>
              <a:r>
                <a:rPr lang="pt-BR" sz="2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pt-BR" sz="2800" b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 sites, entrevistas e </a:t>
              </a:r>
              <a:r>
                <a:rPr lang="pt-BR" sz="2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rodas de conversa</a:t>
              </a:r>
              <a:endParaRPr sz="28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8383050" y="2537901"/>
            <a:ext cx="4261922" cy="2394917"/>
            <a:chOff x="5419658" y="547036"/>
            <a:chExt cx="2938200" cy="1270088"/>
          </a:xfrm>
        </p:grpSpPr>
        <p:sp>
          <p:nvSpPr>
            <p:cNvPr id="142" name="Google Shape;142;p5"/>
            <p:cNvSpPr/>
            <p:nvPr/>
          </p:nvSpPr>
          <p:spPr>
            <a:xfrm>
              <a:off x="5419658" y="547036"/>
              <a:ext cx="2938200" cy="127008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5463815" y="646363"/>
              <a:ext cx="2863800" cy="100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pt-BR" sz="2800" b="1" dirty="0" smtClean="0">
                  <a:latin typeface="Times New Roman"/>
                  <a:ea typeface="Times New Roman"/>
                  <a:cs typeface="Times New Roman"/>
                  <a:sym typeface="Times New Roman"/>
                </a:rPr>
                <a:t>Colaboradore</a:t>
              </a:r>
              <a:r>
                <a:rPr lang="pt-BR" sz="2800" b="1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lang="pt-BR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pt-BR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pt-BR" sz="2800" b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equipe de monitoramento do PME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lang="pt-BR" sz="2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coordenadores </a:t>
              </a:r>
              <a:r>
                <a:rPr lang="pt-BR" sz="2800" b="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 FME</a:t>
              </a:r>
              <a:endParaRPr dirty="0"/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8387499" y="7344779"/>
            <a:ext cx="4294497" cy="1315148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5268725" y="4831225"/>
            <a:ext cx="2570023" cy="1652298"/>
            <a:chOff x="2736263" y="1587730"/>
            <a:chExt cx="1944424" cy="972212"/>
          </a:xfrm>
        </p:grpSpPr>
        <p:sp>
          <p:nvSpPr>
            <p:cNvPr id="146" name="Google Shape;146;p5"/>
            <p:cNvSpPr/>
            <p:nvPr/>
          </p:nvSpPr>
          <p:spPr>
            <a:xfrm>
              <a:off x="2736263" y="1587730"/>
              <a:ext cx="1944424" cy="972212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2764738" y="1616205"/>
              <a:ext cx="1887474" cy="9152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rPr lang="pt-BR" sz="3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Tipo: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rPr lang="pt-BR" sz="3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pt-BR" sz="3200" b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Exploratória</a:t>
              </a:r>
              <a:endParaRPr/>
            </a:p>
          </p:txBody>
        </p:sp>
      </p:grpSp>
      <p:sp>
        <p:nvSpPr>
          <p:cNvPr id="148" name="Google Shape;148;p5"/>
          <p:cNvSpPr txBox="1"/>
          <p:nvPr/>
        </p:nvSpPr>
        <p:spPr>
          <a:xfrm>
            <a:off x="8530172" y="7421819"/>
            <a:ext cx="4114800" cy="123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pt-BR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Instrumentos:</a:t>
            </a:r>
            <a:r>
              <a:rPr lang="pt-BR" sz="28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questionário semiaberto, roteiro de entrevista semiestruturado 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13156130" y="6687205"/>
            <a:ext cx="3171031" cy="1315148"/>
          </a:xfrm>
          <a:prstGeom prst="roundRect">
            <a:avLst>
              <a:gd name="adj" fmla="val 10000"/>
            </a:avLst>
          </a:prstGeom>
          <a:solidFill>
            <a:srgbClr val="DAEEF3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Dados: </a:t>
            </a: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conteúdo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13156130" y="4312329"/>
            <a:ext cx="3171031" cy="1315148"/>
          </a:xfrm>
          <a:prstGeom prst="roundRect">
            <a:avLst>
              <a:gd name="adj" fmla="val 10000"/>
            </a:avLst>
          </a:prstGeom>
          <a:solidFill>
            <a:srgbClr val="DAEEF3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Registro: 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Escrita e gráficos 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3146062" y="718522"/>
            <a:ext cx="88625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pt-BR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" y="-38100"/>
            <a:ext cx="1960838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/>
        </p:nvSpPr>
        <p:spPr>
          <a:xfrm>
            <a:off x="5486400" y="1337310"/>
            <a:ext cx="11688193" cy="845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" y="-38100"/>
            <a:ext cx="3581399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-209550" y="2832100"/>
            <a:ext cx="4000500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3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ÓRGÃOS QUE CONTRIBUIRAM PARA COMPOR O GRUPO </a:t>
            </a:r>
            <a: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TRABALHO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4000501" y="3020060"/>
            <a:ext cx="13572106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Fórum Estadual de Educação (FEEBA)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Núcleo Territorial de Educação (NTE-04)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da Educação do Estado da Bahia (SEC/COPE)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da Bahia (UFBA)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do Estado da Bahia (UNEB – Campus I, XI e XIV)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Associação Nacional de Pesquisadores da Educação (ANPAE/Bahia)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União dos Dirigentes Municipais de Educação (UNDIME/Sisal)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União Nacional dos Conselhos Municipais de Educação (UNCME/Sisal)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Tribunal de Contas dos Municípios (TCM)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Tribunal de Contas do Estado (TCE)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Fóruns Municipais de Educação (FME/Sisal</a:t>
            </a:r>
            <a:r>
              <a:rPr lang="pt-B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7"/>
          <p:cNvGrpSpPr/>
          <p:nvPr/>
        </p:nvGrpSpPr>
        <p:grpSpPr>
          <a:xfrm rot="10800000">
            <a:off x="-2362198" y="-436523"/>
            <a:ext cx="21793198" cy="2376504"/>
            <a:chOff x="0" y="0"/>
            <a:chExt cx="8832962" cy="861228"/>
          </a:xfrm>
        </p:grpSpPr>
        <p:sp>
          <p:nvSpPr>
            <p:cNvPr id="166" name="Google Shape;166;p7"/>
            <p:cNvSpPr/>
            <p:nvPr/>
          </p:nvSpPr>
          <p:spPr>
            <a:xfrm>
              <a:off x="19050" y="7345"/>
              <a:ext cx="8794990" cy="846537"/>
            </a:xfrm>
            <a:custGeom>
              <a:avLst/>
              <a:gdLst/>
              <a:ahLst/>
              <a:cxnLst/>
              <a:rect l="l" t="t" r="r" b="b"/>
              <a:pathLst>
                <a:path w="8794990" h="846537" extrusionOk="0">
                  <a:moveTo>
                    <a:pt x="7697074" y="846537"/>
                  </a:moveTo>
                  <a:lnTo>
                    <a:pt x="1097788" y="846537"/>
                  </a:lnTo>
                  <a:cubicBezTo>
                    <a:pt x="491490" y="846537"/>
                    <a:pt x="0" y="657025"/>
                    <a:pt x="0" y="423244"/>
                  </a:cubicBezTo>
                  <a:cubicBezTo>
                    <a:pt x="0" y="189513"/>
                    <a:pt x="491490" y="0"/>
                    <a:pt x="1097788" y="0"/>
                  </a:cubicBezTo>
                  <a:lnTo>
                    <a:pt x="7697201" y="0"/>
                  </a:lnTo>
                  <a:cubicBezTo>
                    <a:pt x="8303499" y="0"/>
                    <a:pt x="8794990" y="189513"/>
                    <a:pt x="8794990" y="423293"/>
                  </a:cubicBezTo>
                  <a:cubicBezTo>
                    <a:pt x="8794862" y="657025"/>
                    <a:pt x="8303372" y="846537"/>
                    <a:pt x="7697074" y="846537"/>
                  </a:cubicBezTo>
                  <a:close/>
                </a:path>
              </a:pathLst>
            </a:custGeom>
            <a:solidFill>
              <a:srgbClr val="F1EE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0" y="0"/>
              <a:ext cx="8832962" cy="861228"/>
            </a:xfrm>
            <a:custGeom>
              <a:avLst/>
              <a:gdLst/>
              <a:ahLst/>
              <a:cxnLst/>
              <a:rect l="l" t="t" r="r" b="b"/>
              <a:pathLst>
                <a:path w="8832962" h="861228" extrusionOk="0">
                  <a:moveTo>
                    <a:pt x="7716124" y="861228"/>
                  </a:moveTo>
                  <a:lnTo>
                    <a:pt x="1116838" y="861228"/>
                  </a:lnTo>
                  <a:cubicBezTo>
                    <a:pt x="501015" y="861228"/>
                    <a:pt x="0" y="668043"/>
                    <a:pt x="0" y="430638"/>
                  </a:cubicBezTo>
                  <a:cubicBezTo>
                    <a:pt x="0" y="193185"/>
                    <a:pt x="501015" y="0"/>
                    <a:pt x="1116838" y="0"/>
                  </a:cubicBezTo>
                  <a:lnTo>
                    <a:pt x="7716251" y="0"/>
                  </a:lnTo>
                  <a:cubicBezTo>
                    <a:pt x="8331947" y="0"/>
                    <a:pt x="8832962" y="193185"/>
                    <a:pt x="8832962" y="430638"/>
                  </a:cubicBezTo>
                  <a:cubicBezTo>
                    <a:pt x="8832962" y="668043"/>
                    <a:pt x="8331947" y="861228"/>
                    <a:pt x="7716124" y="861228"/>
                  </a:cubicBezTo>
                  <a:close/>
                  <a:moveTo>
                    <a:pt x="1116838" y="14691"/>
                  </a:moveTo>
                  <a:cubicBezTo>
                    <a:pt x="521970" y="14691"/>
                    <a:pt x="38100" y="201265"/>
                    <a:pt x="38100" y="430638"/>
                  </a:cubicBezTo>
                  <a:cubicBezTo>
                    <a:pt x="38100" y="659963"/>
                    <a:pt x="521970" y="846586"/>
                    <a:pt x="1116838" y="846586"/>
                  </a:cubicBezTo>
                  <a:lnTo>
                    <a:pt x="7716251" y="846586"/>
                  </a:lnTo>
                  <a:cubicBezTo>
                    <a:pt x="8310993" y="846586"/>
                    <a:pt x="8794990" y="660012"/>
                    <a:pt x="8794990" y="430638"/>
                  </a:cubicBezTo>
                  <a:cubicBezTo>
                    <a:pt x="8794862" y="201265"/>
                    <a:pt x="8310993" y="14691"/>
                    <a:pt x="7716124" y="14691"/>
                  </a:cubicBezTo>
                  <a:lnTo>
                    <a:pt x="1116838" y="14691"/>
                  </a:lnTo>
                  <a:close/>
                </a:path>
              </a:pathLst>
            </a:custGeom>
            <a:solidFill>
              <a:srgbClr val="F1EE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7"/>
          <p:cNvSpPr txBox="1"/>
          <p:nvPr/>
        </p:nvSpPr>
        <p:spPr>
          <a:xfrm>
            <a:off x="1956390" y="139526"/>
            <a:ext cx="11334307" cy="122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pt-BR"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PRIMEIRAS</a:t>
            </a:r>
            <a:r>
              <a:rPr lang="pt-BR" sz="5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ATIVIDADES</a:t>
            </a:r>
            <a:endParaRPr sz="5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2556588" y="723900"/>
            <a:ext cx="8797212" cy="96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624840" y="2597248"/>
            <a:ext cx="14249400" cy="32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marR="0" lvl="1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Análise documental dos relatórios de monitoramento dos </a:t>
            </a:r>
            <a:r>
              <a:rPr lang="pt-BR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PMEs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685800" marR="0" lvl="1" indent="-50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50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Levantamento de dados  sobre a experiência da elaboração e monitoramento dos planos a partir de formulários aplicados;</a:t>
            </a:r>
            <a:endParaRPr dirty="0"/>
          </a:p>
          <a:p>
            <a:pPr marL="685800" marR="0" lvl="1" indent="-50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Quatro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Rodas de Conversa com os coordenadores das equipes municipais: virtuais e presenciais.</a:t>
            </a:r>
            <a:endParaRPr dirty="0"/>
          </a:p>
          <a:p>
            <a:pPr marL="685800" marR="0" lvl="1" indent="-50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15108871" y="-359729"/>
            <a:ext cx="10951529" cy="1213262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219200" y="6210300"/>
            <a:ext cx="14087474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pt-B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Variáveis analisadas:</a:t>
            </a:r>
            <a:endParaRPr/>
          </a:p>
          <a:p>
            <a:pPr marL="508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 contexto histórico e político de elaboração dos PMEs;</a:t>
            </a:r>
            <a:endParaRPr/>
          </a:p>
          <a:p>
            <a:pPr marL="508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critérios para a definição de metas e estratégias;</a:t>
            </a:r>
            <a:endParaRPr/>
          </a:p>
          <a:p>
            <a:pPr marL="508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realização do monitoramento, acompanhamento e avaliação, a partir das orientações recebidas; </a:t>
            </a:r>
            <a:endParaRPr/>
          </a:p>
          <a:p>
            <a:pPr marL="5080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participação de órgãos colegiados e da população no controle social e fiscalização do cumprimento das metas.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/>
        </p:nvSpPr>
        <p:spPr>
          <a:xfrm>
            <a:off x="5556071" y="1371600"/>
            <a:ext cx="11963400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 histórico e político de elaboração dos </a:t>
            </a:r>
            <a:r>
              <a:rPr lang="pt-B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PMEs</a:t>
            </a: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Dificuldade das equipes técnicas na elaboração de diagnósticos iniciais em fontes oficiais para a elaboração dos planos em um curto período de tempo;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informaram que não contaram com a ajuda de consultorias externas no momento da elaboração;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pt-B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PMEs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seguiram as metas do PNE, por recomendação dos técnicos da Secretaria do Estado que orientavam o processo de elaboração.</a:t>
            </a:r>
            <a:endParaRPr dirty="0"/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Critérios para a definição de metas e estratégias: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das metas e estratégias tendo como referência,  basicamente, as metas  do PNE;</a:t>
            </a: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alinhamento da maioria das metas e estratégias à realidade educacional dos municípios;</a:t>
            </a: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Apenas 03 municípios adaptaram metas e estratégias condizentes com as suas atribuições em termos educacionais, com isto os indicadores do PNE não foram seguidos literalmente.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1" y="-38100"/>
            <a:ext cx="53340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-228600" y="3817937"/>
            <a:ext cx="5830078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DAS ATIVIDADES INICIAIS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5562602" y="1562100"/>
            <a:ext cx="11963400" cy="906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Monitoramento, acompanhamento e avaliação do PME: </a:t>
            </a:r>
            <a:endParaRPr dirty="0"/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orientações mais específicas e de formação continuada para a equipe de monitoramento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 reduzida da COPE limitava a orientação aos municípios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Dificuldades com relação às informações estatísticas disponíveis para os indicadores estabelecidos para monitoramento das metas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Mudanças na gestão municipal, com  desarticulação das equipes causando descontinuidade no processo de monitoramento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Pouca participação dos representantes das instituições, o foco do trabalho ficou a cargo das equipe das secretarias municipais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Utilização de indicadores nacionais por parte dos municípios que não eram desagregados por unidades da federação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</p:txBody>
      </p:sp>
      <p:sp>
        <p:nvSpPr>
          <p:cNvPr id="185" name="Google Shape;185;p9"/>
          <p:cNvSpPr/>
          <p:nvPr/>
        </p:nvSpPr>
        <p:spPr>
          <a:xfrm>
            <a:off x="1" y="-38100"/>
            <a:ext cx="53340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-228600" y="3817937"/>
            <a:ext cx="5830078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DAS ATIVIDADES INICIAIS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1397</Words>
  <Application>Microsoft Office PowerPoint</Application>
  <PresentationFormat>Personalizar</PresentationFormat>
  <Paragraphs>156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Calibri</vt:lpstr>
      <vt:lpstr>Open Sans</vt:lpstr>
      <vt:lpstr>Noto Sans Symbols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Maura Miranda</dc:creator>
  <cp:lastModifiedBy>Mária Couto Cunha</cp:lastModifiedBy>
  <cp:revision>9</cp:revision>
  <dcterms:created xsi:type="dcterms:W3CDTF">2006-08-16T00:00:00Z</dcterms:created>
  <dcterms:modified xsi:type="dcterms:W3CDTF">2026-04-05T15:24:40Z</dcterms:modified>
</cp:coreProperties>
</file>