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1" r:id="rId5"/>
    <p:sldId id="270" r:id="rId6"/>
    <p:sldId id="262" r:id="rId7"/>
    <p:sldId id="263" r:id="rId8"/>
    <p:sldId id="264" r:id="rId9"/>
    <p:sldId id="268" r:id="rId10"/>
    <p:sldId id="260" r:id="rId11"/>
    <p:sldId id="269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4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B5828-C311-4C33-B48D-F13ED9553C0B}" type="datetimeFigureOut">
              <a:rPr lang="pt-BR" smtClean="0"/>
              <a:t>07/04/2026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2691C-FF9E-41F7-9AA3-CF78868350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455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Bom dia a todas e todos.</a:t>
            </a:r>
          </a:p>
          <a:p>
            <a:pPr fontAlgn="t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Quero começar agradecendo à UNDIME Bahia pela oportunidade de estar aqui, neste espaço de diálogo tão importante para o futuro da educação em nossos municípios.</a:t>
            </a:r>
          </a:p>
          <a:p>
            <a:pPr fontAlgn="t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 sou Cléslei Chagas, professor e pesquisador, e hoje eu gostaria de compartilhar com vocês uma reflexão sobre o Plano Municipal de Educação — não como um documento técnico, mas como um pacto com o futuro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2691C-FF9E-41F7-9AA3-CF78868350A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613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2691C-FF9E-41F7-9AA3-CF78868350A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234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“Quando falamos em sustentabilidade no PME,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falamos também de compromisso com a Agenda 2030.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Objetivos do Desenvolvimento Sustentável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 são metas distantes.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Eles se concretizam na escola.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território.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permanência dos estudantes.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PME é o instrumento que conecta o local ao global.”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2691C-FF9E-41F7-9AA3-CF78868350A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340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2691C-FF9E-41F7-9AA3-CF78868350A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934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“Planejar a educação é decidir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futuro queremos construir.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hoje…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 futuro só é possível se for sustentável…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territorial…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coletivo.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futuro da educação começa no território.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Muito obrigado.”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2691C-FF9E-41F7-9AA3-CF78868350A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486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“Quero começar pedindo que vocês imaginem uma cena simples.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 Plano Municipal de Educação sendo escrito…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numa sala confortável.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Computador.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Impressora.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Gráficos bem organizados.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Agora imaginem esse mesmo plano chegando a uma escola…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semiárido…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 a água chega de carro‑pipa.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 a uma escola do litoral…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convivendo com erosão, instabilidade climática, insegurança social.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(pausa curta)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pergunta que eu trago hoje é direta.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 plano pertence a quem?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Porque educação…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 acontece no papel.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Educação acontece em lugares reais.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 pessoas reais.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territórios muito diferentes entre si.”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2691C-FF9E-41F7-9AA3-CF78868350A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2277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“Toda educação acontece em um território.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Bahia é diversa.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Muito diversa.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Temos semiárido, litoral, sertão, campo, comunidades tradicionais, áreas urbanas.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 território carrega desafios próprios.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 também carrega saberes, histórias, potências.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Quando o território não entra no planejamento…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 entra na desigualdade.”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2691C-FF9E-41F7-9AA3-CF78868350A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7974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“Muitos Planos Municipais de Educação fazem o que a legislação exige.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isso é importante.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 estou questionando isso.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Mas, na prática, muitos planos acabam sendo padronizados.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Distantes da realidade local.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Frágeis diante das mudanças políticas.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sustentabilidade até aparece…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 quase sempre como um tema transversal.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(pausa)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Quando a sustentabilidade vira só um capítulo…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 deixa de transformar.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passa apenas a enfeitar.”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2691C-FF9E-41F7-9AA3-CF78868350A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814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 aqui é importante dizer algo com muita clareza.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Sustentabilidade na educação não é opcional.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Desde 1999…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 a Política Nacional de Educação Ambiental…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Brasil reconhece que a educação ambiental faz parte do sistema educacional.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 seja…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sustentabilidade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 é política de Estado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2691C-FF9E-41F7-9AA3-CF78868350A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686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“Essa compreensão foi atualizada recentemente.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2024, a legislação foi alterada…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reforçar o enfrentamento das mudanças climáticas como responsabilidade educacional.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Isso muda o cenário.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Porque sustentabilidade não é mais só formação ambiental.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 preparação…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um futuro em risco.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isso eu afirmo: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Sustentabilidade não é capítulo.</a:t>
            </a:r>
            <a:b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 critério.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2691C-FF9E-41F7-9AA3-CF78868350A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730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“Quando colocamos a sustentabilidade como critério, três dimensões aparecem.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ambiental.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Educação climática, água, energia, resíduos, biomas locais.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social.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Equidade, permanência, educação integral com sentido.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a institucional.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 PME que não termina com o mandato.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sobrevive às trocas de governo.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é política de Estado.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próprio Plano Nacional de Educação, ainda em vigência,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 aponta a sustentabilidade socioambiental como diretriz.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Portanto…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aprofundar isso nos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PMEs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não é ruptura.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 coerência.”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2691C-FF9E-41F7-9AA3-CF78868350A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0330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 se existe um lugar no Brasil capaz de fazer essa virada…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 lugar é a Bahia.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(olhe para o mapa)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Quando eu perguntei, no início…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‘esse plano pertence a quem?’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 estava falando disso aqui.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São territórios diferentes.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Climas diferentes.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Histórias diferentes.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Planejar educação na Bahia é, antes de tudo…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planejar território.”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2691C-FF9E-41F7-9AA3-CF78868350A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02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“O novo Plano Nacional de Educação, que vai orientar o país nos próximos anos, estabelece como objetivo promover a educação ambiental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o enfrentamento das mudanças climáticas em todas as escolas.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futuro do planejamento educacional…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 nasce sustentável.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pergunta é: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nossos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PMEs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estão prontos para esse futuro?”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2691C-FF9E-41F7-9AA3-CF78868350A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9774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9D7427-AD65-AC38-F00F-6621CE710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55CED7-A6A1-7ED0-2A59-D32245E51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C8929C-4C7D-9D1C-0133-D13CEAB8D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4BFB-7063-4580-8DC8-5095B5B45621}" type="datetimeFigureOut">
              <a:rPr lang="pt-BR" smtClean="0"/>
              <a:t>07/04/2026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CFCC6F-E0D0-1B13-9774-02F8C7690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70CA3E-0282-0707-03D2-47F4F207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2C9B-7C71-4CFC-BF76-D92788EC3F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854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7D9134-D391-B965-8313-E9144C853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90A4568-E9EB-1EEC-A442-6FFD29D5C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2E9558-1436-134B-9A5B-8D8371A89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4BFB-7063-4580-8DC8-5095B5B45621}" type="datetimeFigureOut">
              <a:rPr lang="pt-BR" smtClean="0"/>
              <a:t>07/04/2026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D237A1-8925-7F3A-7E4B-2661322A6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7E573B-8E5F-F2D0-F2D7-4978EB686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2C9B-7C71-4CFC-BF76-D92788EC3F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55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A51ED7-FF87-11A5-C6C2-050DBDB114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1D7657-CB59-D538-0086-D9B234C55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3839D9-9ABE-4D93-F284-24443E31C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4BFB-7063-4580-8DC8-5095B5B45621}" type="datetimeFigureOut">
              <a:rPr lang="pt-BR" smtClean="0"/>
              <a:t>07/04/2026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2C2D44-8E44-AFCA-7600-1D2517738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D25B9C-D669-F4B9-86B3-F0779D733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2C9B-7C71-4CFC-BF76-D92788EC3F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08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D5B36E-D985-F501-6600-09E7DDC4C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0E79B3-1F9E-7801-9504-578D4DCF8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918F21-805D-B234-2D3D-A3F90C156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4BFB-7063-4580-8DC8-5095B5B45621}" type="datetimeFigureOut">
              <a:rPr lang="pt-BR" smtClean="0"/>
              <a:t>07/04/2026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00DDDB-7155-9936-D423-D1F12A573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37EA75-4D03-CF87-1A77-DF05467B3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2C9B-7C71-4CFC-BF76-D92788EC3F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30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902D64-59F0-5851-87CD-3A799CCB8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8CED74-4E9D-F7AE-3BBE-483C05C3F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ED9FCF-6332-92A9-9D68-42D8C4E8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4BFB-7063-4580-8DC8-5095B5B45621}" type="datetimeFigureOut">
              <a:rPr lang="pt-BR" smtClean="0"/>
              <a:t>07/04/2026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D1F36E-B481-81D6-30BD-C7F5F9B9E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651C6B-A9F3-FFC3-6226-0ED2D4023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2C9B-7C71-4CFC-BF76-D92788EC3F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81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9A764D-044B-3DF0-13F2-DB2EB8FAF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EB3778-4763-4FEE-547D-F79BAEE75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63DCA3-8E14-0596-077B-ADE5FBE46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5F7B9B-8D01-FF12-2831-A882CC7C2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4BFB-7063-4580-8DC8-5095B5B45621}" type="datetimeFigureOut">
              <a:rPr lang="pt-BR" smtClean="0"/>
              <a:t>07/04/2026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0CD843D-F379-0516-64BE-10BFB8D85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87F0B6-E7EF-3293-0095-8CB2F27B4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2C9B-7C71-4CFC-BF76-D92788EC3F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96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8C9F65-47DE-9A41-9CA0-6EF61D671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61912B-93CA-E4AC-5C18-7F456B649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E85732-530B-F30B-2576-5BC57123F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979A817-2AA5-C819-11D7-BA31BCAB4E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7CA6626-7540-0F29-7020-FCB8B439C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9928D27-8B6B-CC73-BA76-505CC826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4BFB-7063-4580-8DC8-5095B5B45621}" type="datetimeFigureOut">
              <a:rPr lang="pt-BR" smtClean="0"/>
              <a:t>07/04/2026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916296D-82FA-AD5D-9F5E-1E5E3D401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2957B8-28DB-7E8E-E699-5692D40D9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2C9B-7C71-4CFC-BF76-D92788EC3F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430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D4A677-8D3F-75BF-2492-392CF7EAF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3873E20-332D-4C9B-D741-6C5DA3685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4BFB-7063-4580-8DC8-5095B5B45621}" type="datetimeFigureOut">
              <a:rPr lang="pt-BR" smtClean="0"/>
              <a:t>07/04/2026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D41BFE1-FAFA-23EE-14A1-F499E0DC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8FB7C61-5FA3-61E9-7C12-14CCEA20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2C9B-7C71-4CFC-BF76-D92788EC3F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88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D91553F-D366-BEA1-016B-02782784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4BFB-7063-4580-8DC8-5095B5B45621}" type="datetimeFigureOut">
              <a:rPr lang="pt-BR" smtClean="0"/>
              <a:t>07/04/2026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FB0D339-68AC-77D7-FA9B-94D819BA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C677DA1-A2F5-1B16-64E7-438F4D78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2C9B-7C71-4CFC-BF76-D92788EC3F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47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8C3502-3083-BBC5-9606-0945915CA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A79BE3-309A-19EC-0E37-3B14466EB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2184E95-B350-B617-110D-82C974FDB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FCBD66A-D704-D65C-66EC-DD6C48AD5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4BFB-7063-4580-8DC8-5095B5B45621}" type="datetimeFigureOut">
              <a:rPr lang="pt-BR" smtClean="0"/>
              <a:t>07/04/2026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815B079-B0CB-A7CD-E69E-FE9E7B635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58E4BA-5887-D523-3316-6DD28943F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2C9B-7C71-4CFC-BF76-D92788EC3F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3123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60EF25-376E-83D7-15B3-2ECD6AF3D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32BD2DD-2B23-3793-6248-46F04FB12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2A315AF-DC28-4D1D-8239-19544B22B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E54D04-B952-BA14-B683-C1A051D2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4BFB-7063-4580-8DC8-5095B5B45621}" type="datetimeFigureOut">
              <a:rPr lang="pt-BR" smtClean="0"/>
              <a:t>07/04/2026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5F7044C-0775-A7CB-B969-8B652D90F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CDBF54-C358-6757-DCFE-FFECD5AF7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2C9B-7C71-4CFC-BF76-D92788EC3F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99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4122140-1096-DAAC-31D2-3F4651159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027E66-559C-47CA-FE97-35D1C9928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154F5B-EBE2-5650-AA39-40BDB3884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674BFB-7063-4580-8DC8-5095B5B45621}" type="datetimeFigureOut">
              <a:rPr lang="pt-BR" smtClean="0"/>
              <a:t>07/04/2026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507EFF-2746-BEAF-D2BE-1686E3422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CEB480-45D5-6B89-C22A-FA062D71F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2D2C9B-7C71-4CFC-BF76-D92788EC3F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97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312F4EA-9EB1-E516-CC42-A75477266976}"/>
              </a:ext>
            </a:extLst>
          </p:cNvPr>
          <p:cNvSpPr txBox="1"/>
          <p:nvPr/>
        </p:nvSpPr>
        <p:spPr>
          <a:xfrm>
            <a:off x="0" y="1995492"/>
            <a:ext cx="1219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4800" b="1" i="1" dirty="0">
                <a:solidFill>
                  <a:srgbClr val="FBBF24"/>
                </a:solidFill>
                <a:effectLst/>
                <a:latin typeface="Playfair Display" panose="020F0502020204030204" pitchFamily="2" charset="0"/>
              </a:rPr>
              <a:t>PME:</a:t>
            </a:r>
            <a:r>
              <a:rPr lang="pt-BR" sz="4800" b="1" i="0" dirty="0">
                <a:solidFill>
                  <a:srgbClr val="FFFFFF"/>
                </a:solidFill>
                <a:effectLst/>
                <a:latin typeface="Playfair Display" panose="020F0502020204030204" pitchFamily="2" charset="0"/>
              </a:rPr>
              <a:t> Pacto com o Futuro da Educação</a:t>
            </a:r>
          </a:p>
          <a:p>
            <a:pPr algn="ctr">
              <a:buNone/>
            </a:pPr>
            <a:endParaRPr lang="pt-BR" sz="3600" b="1" dirty="0">
              <a:solidFill>
                <a:srgbClr val="FFFFFF"/>
              </a:solidFill>
              <a:latin typeface="Playfair Display" panose="020F0502020204030204" pitchFamily="2" charset="0"/>
            </a:endParaRPr>
          </a:p>
          <a:p>
            <a:pPr algn="ctr">
              <a:buNone/>
            </a:pPr>
            <a:r>
              <a:rPr lang="pt-BR" sz="3600" b="1" i="0" dirty="0">
                <a:solidFill>
                  <a:srgbClr val="FBBF24"/>
                </a:solidFill>
                <a:effectLst/>
                <a:latin typeface="Montserrat" panose="00000500000000000000" pitchFamily="2" charset="0"/>
              </a:rPr>
              <a:t>E se o território guiasse o futuro da educação?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E029BEE0-2688-A6DB-8F16-44BE434C60F6}"/>
              </a:ext>
            </a:extLst>
          </p:cNvPr>
          <p:cNvCxnSpPr/>
          <p:nvPr/>
        </p:nvCxnSpPr>
        <p:spPr>
          <a:xfrm>
            <a:off x="4561114" y="2939141"/>
            <a:ext cx="2884715" cy="0"/>
          </a:xfrm>
          <a:prstGeom prst="line">
            <a:avLst/>
          </a:prstGeom>
          <a:ln w="28575">
            <a:solidFill>
              <a:srgbClr val="FBBF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13DB6DE7-CD8D-6511-47FA-4633D4A3B23B}"/>
              </a:ext>
            </a:extLst>
          </p:cNvPr>
          <p:cNvSpPr txBox="1"/>
          <p:nvPr/>
        </p:nvSpPr>
        <p:spPr>
          <a:xfrm>
            <a:off x="2955471" y="62765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b="0" i="0" dirty="0">
                <a:solidFill>
                  <a:srgbClr val="94A3B8"/>
                </a:solidFill>
                <a:effectLst/>
                <a:latin typeface="Montserrat" panose="00000500000000000000" pitchFamily="2" charset="0"/>
              </a:rPr>
              <a:t> Bahia, 2026 | </a:t>
            </a:r>
            <a:r>
              <a:rPr lang="pt-BR" b="0" i="0" dirty="0">
                <a:solidFill>
                  <a:srgbClr val="FACC15"/>
                </a:solidFill>
                <a:effectLst/>
                <a:latin typeface="Montserrat" panose="00000500000000000000" pitchFamily="2" charset="0"/>
              </a:rPr>
              <a:t>Prof. Dr. Cléslei Chagas</a:t>
            </a:r>
            <a:endParaRPr lang="pt-BR" b="0" i="0" dirty="0">
              <a:solidFill>
                <a:srgbClr val="94A3B8"/>
              </a:solidFill>
              <a:effectLst/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53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89932-6FE1-7D00-4939-0CAB043F0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BDFB91-21A8-57BC-B3FE-CF3EB32D24EA}"/>
              </a:ext>
            </a:extLst>
          </p:cNvPr>
          <p:cNvSpPr txBox="1"/>
          <p:nvPr/>
        </p:nvSpPr>
        <p:spPr>
          <a:xfrm>
            <a:off x="2955471" y="62765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b="0" i="0" dirty="0">
                <a:solidFill>
                  <a:srgbClr val="94A3B8"/>
                </a:solidFill>
                <a:effectLst/>
                <a:latin typeface="Montserrat" panose="00000500000000000000" pitchFamily="2" charset="0"/>
              </a:rPr>
              <a:t> Bahia, 2026 | </a:t>
            </a:r>
            <a:r>
              <a:rPr lang="pt-BR" b="0" i="0" dirty="0">
                <a:solidFill>
                  <a:srgbClr val="FACC15"/>
                </a:solidFill>
                <a:effectLst/>
                <a:latin typeface="Montserrat" panose="00000500000000000000" pitchFamily="2" charset="0"/>
              </a:rPr>
              <a:t>Prof. Dr. Cléslei Chagas</a:t>
            </a:r>
            <a:endParaRPr lang="pt-BR" b="0" i="0" dirty="0">
              <a:solidFill>
                <a:srgbClr val="94A3B8"/>
              </a:solidFill>
              <a:effectLst/>
              <a:latin typeface="Montserrat" panose="00000500000000000000" pitchFamily="2" charset="0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4C310D00-F25A-0B71-5218-41E8A946CCAD}"/>
              </a:ext>
            </a:extLst>
          </p:cNvPr>
          <p:cNvGrpSpPr/>
          <p:nvPr/>
        </p:nvGrpSpPr>
        <p:grpSpPr>
          <a:xfrm>
            <a:off x="239486" y="1593972"/>
            <a:ext cx="3701144" cy="4349627"/>
            <a:chOff x="446314" y="1593972"/>
            <a:chExt cx="3701144" cy="4349627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C034265F-B8CB-EA5E-8D60-DDA9A13A1CA4}"/>
                </a:ext>
              </a:extLst>
            </p:cNvPr>
            <p:cNvSpPr/>
            <p:nvPr/>
          </p:nvSpPr>
          <p:spPr>
            <a:xfrm>
              <a:off x="446314" y="1593972"/>
              <a:ext cx="3701144" cy="434962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97DFCC4B-5FCE-8554-E373-4978FBDBA875}"/>
                </a:ext>
              </a:extLst>
            </p:cNvPr>
            <p:cNvSpPr txBox="1"/>
            <p:nvPr/>
          </p:nvSpPr>
          <p:spPr>
            <a:xfrm>
              <a:off x="446314" y="2749147"/>
              <a:ext cx="3701143" cy="2039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pt-BR" sz="2800" b="1" dirty="0">
                  <a:solidFill>
                    <a:srgbClr val="FBBF24"/>
                  </a:solidFill>
                  <a:latin typeface="Montserrat" panose="00000500000000000000" pitchFamily="2" charset="0"/>
                </a:rPr>
                <a:t>Este PME reconhece o território que educa?</a:t>
              </a:r>
            </a:p>
          </p:txBody>
        </p:sp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71E59FD7-C213-732C-C139-C83ED272B119}"/>
              </a:ext>
            </a:extLst>
          </p:cNvPr>
          <p:cNvSpPr/>
          <p:nvPr/>
        </p:nvSpPr>
        <p:spPr>
          <a:xfrm>
            <a:off x="4310741" y="1593972"/>
            <a:ext cx="3701144" cy="434962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E3DB3C8-48CC-94D1-DE7A-FCDBF195C8BD}"/>
              </a:ext>
            </a:extLst>
          </p:cNvPr>
          <p:cNvSpPr/>
          <p:nvPr/>
        </p:nvSpPr>
        <p:spPr>
          <a:xfrm>
            <a:off x="8327571" y="1593972"/>
            <a:ext cx="3701144" cy="434962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964326A-5D7B-643A-38DF-640330B7453E}"/>
              </a:ext>
            </a:extLst>
          </p:cNvPr>
          <p:cNvSpPr txBox="1"/>
          <p:nvPr/>
        </p:nvSpPr>
        <p:spPr>
          <a:xfrm>
            <a:off x="4312103" y="2577901"/>
            <a:ext cx="3699782" cy="2039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 b="1" dirty="0">
                <a:solidFill>
                  <a:srgbClr val="FBBF24"/>
                </a:solidFill>
                <a:latin typeface="Montserrat" panose="00000500000000000000" pitchFamily="2" charset="0"/>
              </a:rPr>
              <a:t>A sustentabilidade orienta decisões ou só aparece no discurso?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DB9510D-9B5E-98F0-D148-D8FF2FE23076}"/>
              </a:ext>
            </a:extLst>
          </p:cNvPr>
          <p:cNvSpPr txBox="1"/>
          <p:nvPr/>
        </p:nvSpPr>
        <p:spPr>
          <a:xfrm>
            <a:off x="8381996" y="2749147"/>
            <a:ext cx="3570518" cy="2039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 b="1" dirty="0">
                <a:solidFill>
                  <a:srgbClr val="FBBF24"/>
                </a:solidFill>
                <a:latin typeface="Montserrat" panose="00000500000000000000" pitchFamily="2" charset="0"/>
              </a:rPr>
              <a:t>E este plano sobreviveria a uma mudança de governo?</a:t>
            </a:r>
          </a:p>
        </p:txBody>
      </p:sp>
    </p:spTree>
    <p:extLst>
      <p:ext uri="{BB962C8B-B14F-4D97-AF65-F5344CB8AC3E}">
        <p14:creationId xmlns:p14="http://schemas.microsoft.com/office/powerpoint/2010/main" val="933983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C688BD1-8B0D-79C3-388A-C0FF0964C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6" y="1373151"/>
            <a:ext cx="8235043" cy="411169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14B88B4-2DF8-68DC-8E60-B1EC737D6D9A}"/>
              </a:ext>
            </a:extLst>
          </p:cNvPr>
          <p:cNvSpPr txBox="1"/>
          <p:nvPr/>
        </p:nvSpPr>
        <p:spPr>
          <a:xfrm>
            <a:off x="6999517" y="4143669"/>
            <a:ext cx="4876799" cy="2595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3600" b="1" dirty="0">
                <a:solidFill>
                  <a:srgbClr val="FBBF24"/>
                </a:solidFill>
                <a:latin typeface="Montserrat" panose="00000500000000000000" pitchFamily="2" charset="0"/>
              </a:rPr>
              <a:t>O PME é o instrumento que conecta o local ao global.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5F833A-5179-1C16-CE53-BEB2FC51F9F7}"/>
              </a:ext>
            </a:extLst>
          </p:cNvPr>
          <p:cNvSpPr txBox="1"/>
          <p:nvPr/>
        </p:nvSpPr>
        <p:spPr>
          <a:xfrm>
            <a:off x="157844" y="250007"/>
            <a:ext cx="6368142" cy="684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3600" b="1" dirty="0">
                <a:solidFill>
                  <a:srgbClr val="FBBF24"/>
                </a:solidFill>
                <a:latin typeface="Montserrat" panose="00000500000000000000" pitchFamily="2" charset="0"/>
              </a:rPr>
              <a:t>PME e ODS</a:t>
            </a:r>
          </a:p>
        </p:txBody>
      </p:sp>
    </p:spTree>
    <p:extLst>
      <p:ext uri="{BB962C8B-B14F-4D97-AF65-F5344CB8AC3E}">
        <p14:creationId xmlns:p14="http://schemas.microsoft.com/office/powerpoint/2010/main" val="114394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B8E65-D372-1493-4C93-AB8628645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406B3CF-006F-4E13-1391-B97461370953}"/>
              </a:ext>
            </a:extLst>
          </p:cNvPr>
          <p:cNvSpPr txBox="1"/>
          <p:nvPr/>
        </p:nvSpPr>
        <p:spPr>
          <a:xfrm>
            <a:off x="2955471" y="62765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b="0" i="0" dirty="0">
                <a:solidFill>
                  <a:srgbClr val="94A3B8"/>
                </a:solidFill>
                <a:effectLst/>
                <a:latin typeface="Montserrat" panose="00000500000000000000" pitchFamily="2" charset="0"/>
              </a:rPr>
              <a:t> Bahia, 2026 | </a:t>
            </a:r>
            <a:r>
              <a:rPr lang="pt-BR" b="0" i="0" dirty="0">
                <a:solidFill>
                  <a:srgbClr val="FACC15"/>
                </a:solidFill>
                <a:effectLst/>
                <a:latin typeface="Montserrat" panose="00000500000000000000" pitchFamily="2" charset="0"/>
              </a:rPr>
              <a:t>Prof. Dr. Cléslei Chagas</a:t>
            </a:r>
            <a:endParaRPr lang="pt-BR" b="0" i="0" dirty="0">
              <a:solidFill>
                <a:srgbClr val="94A3B8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BEEBB4B-1002-ED18-B333-6C0169BB74A5}"/>
              </a:ext>
            </a:extLst>
          </p:cNvPr>
          <p:cNvSpPr txBox="1"/>
          <p:nvPr/>
        </p:nvSpPr>
        <p:spPr>
          <a:xfrm>
            <a:off x="0" y="3144329"/>
            <a:ext cx="12192000" cy="980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5400" b="1" dirty="0">
                <a:solidFill>
                  <a:srgbClr val="FBBF24"/>
                </a:solidFill>
                <a:latin typeface="Montserrat" panose="00000500000000000000" pitchFamily="2" charset="0"/>
              </a:rPr>
              <a:t>Documento → Processo → Pacto</a:t>
            </a:r>
          </a:p>
        </p:txBody>
      </p:sp>
    </p:spTree>
    <p:extLst>
      <p:ext uri="{BB962C8B-B14F-4D97-AF65-F5344CB8AC3E}">
        <p14:creationId xmlns:p14="http://schemas.microsoft.com/office/powerpoint/2010/main" val="3522372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9EB29-5A0D-7C80-4573-E1AB2D10C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1DF7E9E-4A18-D393-897E-B12F442CEAA7}"/>
              </a:ext>
            </a:extLst>
          </p:cNvPr>
          <p:cNvSpPr txBox="1"/>
          <p:nvPr/>
        </p:nvSpPr>
        <p:spPr>
          <a:xfrm>
            <a:off x="2955471" y="62765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b="0" i="0" dirty="0">
                <a:solidFill>
                  <a:srgbClr val="94A3B8"/>
                </a:solidFill>
                <a:effectLst/>
                <a:latin typeface="Montserrat" panose="00000500000000000000" pitchFamily="2" charset="0"/>
              </a:rPr>
              <a:t> Bahia, 2026 | </a:t>
            </a:r>
            <a:r>
              <a:rPr lang="pt-BR" b="0" i="0" dirty="0">
                <a:solidFill>
                  <a:srgbClr val="FACC15"/>
                </a:solidFill>
                <a:effectLst/>
                <a:latin typeface="Montserrat" panose="00000500000000000000" pitchFamily="2" charset="0"/>
              </a:rPr>
              <a:t>Prof. Dr. Cléslei Chagas</a:t>
            </a:r>
            <a:endParaRPr lang="pt-BR" b="0" i="0" dirty="0">
              <a:solidFill>
                <a:srgbClr val="94A3B8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0595BA-66C0-4C02-D682-84AD17FEB59D}"/>
              </a:ext>
            </a:extLst>
          </p:cNvPr>
          <p:cNvSpPr txBox="1"/>
          <p:nvPr/>
        </p:nvSpPr>
        <p:spPr>
          <a:xfrm>
            <a:off x="0" y="212076"/>
            <a:ext cx="8773886" cy="3513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6600" b="1" dirty="0">
                <a:solidFill>
                  <a:srgbClr val="FBBF24"/>
                </a:solidFill>
                <a:latin typeface="Montserrat" panose="00000500000000000000" pitchFamily="2" charset="0"/>
              </a:rPr>
              <a:t>O</a:t>
            </a:r>
            <a:r>
              <a:rPr lang="pt-BR" sz="6600" b="1" dirty="0"/>
              <a:t> </a:t>
            </a:r>
            <a:r>
              <a:rPr lang="pt-BR" sz="6600" b="1" dirty="0">
                <a:solidFill>
                  <a:srgbClr val="FBBF24"/>
                </a:solidFill>
                <a:latin typeface="Montserrat" panose="00000500000000000000" pitchFamily="2" charset="0"/>
              </a:rPr>
              <a:t>futuro da educação começa no território.</a:t>
            </a:r>
          </a:p>
        </p:txBody>
      </p:sp>
    </p:spTree>
    <p:extLst>
      <p:ext uri="{BB962C8B-B14F-4D97-AF65-F5344CB8AC3E}">
        <p14:creationId xmlns:p14="http://schemas.microsoft.com/office/powerpoint/2010/main" val="1634252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337B7-230B-CE5D-71EB-5D158720B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mail - ícones de logotipo grátis">
            <a:extLst>
              <a:ext uri="{FF2B5EF4-FFF2-40B4-BE49-F238E27FC236}">
                <a16:creationId xmlns:a16="http://schemas.microsoft.com/office/drawing/2014/main" id="{F7E226A4-74EC-7B94-BC81-5A4293A85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28" y="3624943"/>
            <a:ext cx="903515" cy="90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1C9AE2E-EB93-9DF9-FA0D-0C30AA81DFC4}"/>
              </a:ext>
            </a:extLst>
          </p:cNvPr>
          <p:cNvSpPr txBox="1"/>
          <p:nvPr/>
        </p:nvSpPr>
        <p:spPr>
          <a:xfrm>
            <a:off x="2737758" y="3653491"/>
            <a:ext cx="7184570" cy="750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4000" b="1" dirty="0">
                <a:solidFill>
                  <a:srgbClr val="FBBF24"/>
                </a:solidFill>
                <a:latin typeface="Montserrat" panose="00000500000000000000" pitchFamily="2" charset="0"/>
              </a:rPr>
              <a:t>chagascleslei@gmail.com</a:t>
            </a:r>
          </a:p>
        </p:txBody>
      </p:sp>
      <p:pic>
        <p:nvPicPr>
          <p:cNvPr id="1030" name="Picture 6" descr="Linkedin PNG Images | Free Photos, PNG Stickers, Wallpapers &amp; Backgrounds -  rawpixel">
            <a:extLst>
              <a:ext uri="{FF2B5EF4-FFF2-40B4-BE49-F238E27FC236}">
                <a16:creationId xmlns:a16="http://schemas.microsoft.com/office/drawing/2014/main" id="{867733E2-5462-7103-A129-F3AA63D4A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654628" y="4833258"/>
            <a:ext cx="903515" cy="90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00FF1F6-E521-9F41-0E4C-6EBC96A50F1C}"/>
              </a:ext>
            </a:extLst>
          </p:cNvPr>
          <p:cNvSpPr txBox="1"/>
          <p:nvPr/>
        </p:nvSpPr>
        <p:spPr>
          <a:xfrm>
            <a:off x="2737758" y="4910008"/>
            <a:ext cx="7184570" cy="750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4000" b="1" dirty="0">
                <a:solidFill>
                  <a:srgbClr val="FBBF24"/>
                </a:solidFill>
                <a:latin typeface="Montserrat" panose="00000500000000000000" pitchFamily="2" charset="0"/>
              </a:rPr>
              <a:t>Cléslei Chagas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E4969D63-7564-6168-B778-FDBF9AF1113E}"/>
              </a:ext>
            </a:extLst>
          </p:cNvPr>
          <p:cNvCxnSpPr/>
          <p:nvPr/>
        </p:nvCxnSpPr>
        <p:spPr>
          <a:xfrm>
            <a:off x="1328057" y="2351314"/>
            <a:ext cx="1010194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94AE328D-951D-ED80-A5C8-BD92267B2AAC}"/>
              </a:ext>
            </a:extLst>
          </p:cNvPr>
          <p:cNvSpPr txBox="1"/>
          <p:nvPr/>
        </p:nvSpPr>
        <p:spPr>
          <a:xfrm>
            <a:off x="0" y="1033408"/>
            <a:ext cx="12192000" cy="980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5400" b="1" dirty="0">
                <a:solidFill>
                  <a:srgbClr val="FBBF24"/>
                </a:solidFill>
                <a:latin typeface="Montserrat" panose="00000500000000000000" pitchFamily="2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94625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A21C26D-7BB2-57F1-C7B8-0254568621BB}"/>
              </a:ext>
            </a:extLst>
          </p:cNvPr>
          <p:cNvSpPr txBox="1"/>
          <p:nvPr/>
        </p:nvSpPr>
        <p:spPr>
          <a:xfrm>
            <a:off x="489857" y="403163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7200" b="1" i="0" dirty="0">
                <a:solidFill>
                  <a:srgbClr val="FBBF24"/>
                </a:solidFill>
                <a:effectLst/>
                <a:latin typeface="Montserrat" panose="00000500000000000000" pitchFamily="2" charset="0"/>
              </a:rPr>
              <a:t>Esse plano pertence a quem?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CB96E57-FA1E-E02A-5011-279C16D1A365}"/>
              </a:ext>
            </a:extLst>
          </p:cNvPr>
          <p:cNvSpPr txBox="1"/>
          <p:nvPr/>
        </p:nvSpPr>
        <p:spPr>
          <a:xfrm>
            <a:off x="2955471" y="62765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b="0" i="0" dirty="0">
                <a:solidFill>
                  <a:srgbClr val="94A3B8"/>
                </a:solidFill>
                <a:effectLst/>
                <a:latin typeface="Montserrat" panose="00000500000000000000" pitchFamily="2" charset="0"/>
              </a:rPr>
              <a:t> Bahia, 2026 | </a:t>
            </a:r>
            <a:r>
              <a:rPr lang="pt-BR" b="0" i="0" dirty="0">
                <a:solidFill>
                  <a:srgbClr val="FACC15"/>
                </a:solidFill>
                <a:effectLst/>
                <a:latin typeface="Montserrat" panose="00000500000000000000" pitchFamily="2" charset="0"/>
              </a:rPr>
              <a:t>Prof. Dr. Cléslei Chagas</a:t>
            </a:r>
            <a:endParaRPr lang="pt-BR" b="0" i="0" dirty="0">
              <a:solidFill>
                <a:srgbClr val="94A3B8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85538B1-3995-60A5-0567-7ED7D8F2E24E}"/>
              </a:ext>
            </a:extLst>
          </p:cNvPr>
          <p:cNvSpPr txBox="1"/>
          <p:nvPr/>
        </p:nvSpPr>
        <p:spPr>
          <a:xfrm>
            <a:off x="5704114" y="531134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3000"/>
              </a:spcAft>
              <a:buNone/>
            </a:pPr>
            <a:r>
              <a:rPr lang="pt-BR" b="0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PME = Pacto Territorial</a:t>
            </a:r>
            <a:endParaRPr lang="pt-BR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3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43C28-2FAE-2F38-9F74-7B4F587FD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85AFB24-20CC-3258-2CD3-B7795056C56F}"/>
              </a:ext>
            </a:extLst>
          </p:cNvPr>
          <p:cNvSpPr txBox="1"/>
          <p:nvPr/>
        </p:nvSpPr>
        <p:spPr>
          <a:xfrm>
            <a:off x="2955471" y="62765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b="0" i="0" dirty="0">
                <a:solidFill>
                  <a:srgbClr val="94A3B8"/>
                </a:solidFill>
                <a:effectLst/>
                <a:latin typeface="Montserrat" panose="00000500000000000000" pitchFamily="2" charset="0"/>
              </a:rPr>
              <a:t> Bahia, 2026 | </a:t>
            </a:r>
            <a:r>
              <a:rPr lang="pt-BR" b="0" i="0" dirty="0">
                <a:solidFill>
                  <a:srgbClr val="FACC15"/>
                </a:solidFill>
                <a:effectLst/>
                <a:latin typeface="Montserrat" panose="00000500000000000000" pitchFamily="2" charset="0"/>
              </a:rPr>
              <a:t>Prof. Dr. Cléslei Chagas</a:t>
            </a:r>
            <a:endParaRPr lang="pt-BR" b="0" i="0" dirty="0">
              <a:solidFill>
                <a:srgbClr val="94A3B8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CFE5294-01F9-4D26-584F-A202844BB4AB}"/>
              </a:ext>
            </a:extLst>
          </p:cNvPr>
          <p:cNvSpPr txBox="1"/>
          <p:nvPr/>
        </p:nvSpPr>
        <p:spPr>
          <a:xfrm>
            <a:off x="489856" y="403163"/>
            <a:ext cx="1170214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7200" b="1" dirty="0">
                <a:solidFill>
                  <a:srgbClr val="FBBF24"/>
                </a:solidFill>
                <a:latin typeface="Montserrat" panose="00000500000000000000" pitchFamily="2" charset="0"/>
              </a:rPr>
              <a:t>Toda educação acontece em um território.</a:t>
            </a:r>
          </a:p>
          <a:p>
            <a:pPr>
              <a:buNone/>
            </a:pPr>
            <a:endParaRPr lang="pt-BR" sz="7200" b="1" i="0" dirty="0">
              <a:solidFill>
                <a:srgbClr val="FBBF24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A969F18-BC08-3C9E-6041-F5141CC67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56" b="91389" l="6667" r="90000">
                        <a14:foregroundMark x1="9722" y1="26019" x2="9722" y2="26019"/>
                        <a14:foregroundMark x1="6667" y1="25833" x2="6667" y2="25833"/>
                        <a14:foregroundMark x1="69074" y1="8889" x2="69074" y2="8889"/>
                        <a14:foregroundMark x1="52500" y1="8056" x2="52500" y2="8056"/>
                        <a14:foregroundMark x1="57963" y1="91389" x2="57963" y2="9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>
            <a:fillRect/>
          </a:stretch>
        </p:blipFill>
        <p:spPr bwMode="auto">
          <a:xfrm>
            <a:off x="8066315" y="2665320"/>
            <a:ext cx="4125685" cy="389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BE65B3E-17B8-ED71-B78B-9858356AC13E}"/>
              </a:ext>
            </a:extLst>
          </p:cNvPr>
          <p:cNvSpPr txBox="1"/>
          <p:nvPr/>
        </p:nvSpPr>
        <p:spPr>
          <a:xfrm>
            <a:off x="9236529" y="6518966"/>
            <a:ext cx="280307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pt-BR" sz="1050" dirty="0">
                <a:solidFill>
                  <a:srgbClr val="94A3B8"/>
                </a:solidFill>
                <a:latin typeface="Montserrat" panose="00000500000000000000" pitchFamily="2" charset="0"/>
              </a:rPr>
              <a:t>Fonte: FUNCEB - Fundação Cultural</a:t>
            </a:r>
          </a:p>
        </p:txBody>
      </p:sp>
    </p:spTree>
    <p:extLst>
      <p:ext uri="{BB962C8B-B14F-4D97-AF65-F5344CB8AC3E}">
        <p14:creationId xmlns:p14="http://schemas.microsoft.com/office/powerpoint/2010/main" val="3103058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A5691-AC44-321F-909E-E641AA8AF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03B742-8816-3E70-D60E-0B1F99D55187}"/>
              </a:ext>
            </a:extLst>
          </p:cNvPr>
          <p:cNvSpPr txBox="1"/>
          <p:nvPr/>
        </p:nvSpPr>
        <p:spPr>
          <a:xfrm>
            <a:off x="2955471" y="62765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b="0" i="0" dirty="0">
                <a:solidFill>
                  <a:srgbClr val="94A3B8"/>
                </a:solidFill>
                <a:effectLst/>
                <a:latin typeface="Montserrat" panose="00000500000000000000" pitchFamily="2" charset="0"/>
              </a:rPr>
              <a:t> Bahia, 2026 | </a:t>
            </a:r>
            <a:r>
              <a:rPr lang="pt-BR" b="0" i="0" dirty="0">
                <a:solidFill>
                  <a:srgbClr val="FACC15"/>
                </a:solidFill>
                <a:effectLst/>
                <a:latin typeface="Montserrat" panose="00000500000000000000" pitchFamily="2" charset="0"/>
              </a:rPr>
              <a:t>Prof. Dr. Cléslei Chagas</a:t>
            </a:r>
            <a:endParaRPr lang="pt-BR" b="0" i="0" dirty="0">
              <a:solidFill>
                <a:srgbClr val="94A3B8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588E7A-F27D-A8DC-20DC-BD01FC99B6CC}"/>
              </a:ext>
            </a:extLst>
          </p:cNvPr>
          <p:cNvSpPr txBox="1"/>
          <p:nvPr/>
        </p:nvSpPr>
        <p:spPr>
          <a:xfrm>
            <a:off x="0" y="-5417"/>
            <a:ext cx="12191999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FBBF24"/>
                </a:solidFill>
                <a:latin typeface="Montserrat" panose="00000500000000000000" pitchFamily="2" charset="0"/>
              </a:rPr>
              <a:t>Padronização </a:t>
            </a:r>
          </a:p>
          <a:p>
            <a:pPr algn="ctr"/>
            <a:endParaRPr lang="pt-BR" sz="4000" b="1" dirty="0">
              <a:solidFill>
                <a:srgbClr val="FBBF24"/>
              </a:solidFill>
              <a:latin typeface="Montserrat" panose="00000500000000000000" pitchFamily="2" charset="0"/>
            </a:endParaRPr>
          </a:p>
          <a:p>
            <a:pPr algn="ctr"/>
            <a:endParaRPr lang="pt-BR" sz="4000" b="1" dirty="0">
              <a:solidFill>
                <a:srgbClr val="FBBF24"/>
              </a:solidFill>
              <a:latin typeface="Montserrat" panose="00000500000000000000" pitchFamily="2" charset="0"/>
            </a:endParaRPr>
          </a:p>
          <a:p>
            <a:pPr algn="ctr"/>
            <a:endParaRPr lang="pt-BR" sz="4000" b="1" dirty="0">
              <a:solidFill>
                <a:srgbClr val="FBBF24"/>
              </a:solidFill>
              <a:latin typeface="Montserrat" panose="00000500000000000000" pitchFamily="2" charset="0"/>
            </a:endParaRPr>
          </a:p>
          <a:p>
            <a:pPr algn="ctr"/>
            <a:endParaRPr lang="pt-BR" sz="4000" b="1" dirty="0">
              <a:solidFill>
                <a:srgbClr val="FBBF24"/>
              </a:solidFill>
              <a:latin typeface="Montserrat" panose="00000500000000000000" pitchFamily="2" charset="0"/>
            </a:endParaRPr>
          </a:p>
          <a:p>
            <a:pPr algn="ctr"/>
            <a:r>
              <a:rPr lang="pt-BR" sz="4000" b="1" dirty="0">
                <a:solidFill>
                  <a:srgbClr val="FBBF24"/>
                </a:solidFill>
                <a:latin typeface="Montserrat" panose="00000500000000000000" pitchFamily="2" charset="0"/>
              </a:rPr>
              <a:t>Distanciamento </a:t>
            </a:r>
          </a:p>
          <a:p>
            <a:pPr algn="ctr"/>
            <a:endParaRPr lang="pt-BR" sz="4000" b="1" dirty="0">
              <a:solidFill>
                <a:srgbClr val="FBBF24"/>
              </a:solidFill>
              <a:latin typeface="Montserrat" panose="00000500000000000000" pitchFamily="2" charset="0"/>
            </a:endParaRPr>
          </a:p>
          <a:p>
            <a:pPr algn="ctr"/>
            <a:endParaRPr lang="pt-BR" sz="4000" b="1" dirty="0">
              <a:solidFill>
                <a:srgbClr val="FBBF24"/>
              </a:solidFill>
              <a:latin typeface="Montserrat" panose="00000500000000000000" pitchFamily="2" charset="0"/>
            </a:endParaRPr>
          </a:p>
          <a:p>
            <a:pPr algn="ctr"/>
            <a:endParaRPr lang="pt-BR" sz="4000" b="1" dirty="0">
              <a:solidFill>
                <a:srgbClr val="FBBF24"/>
              </a:solidFill>
              <a:latin typeface="Montserrat" panose="00000500000000000000" pitchFamily="2" charset="0"/>
            </a:endParaRPr>
          </a:p>
          <a:p>
            <a:pPr algn="ctr"/>
            <a:endParaRPr lang="pt-BR" sz="4000" b="1" dirty="0">
              <a:solidFill>
                <a:srgbClr val="FBBF24"/>
              </a:solidFill>
              <a:latin typeface="Montserrat" panose="00000500000000000000" pitchFamily="2" charset="0"/>
            </a:endParaRPr>
          </a:p>
          <a:p>
            <a:pPr algn="r"/>
            <a:r>
              <a:rPr lang="pt-BR" sz="4000" b="1" dirty="0">
                <a:solidFill>
                  <a:srgbClr val="FBBF24"/>
                </a:solidFill>
                <a:latin typeface="Montserrat" panose="00000500000000000000" pitchFamily="2" charset="0"/>
              </a:rPr>
              <a:t>Fragilidade</a:t>
            </a:r>
          </a:p>
        </p:txBody>
      </p:sp>
    </p:spTree>
    <p:extLst>
      <p:ext uri="{BB962C8B-B14F-4D97-AF65-F5344CB8AC3E}">
        <p14:creationId xmlns:p14="http://schemas.microsoft.com/office/powerpoint/2010/main" val="3295821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9BED0F5-9620-8C27-E44A-9410447CAB5E}"/>
              </a:ext>
            </a:extLst>
          </p:cNvPr>
          <p:cNvSpPr txBox="1"/>
          <p:nvPr/>
        </p:nvSpPr>
        <p:spPr>
          <a:xfrm>
            <a:off x="6003471" y="4158735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6000" b="1" dirty="0">
                <a:solidFill>
                  <a:srgbClr val="FBBF24"/>
                </a:solidFill>
                <a:latin typeface="Montserrat" panose="00000500000000000000" pitchFamily="2" charset="0"/>
              </a:rPr>
              <a:t>... já é política de Estado.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915E30-3D6C-9DA6-97B0-D2818780B165}"/>
              </a:ext>
            </a:extLst>
          </p:cNvPr>
          <p:cNvSpPr txBox="1"/>
          <p:nvPr/>
        </p:nvSpPr>
        <p:spPr>
          <a:xfrm>
            <a:off x="76200" y="135161"/>
            <a:ext cx="829491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6000" b="1" dirty="0">
                <a:solidFill>
                  <a:srgbClr val="FBBF24"/>
                </a:solidFill>
                <a:latin typeface="Montserrat" panose="00000500000000000000" pitchFamily="2" charset="0"/>
              </a:rPr>
              <a:t>Sustentabilidade na educação não é opcional..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A456CC0-5E8D-C72B-8E3E-8C0AB89CBB2C}"/>
              </a:ext>
            </a:extLst>
          </p:cNvPr>
          <p:cNvSpPr txBox="1"/>
          <p:nvPr/>
        </p:nvSpPr>
        <p:spPr>
          <a:xfrm>
            <a:off x="2955471" y="62765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b="0" i="0" dirty="0">
                <a:solidFill>
                  <a:srgbClr val="94A3B8"/>
                </a:solidFill>
                <a:effectLst/>
                <a:latin typeface="Montserrat" panose="00000500000000000000" pitchFamily="2" charset="0"/>
              </a:rPr>
              <a:t> Bahia, 2026 | </a:t>
            </a:r>
            <a:r>
              <a:rPr lang="pt-BR" b="0" i="0" dirty="0">
                <a:solidFill>
                  <a:srgbClr val="FACC15"/>
                </a:solidFill>
                <a:effectLst/>
                <a:latin typeface="Montserrat" panose="00000500000000000000" pitchFamily="2" charset="0"/>
              </a:rPr>
              <a:t>Prof. Dr. Cléslei Chagas</a:t>
            </a:r>
            <a:endParaRPr lang="pt-BR" b="0" i="0" dirty="0">
              <a:solidFill>
                <a:srgbClr val="94A3B8"/>
              </a:solidFill>
              <a:effectLst/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316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400E5-9801-E0A9-ACB0-831508E6D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99EA4DB-CED6-E5D7-BC48-109FA170B92B}"/>
              </a:ext>
            </a:extLst>
          </p:cNvPr>
          <p:cNvSpPr txBox="1"/>
          <p:nvPr/>
        </p:nvSpPr>
        <p:spPr>
          <a:xfrm>
            <a:off x="2955471" y="62765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b="0" i="0" dirty="0">
                <a:solidFill>
                  <a:srgbClr val="94A3B8"/>
                </a:solidFill>
                <a:effectLst/>
                <a:latin typeface="Montserrat" panose="00000500000000000000" pitchFamily="2" charset="0"/>
              </a:rPr>
              <a:t> Bahia, 2026 | </a:t>
            </a:r>
            <a:r>
              <a:rPr lang="pt-BR" b="0" i="0" dirty="0">
                <a:solidFill>
                  <a:srgbClr val="FACC15"/>
                </a:solidFill>
                <a:effectLst/>
                <a:latin typeface="Montserrat" panose="00000500000000000000" pitchFamily="2" charset="0"/>
              </a:rPr>
              <a:t>Prof. Dr. Cléslei Chagas</a:t>
            </a:r>
            <a:endParaRPr lang="pt-BR" b="0" i="0" dirty="0">
              <a:solidFill>
                <a:srgbClr val="94A3B8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9F8BF58-881A-12FD-D440-A09F21A0B625}"/>
              </a:ext>
            </a:extLst>
          </p:cNvPr>
          <p:cNvSpPr txBox="1"/>
          <p:nvPr/>
        </p:nvSpPr>
        <p:spPr>
          <a:xfrm>
            <a:off x="304800" y="2767280"/>
            <a:ext cx="11887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5400" b="1" dirty="0">
                <a:solidFill>
                  <a:srgbClr val="FBBF24"/>
                </a:solidFill>
                <a:latin typeface="Montserrat" panose="00000500000000000000" pitchFamily="2" charset="0"/>
              </a:rPr>
              <a:t>Sustentabilidade não é capítulo.</a:t>
            </a:r>
            <a:br>
              <a:rPr lang="pt-BR" sz="5400" b="1" dirty="0">
                <a:solidFill>
                  <a:srgbClr val="FBBF24"/>
                </a:solidFill>
                <a:latin typeface="Montserrat" panose="00000500000000000000" pitchFamily="2" charset="0"/>
              </a:rPr>
            </a:br>
            <a:r>
              <a:rPr lang="pt-BR" sz="5400" b="1" dirty="0">
                <a:solidFill>
                  <a:srgbClr val="FBBF24"/>
                </a:solidFill>
                <a:latin typeface="Montserrat" panose="00000500000000000000" pitchFamily="2" charset="0"/>
              </a:rPr>
              <a:t>É critério.</a:t>
            </a:r>
          </a:p>
        </p:txBody>
      </p:sp>
    </p:spTree>
    <p:extLst>
      <p:ext uri="{BB962C8B-B14F-4D97-AF65-F5344CB8AC3E}">
        <p14:creationId xmlns:p14="http://schemas.microsoft.com/office/powerpoint/2010/main" val="248335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DF633-6A6E-5306-E83C-BCDBFDE9C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84A77BB-9D6F-3750-7C08-DFD154F7C3D2}"/>
              </a:ext>
            </a:extLst>
          </p:cNvPr>
          <p:cNvSpPr txBox="1"/>
          <p:nvPr/>
        </p:nvSpPr>
        <p:spPr>
          <a:xfrm>
            <a:off x="2955471" y="62765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b="0" i="0" dirty="0">
                <a:solidFill>
                  <a:srgbClr val="94A3B8"/>
                </a:solidFill>
                <a:effectLst/>
                <a:latin typeface="Montserrat" panose="00000500000000000000" pitchFamily="2" charset="0"/>
              </a:rPr>
              <a:t> Bahia, 2026 | </a:t>
            </a:r>
            <a:r>
              <a:rPr lang="pt-BR" b="0" i="0" dirty="0">
                <a:solidFill>
                  <a:srgbClr val="FACC15"/>
                </a:solidFill>
                <a:effectLst/>
                <a:latin typeface="Montserrat" panose="00000500000000000000" pitchFamily="2" charset="0"/>
              </a:rPr>
              <a:t>Prof. Dr. Cléslei Chagas</a:t>
            </a:r>
            <a:endParaRPr lang="pt-BR" b="0" i="0" dirty="0">
              <a:solidFill>
                <a:srgbClr val="94A3B8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40ED570-D107-BD0A-3360-9FDF21759A38}"/>
              </a:ext>
            </a:extLst>
          </p:cNvPr>
          <p:cNvSpPr txBox="1"/>
          <p:nvPr/>
        </p:nvSpPr>
        <p:spPr>
          <a:xfrm>
            <a:off x="0" y="3068128"/>
            <a:ext cx="12192000" cy="980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5400" b="1" dirty="0">
                <a:solidFill>
                  <a:srgbClr val="FBBF24"/>
                </a:solidFill>
                <a:latin typeface="Montserrat" panose="00000500000000000000" pitchFamily="2" charset="0"/>
              </a:rPr>
              <a:t>Ambiental • Social • Institucional</a:t>
            </a:r>
          </a:p>
        </p:txBody>
      </p:sp>
    </p:spTree>
    <p:extLst>
      <p:ext uri="{BB962C8B-B14F-4D97-AF65-F5344CB8AC3E}">
        <p14:creationId xmlns:p14="http://schemas.microsoft.com/office/powerpoint/2010/main" val="294280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CF29D-A149-795D-BCBB-BD0D77CEB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FF89D3D-240D-B931-680F-54C7B138AC51}"/>
              </a:ext>
            </a:extLst>
          </p:cNvPr>
          <p:cNvSpPr txBox="1"/>
          <p:nvPr/>
        </p:nvSpPr>
        <p:spPr>
          <a:xfrm>
            <a:off x="1240971" y="212076"/>
            <a:ext cx="100801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FBBF24"/>
                </a:solidFill>
                <a:latin typeface="Montserrat" panose="00000500000000000000" pitchFamily="2" charset="0"/>
              </a:rPr>
              <a:t>A Bahia como potência educadora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958E37B-F004-584C-A6B4-C77581543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56" b="91389" l="6667" r="90000">
                        <a14:foregroundMark x1="9722" y1="26019" x2="9722" y2="26019"/>
                        <a14:foregroundMark x1="6667" y1="25833" x2="6667" y2="25833"/>
                        <a14:foregroundMark x1="69074" y1="8889" x2="69074" y2="8889"/>
                        <a14:foregroundMark x1="52500" y1="8056" x2="52500" y2="8056"/>
                        <a14:foregroundMark x1="57963" y1="91389" x2="57963" y2="9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>
            <a:fillRect/>
          </a:stretch>
        </p:blipFill>
        <p:spPr bwMode="auto">
          <a:xfrm>
            <a:off x="2877413" y="702248"/>
            <a:ext cx="6437173" cy="607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80D8862-3502-A083-7EA5-52470380615C}"/>
              </a:ext>
            </a:extLst>
          </p:cNvPr>
          <p:cNvSpPr txBox="1"/>
          <p:nvPr/>
        </p:nvSpPr>
        <p:spPr>
          <a:xfrm>
            <a:off x="6928758" y="6392008"/>
            <a:ext cx="280307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pt-BR" sz="1050" dirty="0">
                <a:solidFill>
                  <a:srgbClr val="94A3B8"/>
                </a:solidFill>
                <a:latin typeface="Montserrat" panose="00000500000000000000" pitchFamily="2" charset="0"/>
              </a:rPr>
              <a:t>Fonte: FUNCEB - Fundação Cultural</a:t>
            </a:r>
          </a:p>
        </p:txBody>
      </p:sp>
    </p:spTree>
    <p:extLst>
      <p:ext uri="{BB962C8B-B14F-4D97-AF65-F5344CB8AC3E}">
        <p14:creationId xmlns:p14="http://schemas.microsoft.com/office/powerpoint/2010/main" val="4038748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BB6EA-37A2-BCEE-AAC2-99EE180F3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5F5A3498-8F70-8BC0-767E-F9EDAFF459F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85" y="254907"/>
            <a:ext cx="9522279" cy="634818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B9A91DD-735C-4264-9400-5AA692F972F8}"/>
              </a:ext>
            </a:extLst>
          </p:cNvPr>
          <p:cNvSpPr txBox="1"/>
          <p:nvPr/>
        </p:nvSpPr>
        <p:spPr>
          <a:xfrm>
            <a:off x="87085" y="3739047"/>
            <a:ext cx="10080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BBF24"/>
                </a:solidFill>
                <a:latin typeface="Montserrat" panose="00000500000000000000" pitchFamily="2" charset="0"/>
              </a:rPr>
              <a:t>Novo Plano Nacional de Educação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94512DD-6B57-C3DE-2A05-87427FD0C9DB}"/>
              </a:ext>
            </a:extLst>
          </p:cNvPr>
          <p:cNvSpPr txBox="1"/>
          <p:nvPr/>
        </p:nvSpPr>
        <p:spPr>
          <a:xfrm>
            <a:off x="6958694" y="70241"/>
            <a:ext cx="6144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BBF24"/>
                </a:solidFill>
                <a:latin typeface="Montserrat" panose="00000500000000000000" pitchFamily="2" charset="0"/>
              </a:rPr>
              <a:t>.. enfrentamento das mudanças climáticas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112DE8F-7B67-736D-8896-524378223FFC}"/>
              </a:ext>
            </a:extLst>
          </p:cNvPr>
          <p:cNvSpPr txBox="1"/>
          <p:nvPr/>
        </p:nvSpPr>
        <p:spPr>
          <a:xfrm>
            <a:off x="5978980" y="6207920"/>
            <a:ext cx="6602184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b="1" dirty="0">
                <a:solidFill>
                  <a:srgbClr val="FBBF24"/>
                </a:solidFill>
                <a:latin typeface="Montserrat" panose="00000500000000000000" pitchFamily="2" charset="0"/>
              </a:rPr>
              <a:t>Os nossos </a:t>
            </a:r>
            <a:r>
              <a:rPr lang="pt-BR" b="1" dirty="0" err="1">
                <a:solidFill>
                  <a:srgbClr val="FBBF24"/>
                </a:solidFill>
                <a:latin typeface="Montserrat" panose="00000500000000000000" pitchFamily="2" charset="0"/>
              </a:rPr>
              <a:t>PMEs</a:t>
            </a:r>
            <a:r>
              <a:rPr lang="pt-BR" b="1" dirty="0">
                <a:solidFill>
                  <a:srgbClr val="FBBF24"/>
                </a:solidFill>
                <a:latin typeface="Montserrat" panose="00000500000000000000" pitchFamily="2" charset="0"/>
              </a:rPr>
              <a:t> estão prontos para esse futuro?</a:t>
            </a:r>
          </a:p>
        </p:txBody>
      </p:sp>
    </p:spTree>
    <p:extLst>
      <p:ext uri="{BB962C8B-B14F-4D97-AF65-F5344CB8AC3E}">
        <p14:creationId xmlns:p14="http://schemas.microsoft.com/office/powerpoint/2010/main" val="39578842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3051</TotalTime>
  <Words>1090</Words>
  <Application>Microsoft Office PowerPoint</Application>
  <PresentationFormat>Widescreen</PresentationFormat>
  <Paragraphs>122</Paragraphs>
  <Slides>14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Montserrat</vt:lpstr>
      <vt:lpstr>Playfair Display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Cleslei das Chagas de Souza</dc:creator>
  <cp:lastModifiedBy>Cleslei das Chagas de Souza</cp:lastModifiedBy>
  <cp:revision>4</cp:revision>
  <dcterms:created xsi:type="dcterms:W3CDTF">2026-04-02T14:22:00Z</dcterms:created>
  <dcterms:modified xsi:type="dcterms:W3CDTF">2026-04-08T01:51:09Z</dcterms:modified>
</cp:coreProperties>
</file>