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55"/>
  </p:notesMasterIdLst>
  <p:sldIdLst>
    <p:sldId id="278" r:id="rId2"/>
    <p:sldId id="256" r:id="rId3"/>
    <p:sldId id="257" r:id="rId4"/>
    <p:sldId id="258" r:id="rId5"/>
    <p:sldId id="264" r:id="rId6"/>
    <p:sldId id="259" r:id="rId7"/>
    <p:sldId id="260" r:id="rId8"/>
    <p:sldId id="262" r:id="rId9"/>
    <p:sldId id="263" r:id="rId10"/>
    <p:sldId id="266" r:id="rId11"/>
    <p:sldId id="290" r:id="rId12"/>
    <p:sldId id="269" r:id="rId13"/>
    <p:sldId id="577" r:id="rId14"/>
    <p:sldId id="578" r:id="rId15"/>
    <p:sldId id="579" r:id="rId16"/>
    <p:sldId id="581" r:id="rId17"/>
    <p:sldId id="357" r:id="rId18"/>
    <p:sldId id="572" r:id="rId19"/>
    <p:sldId id="326" r:id="rId20"/>
    <p:sldId id="332" r:id="rId21"/>
    <p:sldId id="355" r:id="rId22"/>
    <p:sldId id="354" r:id="rId23"/>
    <p:sldId id="327" r:id="rId24"/>
    <p:sldId id="349" r:id="rId25"/>
    <p:sldId id="350" r:id="rId26"/>
    <p:sldId id="340" r:id="rId27"/>
    <p:sldId id="358" r:id="rId28"/>
    <p:sldId id="337" r:id="rId29"/>
    <p:sldId id="352" r:id="rId30"/>
    <p:sldId id="336" r:id="rId31"/>
    <p:sldId id="342" r:id="rId32"/>
    <p:sldId id="576" r:id="rId33"/>
    <p:sldId id="573" r:id="rId34"/>
    <p:sldId id="512" r:id="rId35"/>
    <p:sldId id="590" r:id="rId36"/>
    <p:sldId id="588" r:id="rId37"/>
    <p:sldId id="586" r:id="rId38"/>
    <p:sldId id="553" r:id="rId39"/>
    <p:sldId id="591" r:id="rId40"/>
    <p:sldId id="585" r:id="rId41"/>
    <p:sldId id="565" r:id="rId42"/>
    <p:sldId id="580" r:id="rId43"/>
    <p:sldId id="552" r:id="rId44"/>
    <p:sldId id="567" r:id="rId45"/>
    <p:sldId id="592" r:id="rId46"/>
    <p:sldId id="593" r:id="rId47"/>
    <p:sldId id="568" r:id="rId48"/>
    <p:sldId id="583" r:id="rId49"/>
    <p:sldId id="511" r:id="rId50"/>
    <p:sldId id="569" r:id="rId51"/>
    <p:sldId id="584" r:id="rId52"/>
    <p:sldId id="570" r:id="rId53"/>
    <p:sldId id="490" r:id="rId54"/>
  </p:sldIdLst>
  <p:sldSz cx="12192000" cy="6858000"/>
  <p:notesSz cx="6858000" cy="9144000"/>
  <p:embeddedFontLst>
    <p:embeddedFont>
      <p:font typeface="Open Sans" panose="020B0606030504020204" pitchFamily="34" charset="0"/>
      <p:regular r:id="rId56"/>
      <p:bold r:id="rId57"/>
      <p:boldItalic r:id="rId58"/>
    </p:embeddedFont>
    <p:embeddedFont>
      <p:font typeface="Open Sans ExtraBold" panose="020B0906030804020204" pitchFamily="34" charset="0"/>
      <p:bold r:id="rId59"/>
      <p:italic r:id="rId60"/>
      <p:boldItalic r:id="rId61"/>
    </p:embeddedFont>
    <p:embeddedFont>
      <p:font typeface="Raleway" pitchFamily="2" charset="0"/>
      <p:regular r:id="rId62"/>
      <p:bold r:id="rId63"/>
    </p:embeddedFont>
    <p:embeddedFont>
      <p:font typeface="Raleway Black" pitchFamily="2" charset="0"/>
      <p:bold r:id="rId64"/>
    </p:embeddedFont>
    <p:embeddedFont>
      <p:font typeface="Raleway Bold" charset="0"/>
      <p:bold r:id="rId65"/>
    </p:embeddedFont>
    <p:embeddedFont>
      <p:font typeface="Raleway ExtraBold" pitchFamily="2" charset="0"/>
      <p:bold r:id="rId66"/>
    </p:embeddedFont>
    <p:embeddedFont>
      <p:font typeface="Raleway Medium" pitchFamily="2" charset="0"/>
      <p:regular r:id="rId67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70" roundtripDataSignature="AMtx7mgOuzleEthiID5KtCuM0Nhsn9buJ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F212133A-DC21-40DD-9AFC-47FA14411B1C}">
  <a:tblStyle styleId="{F212133A-DC21-40DD-9AFC-47FA14411B1C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/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2D82EB6-642A-4827-A1EC-A1ECD10427BE}" styleName="Table_1">
    <a:wholeTbl>
      <a:tcTxStyle b="off" i="off">
        <a:font>
          <a:latin typeface="Calibri"/>
          <a:ea typeface="Calibri"/>
          <a:cs typeface="Calibri"/>
        </a:font>
        <a:schemeClr val="dk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wholeTbl>
    <a:band1H>
      <a:tcTxStyle/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TxStyle/>
      <a:tcStyle>
        <a:tcBdr/>
      </a:tcStyle>
    </a:band2H>
    <a:band1V>
      <a:tcTxStyle/>
      <a:tcStyle>
        <a:tcBdr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TxStyle/>
      <a:tcStyle>
        <a:tcBdr/>
      </a:tcStyle>
    </a:band2V>
    <a:la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lastCol>
    <a:firstCol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firstCol>
    <a:lastRow>
      <a:tcTxStyle b="on" i="off"/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rgbClr val="FFFFFF">
              <a:alpha val="0"/>
            </a:srgbClr>
          </a:solidFill>
        </a:fill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 b="on" i="off">
        <a:font>
          <a:latin typeface="Calibri"/>
          <a:ea typeface="Calibri"/>
          <a:cs typeface="Calibri"/>
        </a:font>
        <a:schemeClr val="lt1"/>
      </a:tcTxStyle>
      <a:tcStyle>
        <a:tcBdr>
          <a:lef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>
                  <a:alpha val="0"/>
                </a:srgbClr>
              </a:solidFill>
              <a:prstDash val="solid"/>
              <a:round/>
              <a:headEnd type="none" w="sm" len="sm"/>
              <a:tailEnd type="none" w="sm" len="sm"/>
            </a:ln>
          </a:insideV>
        </a:tcBdr>
        <a:fill>
          <a:solidFill>
            <a:schemeClr val="accent2"/>
          </a:solidFill>
        </a:fill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9243"/>
    <p:restoredTop sz="94694"/>
  </p:normalViewPr>
  <p:slideViewPr>
    <p:cSldViewPr snapToGrid="0" showGuides="1">
      <p:cViewPr varScale="1">
        <p:scale>
          <a:sx n="76" d="100"/>
          <a:sy n="76" d="100"/>
        </p:scale>
        <p:origin x="43" y="53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font" Target="fonts/font8.fntdata"/><Relationship Id="rId7" Type="http://schemas.openxmlformats.org/officeDocument/2006/relationships/slide" Target="slides/slide6.xml"/><Relationship Id="rId71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font" Target="fonts/font3.fntdata"/><Relationship Id="rId66" Type="http://schemas.openxmlformats.org/officeDocument/2006/relationships/font" Target="fonts/font11.fntdata"/><Relationship Id="rId74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font" Target="fonts/font6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font" Target="fonts/font1.fntdata"/><Relationship Id="rId64" Type="http://schemas.openxmlformats.org/officeDocument/2006/relationships/font" Target="fonts/font9.fntdata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viewProps" Target="view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4.fntdata"/><Relationship Id="rId67" Type="http://schemas.openxmlformats.org/officeDocument/2006/relationships/font" Target="fonts/font12.fntdata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font" Target="fonts/font7.fntdata"/><Relationship Id="rId70" Type="http://customschemas.google.com/relationships/presentationmetadata" Target="meta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font" Target="fonts/font2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font" Target="fonts/font5.fntdata"/><Relationship Id="rId65" Type="http://schemas.openxmlformats.org/officeDocument/2006/relationships/font" Target="fonts/font10.fntdata"/><Relationship Id="rId73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3154F79-ED60-4804-9EF6-03876B9FCF04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pt-BR"/>
        </a:p>
      </dgm:t>
    </dgm:pt>
    <dgm:pt modelId="{56475F36-DE00-4103-9971-639507F992A3}">
      <dgm:prSet phldrT="[Texto]" phldr="0"/>
      <dgm:spPr/>
      <dgm:t>
        <a:bodyPr/>
        <a:lstStyle/>
        <a:p>
          <a:pPr algn="l">
            <a:lnSpc>
              <a:spcPct val="90000"/>
            </a:lnSpc>
          </a:pPr>
          <a:r>
            <a:rPr lang="pt-BR" sz="1500">
              <a:solidFill>
                <a:srgbClr val="FFFFFF"/>
              </a:solidFill>
              <a:latin typeface="Arial"/>
              <a:ea typeface="+mn-ea"/>
              <a:cs typeface="+mn-cs"/>
            </a:rPr>
            <a:t>Guia de Governança </a:t>
          </a:r>
          <a:endParaRPr lang="pt-BR" sz="1500">
            <a:solidFill>
              <a:srgbClr val="FFFFFF"/>
            </a:solidFill>
            <a:ea typeface="+mn-ea"/>
            <a:cs typeface="+mn-cs"/>
          </a:endParaRPr>
        </a:p>
      </dgm:t>
    </dgm:pt>
    <dgm:pt modelId="{969249DB-86E0-437B-B52C-CA700CDB774B}" type="parTrans" cxnId="{B4AC015E-5F44-42E8-8698-A5307A7D78F4}">
      <dgm:prSet/>
      <dgm:spPr/>
      <dgm:t>
        <a:bodyPr/>
        <a:lstStyle/>
        <a:p>
          <a:endParaRPr lang="pt-BR"/>
        </a:p>
      </dgm:t>
    </dgm:pt>
    <dgm:pt modelId="{8BE07A68-6816-4B79-A457-3C3AD2805656}" type="sibTrans" cxnId="{B4AC015E-5F44-42E8-8698-A5307A7D78F4}">
      <dgm:prSet/>
      <dgm:spPr/>
      <dgm:t>
        <a:bodyPr/>
        <a:lstStyle/>
        <a:p>
          <a:endParaRPr lang="pt-BR"/>
        </a:p>
      </dgm:t>
    </dgm:pt>
    <dgm:pt modelId="{A85DE265-199B-40D3-B9AD-98913E03983F}">
      <dgm:prSet phldrT="[Texto]" phldr="0"/>
      <dgm:spPr/>
      <dgm:t>
        <a:bodyPr/>
        <a:lstStyle/>
        <a:p>
          <a:pPr algn="l" rtl="0">
            <a:lnSpc>
              <a:spcPct val="90000"/>
            </a:lnSpc>
          </a:pPr>
          <a:r>
            <a:rPr lang="pt-BR" sz="1500" dirty="0">
              <a:solidFill>
                <a:srgbClr val="FFFFFF"/>
              </a:solidFill>
              <a:latin typeface="Arial"/>
              <a:ea typeface="+mn-ea"/>
              <a:cs typeface="+mn-cs"/>
            </a:rPr>
            <a:t> Instituição das</a:t>
          </a:r>
          <a:r>
            <a:rPr lang="pt-BR" sz="1500" dirty="0">
              <a:solidFill>
                <a:srgbClr val="FFFFFF"/>
              </a:solidFill>
              <a:ea typeface="+mn-ea"/>
              <a:cs typeface="+mn-cs"/>
            </a:rPr>
            <a:t> </a:t>
          </a:r>
          <a:r>
            <a:rPr lang="pt-BR" sz="1500" dirty="0">
              <a:solidFill>
                <a:srgbClr val="FFFFFF"/>
              </a:solidFill>
              <a:latin typeface="Arial"/>
              <a:ea typeface="+mn-ea"/>
              <a:cs typeface="+mn-cs"/>
            </a:rPr>
            <a:t>Redes</a:t>
          </a:r>
          <a:r>
            <a:rPr lang="pt-BR" sz="1500" dirty="0">
              <a:solidFill>
                <a:srgbClr val="FFFFFF"/>
              </a:solidFill>
              <a:ea typeface="+mn-ea"/>
              <a:cs typeface="+mn-cs"/>
            </a:rPr>
            <a:t> de Governança (</a:t>
          </a:r>
          <a:r>
            <a:rPr lang="pt-BR" sz="15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Comat</a:t>
          </a:r>
          <a:r>
            <a:rPr lang="pt-BR" sz="1500" dirty="0">
              <a:solidFill>
                <a:srgbClr val="FFFFFF"/>
              </a:solidFill>
              <a:latin typeface="Arial"/>
              <a:ea typeface="+mn-ea"/>
              <a:cs typeface="+mn-cs"/>
            </a:rPr>
            <a:t> e </a:t>
          </a:r>
          <a:r>
            <a:rPr lang="pt-BR" sz="15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Renamat</a:t>
          </a:r>
          <a:r>
            <a:rPr lang="pt-BR" sz="1500" dirty="0">
              <a:solidFill>
                <a:srgbClr val="FFFFFF"/>
              </a:solidFill>
              <a:ea typeface="+mn-ea"/>
              <a:cs typeface="+mn-cs"/>
            </a:rPr>
            <a:t>)</a:t>
          </a:r>
        </a:p>
      </dgm:t>
    </dgm:pt>
    <dgm:pt modelId="{116C7892-9600-4454-85DA-41C125CD14B3}" type="parTrans" cxnId="{1E3F61D9-E3F4-445F-B63B-7AFDDC89EC45}">
      <dgm:prSet/>
      <dgm:spPr/>
      <dgm:t>
        <a:bodyPr/>
        <a:lstStyle/>
        <a:p>
          <a:endParaRPr lang="pt-BR"/>
        </a:p>
      </dgm:t>
    </dgm:pt>
    <dgm:pt modelId="{7E35F1AB-4278-461E-9A5E-65388FAA82D2}" type="sibTrans" cxnId="{1E3F61D9-E3F4-445F-B63B-7AFDDC89EC45}">
      <dgm:prSet/>
      <dgm:spPr/>
      <dgm:t>
        <a:bodyPr/>
        <a:lstStyle/>
        <a:p>
          <a:endParaRPr lang="pt-BR"/>
        </a:p>
      </dgm:t>
    </dgm:pt>
    <dgm:pt modelId="{C7FEA36B-9AEA-41FD-A39F-6303F369E404}">
      <dgm:prSet phldr="0"/>
      <dgm:spPr/>
      <dgm:t>
        <a:bodyPr/>
        <a:lstStyle/>
        <a:p>
          <a:pPr algn="l">
            <a:lnSpc>
              <a:spcPct val="90000"/>
            </a:lnSpc>
          </a:pPr>
          <a:r>
            <a:rPr lang="pt-BR" sz="1500">
              <a:solidFill>
                <a:srgbClr val="FFFFFF"/>
              </a:solidFill>
              <a:latin typeface="Arial"/>
              <a:ea typeface="+mn-ea"/>
              <a:cs typeface="+mn-cs"/>
            </a:rPr>
            <a:t>Diagnósticos</a:t>
          </a:r>
          <a:r>
            <a:rPr lang="pt-BR" sz="1500">
              <a:solidFill>
                <a:srgbClr val="FFFFFF"/>
              </a:solidFill>
              <a:ea typeface="+mn-ea"/>
              <a:cs typeface="+mn-cs"/>
            </a:rPr>
            <a:t> da Matemática nos Estados</a:t>
          </a:r>
          <a:endParaRPr lang="pt-BR" sz="1500">
            <a:solidFill>
              <a:srgbClr val="FFFFFF"/>
            </a:solidFill>
            <a:latin typeface="Arial"/>
            <a:ea typeface="+mn-ea"/>
            <a:cs typeface="+mn-cs"/>
          </a:endParaRPr>
        </a:p>
      </dgm:t>
    </dgm:pt>
    <dgm:pt modelId="{82CE5E5D-ED10-4CF6-B934-CDBF98BA7A2D}" type="parTrans" cxnId="{7689E600-0CC3-4EEE-B6AF-401AB6B1DAAF}">
      <dgm:prSet/>
      <dgm:spPr/>
    </dgm:pt>
    <dgm:pt modelId="{3E1ADA65-011F-493B-A862-B818788D4268}" type="sibTrans" cxnId="{7689E600-0CC3-4EEE-B6AF-401AB6B1DAAF}">
      <dgm:prSet/>
      <dgm:spPr/>
    </dgm:pt>
    <dgm:pt modelId="{0892E7E8-859A-4D8D-BDC0-E7190696AA97}">
      <dgm:prSet phldr="0"/>
      <dgm:spPr/>
      <dgm:t>
        <a:bodyPr/>
        <a:lstStyle/>
        <a:p>
          <a:pPr algn="l" rtl="0">
            <a:lnSpc>
              <a:spcPct val="90000"/>
            </a:lnSpc>
          </a:pPr>
          <a:r>
            <a:rPr lang="pt-BR" sz="1500">
              <a:solidFill>
                <a:srgbClr val="FFFFFF"/>
              </a:solidFill>
              <a:latin typeface="Arial"/>
              <a:ea typeface="+mn-ea"/>
              <a:cs typeface="+mn-cs"/>
            </a:rPr>
            <a:t> Escuta Nacional de Professores(as) que ensinam Matemática</a:t>
          </a:r>
          <a:endParaRPr lang="pt-BR" sz="1500">
            <a:solidFill>
              <a:srgbClr val="FFFFFF"/>
            </a:solidFill>
            <a:ea typeface="+mn-ea"/>
            <a:cs typeface="+mn-cs"/>
          </a:endParaRPr>
        </a:p>
      </dgm:t>
    </dgm:pt>
    <dgm:pt modelId="{1CFB9607-D143-4F38-9957-7B342D42EE8B}" type="parTrans" cxnId="{6B5D77DE-91EC-46CF-9199-C4DD8CF0AC98}">
      <dgm:prSet/>
      <dgm:spPr/>
    </dgm:pt>
    <dgm:pt modelId="{1DA85F27-497D-40F5-9AF9-C3D3692633CB}" type="sibTrans" cxnId="{6B5D77DE-91EC-46CF-9199-C4DD8CF0AC98}">
      <dgm:prSet/>
      <dgm:spPr/>
    </dgm:pt>
    <dgm:pt modelId="{CAD37ED8-AF17-491D-888E-096ECAAC198F}" type="pres">
      <dgm:prSet presAssocID="{53154F79-ED60-4804-9EF6-03876B9FCF04}" presName="linear" presStyleCnt="0">
        <dgm:presLayoutVars>
          <dgm:dir/>
          <dgm:animLvl val="lvl"/>
          <dgm:resizeHandles val="exact"/>
        </dgm:presLayoutVars>
      </dgm:prSet>
      <dgm:spPr/>
    </dgm:pt>
    <dgm:pt modelId="{546D1B29-7E6E-48D7-BE24-2DD26DEF2F76}" type="pres">
      <dgm:prSet presAssocID="{C7FEA36B-9AEA-41FD-A39F-6303F369E404}" presName="parentLin" presStyleCnt="0"/>
      <dgm:spPr/>
    </dgm:pt>
    <dgm:pt modelId="{FD48A54E-27F9-4D6B-AE1A-53482687EC87}" type="pres">
      <dgm:prSet presAssocID="{C7FEA36B-9AEA-41FD-A39F-6303F369E404}" presName="parentLeftMargin" presStyleLbl="node1" presStyleIdx="0" presStyleCnt="4"/>
      <dgm:spPr/>
    </dgm:pt>
    <dgm:pt modelId="{0DF63966-7464-43F3-ADB7-490471E42EC8}" type="pres">
      <dgm:prSet presAssocID="{C7FEA36B-9AEA-41FD-A39F-6303F369E404}" presName="parentText" presStyleLbl="node1" presStyleIdx="0" presStyleCnt="4">
        <dgm:presLayoutVars>
          <dgm:chMax val="0"/>
          <dgm:bulletEnabled val="1"/>
        </dgm:presLayoutVars>
      </dgm:prSet>
      <dgm:spPr/>
    </dgm:pt>
    <dgm:pt modelId="{A0924CDF-42C7-4377-839C-3FD6910CDFFD}" type="pres">
      <dgm:prSet presAssocID="{C7FEA36B-9AEA-41FD-A39F-6303F369E404}" presName="negativeSpace" presStyleCnt="0"/>
      <dgm:spPr/>
    </dgm:pt>
    <dgm:pt modelId="{432C19E4-738C-4686-BDAF-56F473A45BF4}" type="pres">
      <dgm:prSet presAssocID="{C7FEA36B-9AEA-41FD-A39F-6303F369E404}" presName="childText" presStyleLbl="conFgAcc1" presStyleIdx="0" presStyleCnt="4">
        <dgm:presLayoutVars>
          <dgm:bulletEnabled val="1"/>
        </dgm:presLayoutVars>
      </dgm:prSet>
      <dgm:spPr/>
    </dgm:pt>
    <dgm:pt modelId="{825BB473-60D4-4B5F-A07E-2EB582671532}" type="pres">
      <dgm:prSet presAssocID="{3E1ADA65-011F-493B-A862-B818788D4268}" presName="spaceBetweenRectangles" presStyleCnt="0"/>
      <dgm:spPr/>
    </dgm:pt>
    <dgm:pt modelId="{B0A9E101-9FA8-40EE-8B1E-AEC4BD45F8FB}" type="pres">
      <dgm:prSet presAssocID="{0892E7E8-859A-4D8D-BDC0-E7190696AA97}" presName="parentLin" presStyleCnt="0"/>
      <dgm:spPr/>
    </dgm:pt>
    <dgm:pt modelId="{5CD3744E-D39B-4707-B226-BC9E4568489A}" type="pres">
      <dgm:prSet presAssocID="{0892E7E8-859A-4D8D-BDC0-E7190696AA97}" presName="parentLeftMargin" presStyleLbl="node1" presStyleIdx="0" presStyleCnt="4"/>
      <dgm:spPr/>
    </dgm:pt>
    <dgm:pt modelId="{85DDD4FE-0451-4DAF-8D0A-B0F8A26F6522}" type="pres">
      <dgm:prSet presAssocID="{0892E7E8-859A-4D8D-BDC0-E7190696AA97}" presName="parentText" presStyleLbl="node1" presStyleIdx="1" presStyleCnt="4">
        <dgm:presLayoutVars>
          <dgm:chMax val="0"/>
          <dgm:bulletEnabled val="1"/>
        </dgm:presLayoutVars>
      </dgm:prSet>
      <dgm:spPr/>
    </dgm:pt>
    <dgm:pt modelId="{3C039562-0D9F-4ACA-885F-A9AF81E72E70}" type="pres">
      <dgm:prSet presAssocID="{0892E7E8-859A-4D8D-BDC0-E7190696AA97}" presName="negativeSpace" presStyleCnt="0"/>
      <dgm:spPr/>
    </dgm:pt>
    <dgm:pt modelId="{A2674815-594F-4D9F-8CB4-CE6EC59769E2}" type="pres">
      <dgm:prSet presAssocID="{0892E7E8-859A-4D8D-BDC0-E7190696AA97}" presName="childText" presStyleLbl="conFgAcc1" presStyleIdx="1" presStyleCnt="4">
        <dgm:presLayoutVars>
          <dgm:bulletEnabled val="1"/>
        </dgm:presLayoutVars>
      </dgm:prSet>
      <dgm:spPr/>
    </dgm:pt>
    <dgm:pt modelId="{144DCAE6-B8DC-42CB-B75C-2F8A14FAB196}" type="pres">
      <dgm:prSet presAssocID="{1DA85F27-497D-40F5-9AF9-C3D3692633CB}" presName="spaceBetweenRectangles" presStyleCnt="0"/>
      <dgm:spPr/>
    </dgm:pt>
    <dgm:pt modelId="{20F2F6B2-B493-4554-88C8-EF2EE4CE6B05}" type="pres">
      <dgm:prSet presAssocID="{56475F36-DE00-4103-9971-639507F992A3}" presName="parentLin" presStyleCnt="0"/>
      <dgm:spPr/>
    </dgm:pt>
    <dgm:pt modelId="{F006E4D2-3C7F-47E4-A2B9-4D0EA7CF2F0B}" type="pres">
      <dgm:prSet presAssocID="{56475F36-DE00-4103-9971-639507F992A3}" presName="parentLeftMargin" presStyleLbl="node1" presStyleIdx="1" presStyleCnt="4"/>
      <dgm:spPr/>
    </dgm:pt>
    <dgm:pt modelId="{6034B9F7-A061-4B1E-87B6-6B2566952EA7}" type="pres">
      <dgm:prSet presAssocID="{56475F36-DE00-4103-9971-639507F992A3}" presName="parentText" presStyleLbl="node1" presStyleIdx="2" presStyleCnt="4">
        <dgm:presLayoutVars>
          <dgm:chMax val="0"/>
          <dgm:bulletEnabled val="1"/>
        </dgm:presLayoutVars>
      </dgm:prSet>
      <dgm:spPr/>
    </dgm:pt>
    <dgm:pt modelId="{D7242C5B-CCA7-4CEE-9802-5A445805DD52}" type="pres">
      <dgm:prSet presAssocID="{56475F36-DE00-4103-9971-639507F992A3}" presName="negativeSpace" presStyleCnt="0"/>
      <dgm:spPr/>
    </dgm:pt>
    <dgm:pt modelId="{6029D54F-AFE9-4E63-90E6-7E1884E4CB1F}" type="pres">
      <dgm:prSet presAssocID="{56475F36-DE00-4103-9971-639507F992A3}" presName="childText" presStyleLbl="conFgAcc1" presStyleIdx="2" presStyleCnt="4">
        <dgm:presLayoutVars>
          <dgm:bulletEnabled val="1"/>
        </dgm:presLayoutVars>
      </dgm:prSet>
      <dgm:spPr/>
    </dgm:pt>
    <dgm:pt modelId="{571A2074-0069-43D8-9319-70E876A8D8D4}" type="pres">
      <dgm:prSet presAssocID="{8BE07A68-6816-4B79-A457-3C3AD2805656}" presName="spaceBetweenRectangles" presStyleCnt="0"/>
      <dgm:spPr/>
    </dgm:pt>
    <dgm:pt modelId="{12E94DED-E6E7-4F49-AE58-42EF1ADB183D}" type="pres">
      <dgm:prSet presAssocID="{A85DE265-199B-40D3-B9AD-98913E03983F}" presName="parentLin" presStyleCnt="0"/>
      <dgm:spPr/>
    </dgm:pt>
    <dgm:pt modelId="{6026A1E8-1115-4B87-9666-7471B9B26791}" type="pres">
      <dgm:prSet presAssocID="{A85DE265-199B-40D3-B9AD-98913E03983F}" presName="parentLeftMargin" presStyleLbl="node1" presStyleIdx="2" presStyleCnt="4"/>
      <dgm:spPr/>
    </dgm:pt>
    <dgm:pt modelId="{B8F15C2D-184E-4DD3-ACAB-B51FB93817E4}" type="pres">
      <dgm:prSet presAssocID="{A85DE265-199B-40D3-B9AD-98913E03983F}" presName="parentText" presStyleLbl="node1" presStyleIdx="3" presStyleCnt="4">
        <dgm:presLayoutVars>
          <dgm:chMax val="0"/>
          <dgm:bulletEnabled val="1"/>
        </dgm:presLayoutVars>
      </dgm:prSet>
      <dgm:spPr/>
    </dgm:pt>
    <dgm:pt modelId="{12E9FB7F-065A-45EB-AD93-94C6F5CD982C}" type="pres">
      <dgm:prSet presAssocID="{A85DE265-199B-40D3-B9AD-98913E03983F}" presName="negativeSpace" presStyleCnt="0"/>
      <dgm:spPr/>
    </dgm:pt>
    <dgm:pt modelId="{FE1BF214-FCBB-4E2E-850D-094FC6BE77BA}" type="pres">
      <dgm:prSet presAssocID="{A85DE265-199B-40D3-B9AD-98913E03983F}" presName="childText" presStyleLbl="conFgAcc1" presStyleIdx="3" presStyleCnt="4">
        <dgm:presLayoutVars>
          <dgm:bulletEnabled val="1"/>
        </dgm:presLayoutVars>
      </dgm:prSet>
      <dgm:spPr/>
    </dgm:pt>
  </dgm:ptLst>
  <dgm:cxnLst>
    <dgm:cxn modelId="{7689E600-0CC3-4EEE-B6AF-401AB6B1DAAF}" srcId="{53154F79-ED60-4804-9EF6-03876B9FCF04}" destId="{C7FEA36B-9AEA-41FD-A39F-6303F369E404}" srcOrd="0" destOrd="0" parTransId="{82CE5E5D-ED10-4CF6-B934-CDBF98BA7A2D}" sibTransId="{3E1ADA65-011F-493B-A862-B818788D4268}"/>
    <dgm:cxn modelId="{A7EF8404-9198-44D3-AC3C-995010DF9B82}" type="presOf" srcId="{56475F36-DE00-4103-9971-639507F992A3}" destId="{6034B9F7-A061-4B1E-87B6-6B2566952EA7}" srcOrd="1" destOrd="0" presId="urn:microsoft.com/office/officeart/2005/8/layout/list1"/>
    <dgm:cxn modelId="{FCACC53A-365E-4FF6-B85C-7938820EB70F}" type="presOf" srcId="{0892E7E8-859A-4D8D-BDC0-E7190696AA97}" destId="{85DDD4FE-0451-4DAF-8D0A-B0F8A26F6522}" srcOrd="1" destOrd="0" presId="urn:microsoft.com/office/officeart/2005/8/layout/list1"/>
    <dgm:cxn modelId="{4FF7513E-0404-4B13-B799-9F330BD7CB9B}" type="presOf" srcId="{C7FEA36B-9AEA-41FD-A39F-6303F369E404}" destId="{FD48A54E-27F9-4D6B-AE1A-53482687EC87}" srcOrd="0" destOrd="0" presId="urn:microsoft.com/office/officeart/2005/8/layout/list1"/>
    <dgm:cxn modelId="{B4AC015E-5F44-42E8-8698-A5307A7D78F4}" srcId="{53154F79-ED60-4804-9EF6-03876B9FCF04}" destId="{56475F36-DE00-4103-9971-639507F992A3}" srcOrd="2" destOrd="0" parTransId="{969249DB-86E0-437B-B52C-CA700CDB774B}" sibTransId="{8BE07A68-6816-4B79-A457-3C3AD2805656}"/>
    <dgm:cxn modelId="{1C4D835E-2C57-467B-A2B0-26C6D240CF56}" type="presOf" srcId="{A85DE265-199B-40D3-B9AD-98913E03983F}" destId="{6026A1E8-1115-4B87-9666-7471B9B26791}" srcOrd="0" destOrd="0" presId="urn:microsoft.com/office/officeart/2005/8/layout/list1"/>
    <dgm:cxn modelId="{DD37F178-2DC1-4C1F-906F-FD8A9957936E}" type="presOf" srcId="{0892E7E8-859A-4D8D-BDC0-E7190696AA97}" destId="{5CD3744E-D39B-4707-B226-BC9E4568489A}" srcOrd="0" destOrd="0" presId="urn:microsoft.com/office/officeart/2005/8/layout/list1"/>
    <dgm:cxn modelId="{7AFDBF9D-6003-448C-B7BB-359F7ADC59B5}" type="presOf" srcId="{C7FEA36B-9AEA-41FD-A39F-6303F369E404}" destId="{0DF63966-7464-43F3-ADB7-490471E42EC8}" srcOrd="1" destOrd="0" presId="urn:microsoft.com/office/officeart/2005/8/layout/list1"/>
    <dgm:cxn modelId="{079865A3-6AB9-4BB6-B7D9-FD12A3EA0662}" type="presOf" srcId="{53154F79-ED60-4804-9EF6-03876B9FCF04}" destId="{CAD37ED8-AF17-491D-888E-096ECAAC198F}" srcOrd="0" destOrd="0" presId="urn:microsoft.com/office/officeart/2005/8/layout/list1"/>
    <dgm:cxn modelId="{CA5E35BE-3F4D-47FC-827E-3A71EDEE2F0E}" type="presOf" srcId="{A85DE265-199B-40D3-B9AD-98913E03983F}" destId="{B8F15C2D-184E-4DD3-ACAB-B51FB93817E4}" srcOrd="1" destOrd="0" presId="urn:microsoft.com/office/officeart/2005/8/layout/list1"/>
    <dgm:cxn modelId="{1E3F61D9-E3F4-445F-B63B-7AFDDC89EC45}" srcId="{53154F79-ED60-4804-9EF6-03876B9FCF04}" destId="{A85DE265-199B-40D3-B9AD-98913E03983F}" srcOrd="3" destOrd="0" parTransId="{116C7892-9600-4454-85DA-41C125CD14B3}" sibTransId="{7E35F1AB-4278-461E-9A5E-65388FAA82D2}"/>
    <dgm:cxn modelId="{6B5D77DE-91EC-46CF-9199-C4DD8CF0AC98}" srcId="{53154F79-ED60-4804-9EF6-03876B9FCF04}" destId="{0892E7E8-859A-4D8D-BDC0-E7190696AA97}" srcOrd="1" destOrd="0" parTransId="{1CFB9607-D143-4F38-9957-7B342D42EE8B}" sibTransId="{1DA85F27-497D-40F5-9AF9-C3D3692633CB}"/>
    <dgm:cxn modelId="{550930EE-E646-491C-90D2-E30B70D28FA0}" type="presOf" srcId="{56475F36-DE00-4103-9971-639507F992A3}" destId="{F006E4D2-3C7F-47E4-A2B9-4D0EA7CF2F0B}" srcOrd="0" destOrd="0" presId="urn:microsoft.com/office/officeart/2005/8/layout/list1"/>
    <dgm:cxn modelId="{08C06967-0B1B-4FBD-982C-D3B7716A2FC3}" type="presParOf" srcId="{CAD37ED8-AF17-491D-888E-096ECAAC198F}" destId="{546D1B29-7E6E-48D7-BE24-2DD26DEF2F76}" srcOrd="0" destOrd="0" presId="urn:microsoft.com/office/officeart/2005/8/layout/list1"/>
    <dgm:cxn modelId="{B0DD595D-730D-41A7-A331-EDE5EBF4E2BC}" type="presParOf" srcId="{546D1B29-7E6E-48D7-BE24-2DD26DEF2F76}" destId="{FD48A54E-27F9-4D6B-AE1A-53482687EC87}" srcOrd="0" destOrd="0" presId="urn:microsoft.com/office/officeart/2005/8/layout/list1"/>
    <dgm:cxn modelId="{EC312F16-75EC-45FB-B61C-F74B63B0356F}" type="presParOf" srcId="{546D1B29-7E6E-48D7-BE24-2DD26DEF2F76}" destId="{0DF63966-7464-43F3-ADB7-490471E42EC8}" srcOrd="1" destOrd="0" presId="urn:microsoft.com/office/officeart/2005/8/layout/list1"/>
    <dgm:cxn modelId="{5C185D2A-A78B-49A9-8F4D-C1CF36A53ADA}" type="presParOf" srcId="{CAD37ED8-AF17-491D-888E-096ECAAC198F}" destId="{A0924CDF-42C7-4377-839C-3FD6910CDFFD}" srcOrd="1" destOrd="0" presId="urn:microsoft.com/office/officeart/2005/8/layout/list1"/>
    <dgm:cxn modelId="{F732AC3D-0C09-4508-8474-E3DAC2417B66}" type="presParOf" srcId="{CAD37ED8-AF17-491D-888E-096ECAAC198F}" destId="{432C19E4-738C-4686-BDAF-56F473A45BF4}" srcOrd="2" destOrd="0" presId="urn:microsoft.com/office/officeart/2005/8/layout/list1"/>
    <dgm:cxn modelId="{50DAC312-D562-4BD3-A9AE-DCADE7178F8A}" type="presParOf" srcId="{CAD37ED8-AF17-491D-888E-096ECAAC198F}" destId="{825BB473-60D4-4B5F-A07E-2EB582671532}" srcOrd="3" destOrd="0" presId="urn:microsoft.com/office/officeart/2005/8/layout/list1"/>
    <dgm:cxn modelId="{02BF38CE-A1FF-469A-A506-0E9CD74BD9D6}" type="presParOf" srcId="{CAD37ED8-AF17-491D-888E-096ECAAC198F}" destId="{B0A9E101-9FA8-40EE-8B1E-AEC4BD45F8FB}" srcOrd="4" destOrd="0" presId="urn:microsoft.com/office/officeart/2005/8/layout/list1"/>
    <dgm:cxn modelId="{E01FA8B3-C381-4EAF-9694-033544253C10}" type="presParOf" srcId="{B0A9E101-9FA8-40EE-8B1E-AEC4BD45F8FB}" destId="{5CD3744E-D39B-4707-B226-BC9E4568489A}" srcOrd="0" destOrd="0" presId="urn:microsoft.com/office/officeart/2005/8/layout/list1"/>
    <dgm:cxn modelId="{53C182BC-C610-40FF-AB3F-D48994C7B62F}" type="presParOf" srcId="{B0A9E101-9FA8-40EE-8B1E-AEC4BD45F8FB}" destId="{85DDD4FE-0451-4DAF-8D0A-B0F8A26F6522}" srcOrd="1" destOrd="0" presId="urn:microsoft.com/office/officeart/2005/8/layout/list1"/>
    <dgm:cxn modelId="{BA99411C-A9B6-4E41-9294-88FE86EDC319}" type="presParOf" srcId="{CAD37ED8-AF17-491D-888E-096ECAAC198F}" destId="{3C039562-0D9F-4ACA-885F-A9AF81E72E70}" srcOrd="5" destOrd="0" presId="urn:microsoft.com/office/officeart/2005/8/layout/list1"/>
    <dgm:cxn modelId="{EB75169A-F786-4A0C-81DA-FD3D2EFF3338}" type="presParOf" srcId="{CAD37ED8-AF17-491D-888E-096ECAAC198F}" destId="{A2674815-594F-4D9F-8CB4-CE6EC59769E2}" srcOrd="6" destOrd="0" presId="urn:microsoft.com/office/officeart/2005/8/layout/list1"/>
    <dgm:cxn modelId="{134B2A00-0E0B-468E-9D79-6D40F28B7F1D}" type="presParOf" srcId="{CAD37ED8-AF17-491D-888E-096ECAAC198F}" destId="{144DCAE6-B8DC-42CB-B75C-2F8A14FAB196}" srcOrd="7" destOrd="0" presId="urn:microsoft.com/office/officeart/2005/8/layout/list1"/>
    <dgm:cxn modelId="{D869C016-2E2B-498F-974D-0C408F85A76A}" type="presParOf" srcId="{CAD37ED8-AF17-491D-888E-096ECAAC198F}" destId="{20F2F6B2-B493-4554-88C8-EF2EE4CE6B05}" srcOrd="8" destOrd="0" presId="urn:microsoft.com/office/officeart/2005/8/layout/list1"/>
    <dgm:cxn modelId="{ABA97F6A-F30F-4C5B-B121-E287423263F7}" type="presParOf" srcId="{20F2F6B2-B493-4554-88C8-EF2EE4CE6B05}" destId="{F006E4D2-3C7F-47E4-A2B9-4D0EA7CF2F0B}" srcOrd="0" destOrd="0" presId="urn:microsoft.com/office/officeart/2005/8/layout/list1"/>
    <dgm:cxn modelId="{4A5F42F8-C330-4148-9E81-8479C67DEF54}" type="presParOf" srcId="{20F2F6B2-B493-4554-88C8-EF2EE4CE6B05}" destId="{6034B9F7-A061-4B1E-87B6-6B2566952EA7}" srcOrd="1" destOrd="0" presId="urn:microsoft.com/office/officeart/2005/8/layout/list1"/>
    <dgm:cxn modelId="{DA0B459C-C829-49A4-84A2-ECD9A6DC9817}" type="presParOf" srcId="{CAD37ED8-AF17-491D-888E-096ECAAC198F}" destId="{D7242C5B-CCA7-4CEE-9802-5A445805DD52}" srcOrd="9" destOrd="0" presId="urn:microsoft.com/office/officeart/2005/8/layout/list1"/>
    <dgm:cxn modelId="{ECAC6A99-00B0-4151-A16E-8A6B84508DFD}" type="presParOf" srcId="{CAD37ED8-AF17-491D-888E-096ECAAC198F}" destId="{6029D54F-AFE9-4E63-90E6-7E1884E4CB1F}" srcOrd="10" destOrd="0" presId="urn:microsoft.com/office/officeart/2005/8/layout/list1"/>
    <dgm:cxn modelId="{1047C6F4-6881-4658-9F36-DE77E4FEBEA7}" type="presParOf" srcId="{CAD37ED8-AF17-491D-888E-096ECAAC198F}" destId="{571A2074-0069-43D8-9319-70E876A8D8D4}" srcOrd="11" destOrd="0" presId="urn:microsoft.com/office/officeart/2005/8/layout/list1"/>
    <dgm:cxn modelId="{34B5EA12-B25C-4EA6-A2B8-07EA03D02A52}" type="presParOf" srcId="{CAD37ED8-AF17-491D-888E-096ECAAC198F}" destId="{12E94DED-E6E7-4F49-AE58-42EF1ADB183D}" srcOrd="12" destOrd="0" presId="urn:microsoft.com/office/officeart/2005/8/layout/list1"/>
    <dgm:cxn modelId="{B2D6846A-7F76-4C3E-89A4-41992D9A3BF3}" type="presParOf" srcId="{12E94DED-E6E7-4F49-AE58-42EF1ADB183D}" destId="{6026A1E8-1115-4B87-9666-7471B9B26791}" srcOrd="0" destOrd="0" presId="urn:microsoft.com/office/officeart/2005/8/layout/list1"/>
    <dgm:cxn modelId="{4C9503A6-88DB-4CCF-A282-7638FF0D7DD8}" type="presParOf" srcId="{12E94DED-E6E7-4F49-AE58-42EF1ADB183D}" destId="{B8F15C2D-184E-4DD3-ACAB-B51FB93817E4}" srcOrd="1" destOrd="0" presId="urn:microsoft.com/office/officeart/2005/8/layout/list1"/>
    <dgm:cxn modelId="{916E689D-2CCA-4215-AD7F-3BE7D9A8BCFD}" type="presParOf" srcId="{CAD37ED8-AF17-491D-888E-096ECAAC198F}" destId="{12E9FB7F-065A-45EB-AD93-94C6F5CD982C}" srcOrd="13" destOrd="0" presId="urn:microsoft.com/office/officeart/2005/8/layout/list1"/>
    <dgm:cxn modelId="{D231BEDB-072C-4679-9EA4-20C4AAC87563}" type="presParOf" srcId="{CAD37ED8-AF17-491D-888E-096ECAAC198F}" destId="{FE1BF214-FCBB-4E2E-850D-094FC6BE77BA}" srcOrd="14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9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2C19E4-738C-4686-BDAF-56F473A45BF4}">
      <dsp:nvSpPr>
        <dsp:cNvPr id="0" name=""/>
        <dsp:cNvSpPr/>
      </dsp:nvSpPr>
      <dsp:spPr>
        <a:xfrm>
          <a:off x="0" y="298527"/>
          <a:ext cx="770273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DF63966-7464-43F3-ADB7-490471E42EC8}">
      <dsp:nvSpPr>
        <dsp:cNvPr id="0" name=""/>
        <dsp:cNvSpPr/>
      </dsp:nvSpPr>
      <dsp:spPr>
        <a:xfrm>
          <a:off x="385136" y="3327"/>
          <a:ext cx="539191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1" tIns="0" rIns="2038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rgbClr val="FFFFFF"/>
              </a:solidFill>
              <a:latin typeface="Arial"/>
              <a:ea typeface="+mn-ea"/>
              <a:cs typeface="+mn-cs"/>
            </a:rPr>
            <a:t>Diagnósticos</a:t>
          </a:r>
          <a:r>
            <a:rPr lang="pt-BR" sz="2000" kern="1200">
              <a:solidFill>
                <a:srgbClr val="FFFFFF"/>
              </a:solidFill>
              <a:ea typeface="+mn-ea"/>
              <a:cs typeface="+mn-cs"/>
            </a:rPr>
            <a:t> da Matemática nos Estados</a:t>
          </a:r>
          <a:endParaRPr lang="pt-BR" sz="2000" kern="1200">
            <a:solidFill>
              <a:srgbClr val="FFFFFF"/>
            </a:solidFill>
            <a:latin typeface="Arial"/>
            <a:ea typeface="+mn-ea"/>
            <a:cs typeface="+mn-cs"/>
          </a:endParaRPr>
        </a:p>
      </dsp:txBody>
      <dsp:txXfrm>
        <a:off x="413957" y="32148"/>
        <a:ext cx="5334269" cy="532758"/>
      </dsp:txXfrm>
    </dsp:sp>
    <dsp:sp modelId="{A2674815-594F-4D9F-8CB4-CE6EC59769E2}">
      <dsp:nvSpPr>
        <dsp:cNvPr id="0" name=""/>
        <dsp:cNvSpPr/>
      </dsp:nvSpPr>
      <dsp:spPr>
        <a:xfrm>
          <a:off x="0" y="1205727"/>
          <a:ext cx="770273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85DDD4FE-0451-4DAF-8D0A-B0F8A26F6522}">
      <dsp:nvSpPr>
        <dsp:cNvPr id="0" name=""/>
        <dsp:cNvSpPr/>
      </dsp:nvSpPr>
      <dsp:spPr>
        <a:xfrm>
          <a:off x="385136" y="910527"/>
          <a:ext cx="539191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1" tIns="0" rIns="203801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rgbClr val="FFFFFF"/>
              </a:solidFill>
              <a:latin typeface="Arial"/>
              <a:ea typeface="+mn-ea"/>
              <a:cs typeface="+mn-cs"/>
            </a:rPr>
            <a:t> Escuta Nacional de Professores(as) que ensinam Matemática</a:t>
          </a:r>
          <a:endParaRPr lang="pt-BR" sz="2000" kern="1200">
            <a:solidFill>
              <a:srgbClr val="FFFFFF"/>
            </a:solidFill>
            <a:ea typeface="+mn-ea"/>
            <a:cs typeface="+mn-cs"/>
          </a:endParaRPr>
        </a:p>
      </dsp:txBody>
      <dsp:txXfrm>
        <a:off x="413957" y="939348"/>
        <a:ext cx="5334269" cy="532758"/>
      </dsp:txXfrm>
    </dsp:sp>
    <dsp:sp modelId="{6029D54F-AFE9-4E63-90E6-7E1884E4CB1F}">
      <dsp:nvSpPr>
        <dsp:cNvPr id="0" name=""/>
        <dsp:cNvSpPr/>
      </dsp:nvSpPr>
      <dsp:spPr>
        <a:xfrm>
          <a:off x="0" y="2112927"/>
          <a:ext cx="770273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34B9F7-A061-4B1E-87B6-6B2566952EA7}">
      <dsp:nvSpPr>
        <dsp:cNvPr id="0" name=""/>
        <dsp:cNvSpPr/>
      </dsp:nvSpPr>
      <dsp:spPr>
        <a:xfrm>
          <a:off x="385136" y="1817727"/>
          <a:ext cx="539191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1" tIns="0" rIns="203801" bIns="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>
              <a:solidFill>
                <a:srgbClr val="FFFFFF"/>
              </a:solidFill>
              <a:latin typeface="Arial"/>
              <a:ea typeface="+mn-ea"/>
              <a:cs typeface="+mn-cs"/>
            </a:rPr>
            <a:t>Guia de Governança </a:t>
          </a:r>
          <a:endParaRPr lang="pt-BR" sz="2000" kern="1200">
            <a:solidFill>
              <a:srgbClr val="FFFFFF"/>
            </a:solidFill>
            <a:ea typeface="+mn-ea"/>
            <a:cs typeface="+mn-cs"/>
          </a:endParaRPr>
        </a:p>
      </dsp:txBody>
      <dsp:txXfrm>
        <a:off x="413957" y="1846548"/>
        <a:ext cx="5334269" cy="532758"/>
      </dsp:txXfrm>
    </dsp:sp>
    <dsp:sp modelId="{FE1BF214-FCBB-4E2E-850D-094FC6BE77BA}">
      <dsp:nvSpPr>
        <dsp:cNvPr id="0" name=""/>
        <dsp:cNvSpPr/>
      </dsp:nvSpPr>
      <dsp:spPr>
        <a:xfrm>
          <a:off x="0" y="3020127"/>
          <a:ext cx="7702731" cy="5040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8F15C2D-184E-4DD3-ACAB-B51FB93817E4}">
      <dsp:nvSpPr>
        <dsp:cNvPr id="0" name=""/>
        <dsp:cNvSpPr/>
      </dsp:nvSpPr>
      <dsp:spPr>
        <a:xfrm>
          <a:off x="385136" y="2724927"/>
          <a:ext cx="5391911" cy="59040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203801" tIns="0" rIns="203801" bIns="0" numCol="1" spcCol="1270" anchor="ctr" anchorCtr="0">
          <a:noAutofit/>
        </a:bodyPr>
        <a:lstStyle/>
        <a:p>
          <a:pPr marL="0" lvl="0" indent="0" algn="l" defTabSz="8890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Instituição das</a:t>
          </a:r>
          <a:r>
            <a:rPr lang="pt-BR" sz="2000" kern="1200" dirty="0">
              <a:solidFill>
                <a:srgbClr val="FFFFFF"/>
              </a:solidFill>
              <a:ea typeface="+mn-ea"/>
              <a:cs typeface="+mn-cs"/>
            </a:rPr>
            <a:t> </a:t>
          </a:r>
          <a:r>
            <a:rPr lang="pt-BR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Redes</a:t>
          </a:r>
          <a:r>
            <a:rPr lang="pt-BR" sz="2000" kern="1200" dirty="0">
              <a:solidFill>
                <a:srgbClr val="FFFFFF"/>
              </a:solidFill>
              <a:ea typeface="+mn-ea"/>
              <a:cs typeface="+mn-cs"/>
            </a:rPr>
            <a:t> de Governança (</a:t>
          </a:r>
          <a:r>
            <a:rPr lang="pt-BR" sz="20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Comat</a:t>
          </a:r>
          <a:r>
            <a:rPr lang="pt-BR" sz="2000" kern="1200" dirty="0">
              <a:solidFill>
                <a:srgbClr val="FFFFFF"/>
              </a:solidFill>
              <a:latin typeface="Arial"/>
              <a:ea typeface="+mn-ea"/>
              <a:cs typeface="+mn-cs"/>
            </a:rPr>
            <a:t> e </a:t>
          </a:r>
          <a:r>
            <a:rPr lang="pt-BR" sz="2000" kern="1200" dirty="0" err="1">
              <a:solidFill>
                <a:srgbClr val="FFFFFF"/>
              </a:solidFill>
              <a:latin typeface="Arial"/>
              <a:ea typeface="+mn-ea"/>
              <a:cs typeface="+mn-cs"/>
            </a:rPr>
            <a:t>Renamat</a:t>
          </a:r>
          <a:r>
            <a:rPr lang="pt-BR" sz="2000" kern="1200" dirty="0">
              <a:solidFill>
                <a:srgbClr val="FFFFFF"/>
              </a:solidFill>
              <a:ea typeface="+mn-ea"/>
              <a:cs typeface="+mn-cs"/>
            </a:rPr>
            <a:t>)</a:t>
          </a:r>
        </a:p>
      </dsp:txBody>
      <dsp:txXfrm>
        <a:off x="413957" y="2753748"/>
        <a:ext cx="5334269" cy="532758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Espaço Reservado para Imagem de Slide 1">
            <a:extLst>
              <a:ext uri="{FF2B5EF4-FFF2-40B4-BE49-F238E27FC236}">
                <a16:creationId xmlns:a16="http://schemas.microsoft.com/office/drawing/2014/main" id="{F73D64B2-FEF7-8BA0-4D06-775D1CF8CD0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ln>
            <a:headEnd/>
            <a:tailEnd/>
          </a:ln>
        </p:spPr>
      </p:sp>
      <p:sp>
        <p:nvSpPr>
          <p:cNvPr id="16387" name="Espaço Reservado para Anotações 2">
            <a:extLst>
              <a:ext uri="{FF2B5EF4-FFF2-40B4-BE49-F238E27FC236}">
                <a16:creationId xmlns:a16="http://schemas.microsoft.com/office/drawing/2014/main" id="{209976BF-21B8-62E1-894D-A49C95434E7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5" name="Google Shape;355;g396b8d56a30_1_45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56" name="Google Shape;356;g396b8d56a30_1_45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57" name="Google Shape;357;g396b8d56a30_1_45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58" name="Google Shape;358;g396b8d56a30_1_45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9" name="Google Shape;359;g396b8d56a30_1_45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60" name="Google Shape;360;g396b8d56a30_1_45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>
          <a:extLst>
            <a:ext uri="{FF2B5EF4-FFF2-40B4-BE49-F238E27FC236}">
              <a16:creationId xmlns:a16="http://schemas.microsoft.com/office/drawing/2014/main" id="{A1C31AC2-9AED-28F8-2D31-AE216DD8785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2f7f2935b73_0_12:notes">
            <a:extLst>
              <a:ext uri="{FF2B5EF4-FFF2-40B4-BE49-F238E27FC236}">
                <a16:creationId xmlns:a16="http://schemas.microsoft.com/office/drawing/2014/main" id="{D4C5013C-0122-D990-C801-2C1DF917015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2f7f2935b73_0_12:notes">
            <a:extLst>
              <a:ext uri="{FF2B5EF4-FFF2-40B4-BE49-F238E27FC236}">
                <a16:creationId xmlns:a16="http://schemas.microsoft.com/office/drawing/2014/main" id="{112CA3E7-5968-2C9B-806F-3707718745A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>
              <a:buNone/>
            </a:pPr>
            <a:r>
              <a:rPr lang="en-US" b="1"/>
              <a:t>9h20 </a:t>
            </a:r>
            <a:r>
              <a:rPr lang="en-US" b="1" err="1"/>
              <a:t>Abertura</a:t>
            </a:r>
            <a:r>
              <a:rPr lang="en-US" b="1"/>
              <a:t> </a:t>
            </a:r>
            <a:r>
              <a:rPr lang="en-US" b="1" err="1"/>
              <a:t>institucional</a:t>
            </a:r>
            <a:r>
              <a:rPr lang="en-US" b="1"/>
              <a:t> - MEC, Consed, Undime, </a:t>
            </a:r>
            <a:r>
              <a:rPr lang="en-US" b="1" err="1"/>
              <a:t>Consec</a:t>
            </a:r>
            <a:r>
              <a:rPr lang="en-US" b="1"/>
              <a:t>, CNE, IMPA</a:t>
            </a:r>
            <a:r>
              <a:rPr lang="en-US"/>
              <a:t> </a:t>
            </a:r>
            <a:endParaRPr lang="pt-BR"/>
          </a:p>
          <a:p>
            <a:pPr>
              <a:buNone/>
            </a:pPr>
            <a:r>
              <a:rPr lang="en-US"/>
              <a:t>Ministro Camilo Santana, Secretária Kátia Schweikardt, Roberta Barreto, Luiz Miguel, Renan Ferreirinha, Marcelo Viana</a:t>
            </a:r>
            <a:endParaRPr lang="pt-BR"/>
          </a:p>
          <a:p>
            <a:pPr marL="0" lvl="0" indent="0" algn="l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775997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24729729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24729729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BA17D33B-B1F0-C4B5-F49E-DFE5209BEA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447e940a7_0_4:notes">
            <a:extLst>
              <a:ext uri="{FF2B5EF4-FFF2-40B4-BE49-F238E27FC236}">
                <a16:creationId xmlns:a16="http://schemas.microsoft.com/office/drawing/2014/main" id="{EF263778-6155-6306-191B-691355F6159C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447e940a7_0_4:notes">
            <a:extLst>
              <a:ext uri="{FF2B5EF4-FFF2-40B4-BE49-F238E27FC236}">
                <a16:creationId xmlns:a16="http://schemas.microsoft.com/office/drawing/2014/main" id="{7120D58F-D7EF-2F7F-9F7A-267751B8C1E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24212193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329D83AD-1097-D0D1-500D-7EB6B238B4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0;g22447e940a7_0_4:notes">
            <a:extLst>
              <a:ext uri="{FF2B5EF4-FFF2-40B4-BE49-F238E27FC236}">
                <a16:creationId xmlns:a16="http://schemas.microsoft.com/office/drawing/2014/main" id="{DE681DFE-8FA6-CF87-3822-611B1A01DD4B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0243" name="Google Shape;61;g22447e940a7_0_4:notes">
            <a:extLst>
              <a:ext uri="{FF2B5EF4-FFF2-40B4-BE49-F238E27FC236}">
                <a16:creationId xmlns:a16="http://schemas.microsoft.com/office/drawing/2014/main" id="{E0FB10FA-4C8B-CEDB-E462-3BC46B72E3F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75102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120D4E46-F0A7-C954-868C-324D4BECFE7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447e940a7_0_4:notes">
            <a:extLst>
              <a:ext uri="{FF2B5EF4-FFF2-40B4-BE49-F238E27FC236}">
                <a16:creationId xmlns:a16="http://schemas.microsoft.com/office/drawing/2014/main" id="{82B4393D-1F49-880A-1B98-AA06A53CEBAF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447e940a7_0_4:notes">
            <a:extLst>
              <a:ext uri="{FF2B5EF4-FFF2-40B4-BE49-F238E27FC236}">
                <a16:creationId xmlns:a16="http://schemas.microsoft.com/office/drawing/2014/main" id="{B1EAC1AF-F202-532B-8670-7AA978D04E3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TEMPLATE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52530422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4">
          <a:extLst>
            <a:ext uri="{FF2B5EF4-FFF2-40B4-BE49-F238E27FC236}">
              <a16:creationId xmlns:a16="http://schemas.microsoft.com/office/drawing/2014/main" id="{1C65AA8C-A2A4-A03A-6E07-25D62BE6143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g340943e94fd_0_939:notes">
            <a:extLst>
              <a:ext uri="{FF2B5EF4-FFF2-40B4-BE49-F238E27FC236}">
                <a16:creationId xmlns:a16="http://schemas.microsoft.com/office/drawing/2014/main" id="{397F06C2-66FA-5C30-A682-9DD26284353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6" name="Google Shape;156;g340943e94fd_0_939:notes">
            <a:extLst>
              <a:ext uri="{FF2B5EF4-FFF2-40B4-BE49-F238E27FC236}">
                <a16:creationId xmlns:a16="http://schemas.microsoft.com/office/drawing/2014/main" id="{38F4885C-A648-6FCA-A280-BF803304563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0866444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5EACA3F3-837D-091D-D91D-7F0CB9FE8C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447e940a7_0_4:notes">
            <a:extLst>
              <a:ext uri="{FF2B5EF4-FFF2-40B4-BE49-F238E27FC236}">
                <a16:creationId xmlns:a16="http://schemas.microsoft.com/office/drawing/2014/main" id="{4CB771D9-0595-2DE5-A8C9-C81FA3089EB1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447e940a7_0_4:notes">
            <a:extLst>
              <a:ext uri="{FF2B5EF4-FFF2-40B4-BE49-F238E27FC236}">
                <a16:creationId xmlns:a16="http://schemas.microsoft.com/office/drawing/2014/main" id="{8DDEFB31-4CE4-325E-FBCE-940F1104D7A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057820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D86AF1FC-CE68-746E-CAC0-8FD9D56E1F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447e940a7_0_4:notes">
            <a:extLst>
              <a:ext uri="{FF2B5EF4-FFF2-40B4-BE49-F238E27FC236}">
                <a16:creationId xmlns:a16="http://schemas.microsoft.com/office/drawing/2014/main" id="{36615360-BBFB-1310-8369-ADCC32A9E6D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447e940a7_0_4:notes">
            <a:extLst>
              <a:ext uri="{FF2B5EF4-FFF2-40B4-BE49-F238E27FC236}">
                <a16:creationId xmlns:a16="http://schemas.microsoft.com/office/drawing/2014/main" id="{AD42EF62-4B55-68F9-32D5-B70BF11E29A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6346529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24729729f_0_8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24729729f_0_8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396b8d56a30_0_239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1" name="Google Shape;101;g396b8d56a30_0_239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02" name="Google Shape;102;g396b8d56a30_0_239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03" name="Google Shape;103;g396b8d56a30_0_239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4" name="Google Shape;104;g396b8d56a30_0_239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5" name="Google Shape;105;g396b8d56a30_0_239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6C0145ED-0B45-BA6D-01C4-3D7AE5EB7D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447e940a7_0_4:notes">
            <a:extLst>
              <a:ext uri="{FF2B5EF4-FFF2-40B4-BE49-F238E27FC236}">
                <a16:creationId xmlns:a16="http://schemas.microsoft.com/office/drawing/2014/main" id="{14792328-7F19-9BBE-7764-66A1F327A41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447e940a7_0_4:notes">
            <a:extLst>
              <a:ext uri="{FF2B5EF4-FFF2-40B4-BE49-F238E27FC236}">
                <a16:creationId xmlns:a16="http://schemas.microsoft.com/office/drawing/2014/main" id="{E5E21E33-D4A1-E5ED-54EA-FD9AE499625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indent="0">
              <a:buNone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14189164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">
          <a:extLst>
            <a:ext uri="{FF2B5EF4-FFF2-40B4-BE49-F238E27FC236}">
              <a16:creationId xmlns:a16="http://schemas.microsoft.com/office/drawing/2014/main" id="{11C83DF9-BC0B-4C25-A9C1-90907BF56C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g22447e940a7_0_4:notes">
            <a:extLst>
              <a:ext uri="{FF2B5EF4-FFF2-40B4-BE49-F238E27FC236}">
                <a16:creationId xmlns:a16="http://schemas.microsoft.com/office/drawing/2014/main" id="{9C6CDF41-4852-89E9-61FB-E9E6C97E1B9E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" name="Google Shape;61;g22447e940a7_0_4:notes">
            <a:extLst>
              <a:ext uri="{FF2B5EF4-FFF2-40B4-BE49-F238E27FC236}">
                <a16:creationId xmlns:a16="http://schemas.microsoft.com/office/drawing/2014/main" id="{1AD88B0C-815B-E4BA-3505-0BA54B6CBB55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5875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None/>
              <a:tabLst/>
              <a:defRPr/>
            </a:pP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385833474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559B080B-AF4E-315D-5895-BDE864F4A1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0;g22447e940a7_0_4:notes">
            <a:extLst>
              <a:ext uri="{FF2B5EF4-FFF2-40B4-BE49-F238E27FC236}">
                <a16:creationId xmlns:a16="http://schemas.microsoft.com/office/drawing/2014/main" id="{E2E7F1A3-87C0-16BE-BBF8-C9668A32F063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0243" name="Google Shape;61;g22447e940a7_0_4:notes">
            <a:extLst>
              <a:ext uri="{FF2B5EF4-FFF2-40B4-BE49-F238E27FC236}">
                <a16:creationId xmlns:a16="http://schemas.microsoft.com/office/drawing/2014/main" id="{D72B2A75-822D-F9F2-F95A-A24A09B2C81F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5680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4901ABDB-1066-E36E-97EE-0BDBC28DAB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0;g22447e940a7_0_4:notes">
            <a:extLst>
              <a:ext uri="{FF2B5EF4-FFF2-40B4-BE49-F238E27FC236}">
                <a16:creationId xmlns:a16="http://schemas.microsoft.com/office/drawing/2014/main" id="{AA3DA73B-AFC3-DECD-ADBB-35702B239DC0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0243" name="Google Shape;61;g22447e940a7_0_4:notes">
            <a:extLst>
              <a:ext uri="{FF2B5EF4-FFF2-40B4-BE49-F238E27FC236}">
                <a16:creationId xmlns:a16="http://schemas.microsoft.com/office/drawing/2014/main" id="{F4590C22-0A18-3809-015C-8926275837BD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34072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">
          <a:extLst>
            <a:ext uri="{FF2B5EF4-FFF2-40B4-BE49-F238E27FC236}">
              <a16:creationId xmlns:a16="http://schemas.microsoft.com/office/drawing/2014/main" id="{27DAF629-6AC1-7145-8304-AB3B8BFBA5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Google Shape;60;g22447e940a7_0_4:notes">
            <a:extLst>
              <a:ext uri="{FF2B5EF4-FFF2-40B4-BE49-F238E27FC236}">
                <a16:creationId xmlns:a16="http://schemas.microsoft.com/office/drawing/2014/main" id="{7C60C1C2-800C-DB83-415D-F3960E343926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noFill/>
          <a:ln>
            <a:headEnd/>
            <a:tailEnd/>
          </a:ln>
        </p:spPr>
      </p:sp>
      <p:sp>
        <p:nvSpPr>
          <p:cNvPr id="10243" name="Google Shape;61;g22447e940a7_0_4:notes">
            <a:extLst>
              <a:ext uri="{FF2B5EF4-FFF2-40B4-BE49-F238E27FC236}">
                <a16:creationId xmlns:a16="http://schemas.microsoft.com/office/drawing/2014/main" id="{DCEE17D2-6DD1-158A-3A8A-F117D1E57386}"/>
              </a:ext>
            </a:extLst>
          </p:cNvPr>
          <p:cNvSpPr txBox="1"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indent="0" eaLnBrk="1" hangingPunct="1">
              <a:buSzPts val="1100"/>
            </a:pPr>
            <a:endParaRPr lang="en-US" altLang="en-US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511547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D1DD9F30-589F-51B3-D050-1B0AD7903B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3824729729f_0_83:notes">
            <a:extLst>
              <a:ext uri="{FF2B5EF4-FFF2-40B4-BE49-F238E27FC236}">
                <a16:creationId xmlns:a16="http://schemas.microsoft.com/office/drawing/2014/main" id="{8ACE9E94-3DA4-BF0C-9AE2-18C83A2D0243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3824729729f_0_83:notes">
            <a:extLst>
              <a:ext uri="{FF2B5EF4-FFF2-40B4-BE49-F238E27FC236}">
                <a16:creationId xmlns:a16="http://schemas.microsoft.com/office/drawing/2014/main" id="{790A32E4-896C-1C4F-F26B-D8CFBF429F37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7729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8129211-2437-BBEE-B5E5-A2C40F8DE5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Header Placeholder 1">
            <a:extLst>
              <a:ext uri="{FF2B5EF4-FFF2-40B4-BE49-F238E27FC236}">
                <a16:creationId xmlns:a16="http://schemas.microsoft.com/office/drawing/2014/main" id="{4D813737-65E5-AC3C-A5A6-242B87C87137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/>
          </a:p>
        </p:txBody>
      </p:sp>
      <p:sp>
        <p:nvSpPr>
          <p:cNvPr id="11267" name="Date Placeholder 2">
            <a:extLst>
              <a:ext uri="{FF2B5EF4-FFF2-40B4-BE49-F238E27FC236}">
                <a16:creationId xmlns:a16="http://schemas.microsoft.com/office/drawing/2014/main" id="{D8AD69E2-A9B6-0D97-37AA-EE70A6A1364D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pt-BR"/>
              <a:t>1.7.2013</a:t>
            </a:r>
          </a:p>
        </p:txBody>
      </p:sp>
      <p:sp>
        <p:nvSpPr>
          <p:cNvPr id="11268" name="Slide Image Placeholder 3">
            <a:extLst>
              <a:ext uri="{FF2B5EF4-FFF2-40B4-BE49-F238E27FC236}">
                <a16:creationId xmlns:a16="http://schemas.microsoft.com/office/drawing/2014/main" id="{9EB92AB3-9394-AD8F-0CA3-B8E7B5C607D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9" name="Notes Placeholder 4">
            <a:extLst>
              <a:ext uri="{FF2B5EF4-FFF2-40B4-BE49-F238E27FC236}">
                <a16:creationId xmlns:a16="http://schemas.microsoft.com/office/drawing/2014/main" id="{48752860-D8AD-D9BB-8B7D-661EC5AD8F52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11270" name="Footer Placeholder 5">
            <a:extLst>
              <a:ext uri="{FF2B5EF4-FFF2-40B4-BE49-F238E27FC236}">
                <a16:creationId xmlns:a16="http://schemas.microsoft.com/office/drawing/2014/main" id="{E170748D-38FE-9B6B-4FD0-B3A7E88A9F05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/>
          </a:p>
        </p:txBody>
      </p:sp>
      <p:sp>
        <p:nvSpPr>
          <p:cNvPr id="11271" name="Slide Number Placeholder 6">
            <a:extLst>
              <a:ext uri="{FF2B5EF4-FFF2-40B4-BE49-F238E27FC236}">
                <a16:creationId xmlns:a16="http://schemas.microsoft.com/office/drawing/2014/main" id="{888DACED-3E62-06CE-36D8-D8C3A9DEB2C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pt-BR"/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22801608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Integralidade do sujeito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37138-2394-4190-82B3-19FCD6EB7E59}" type="slidenum">
              <a:rPr lang="pt-BR" smtClean="0"/>
              <a:t>35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490763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2D745B9-7B01-2391-C784-B53672241F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>
            <a:extLst>
              <a:ext uri="{FF2B5EF4-FFF2-40B4-BE49-F238E27FC236}">
                <a16:creationId xmlns:a16="http://schemas.microsoft.com/office/drawing/2014/main" id="{9E7BE572-6BEA-52D2-89BC-68E231C71CD6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>
          <a:xfrm>
            <a:off x="2290763" y="512763"/>
            <a:ext cx="4562475" cy="2566987"/>
          </a:xfrm>
        </p:spPr>
      </p:sp>
      <p:sp>
        <p:nvSpPr>
          <p:cNvPr id="3" name="Espaço Reservado para Anotações 2">
            <a:extLst>
              <a:ext uri="{FF2B5EF4-FFF2-40B4-BE49-F238E27FC236}">
                <a16:creationId xmlns:a16="http://schemas.microsoft.com/office/drawing/2014/main" id="{00CA2A53-14B8-1D22-F298-8F12D2C17B60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Começamos o desenvolvimento d apolítica com a escuta, foram + de 20mil estudantes. Em Alagoas (AL) a participação das redes municipais foi também muito significativa, engajando 56% das matrículas</a:t>
            </a:r>
          </a:p>
          <a:p>
            <a:pPr marL="171450" indent="-171450">
              <a:buFontTx/>
              <a:buChar char="-"/>
            </a:pPr>
            <a:r>
              <a:rPr lang="pt-BR" dirty="0"/>
              <a:t>Convite a quem não fez, fazer.</a:t>
            </a:r>
          </a:p>
          <a:p>
            <a:pPr marL="171450" indent="-171450">
              <a:buFontTx/>
              <a:buChar char="-"/>
            </a:pPr>
            <a:r>
              <a:rPr lang="pt-BR" dirty="0" err="1"/>
              <a:t>Infos</a:t>
            </a:r>
            <a:r>
              <a:rPr lang="pt-BR" dirty="0"/>
              <a:t> no site. Materiais para realização</a:t>
            </a:r>
          </a:p>
          <a:p>
            <a:pPr marL="171450" indent="-171450">
              <a:buFontTx/>
              <a:buChar char="-"/>
            </a:pPr>
            <a:r>
              <a:rPr lang="pt-BR" dirty="0" err="1"/>
              <a:t>Inseirr</a:t>
            </a:r>
            <a:r>
              <a:rPr lang="pt-BR" dirty="0"/>
              <a:t> nos planejamento do </a:t>
            </a:r>
            <a:r>
              <a:rPr lang="pt-BR" dirty="0" err="1"/>
              <a:t>iníco</a:t>
            </a:r>
            <a:r>
              <a:rPr lang="pt-BR" dirty="0"/>
              <a:t> do ano que vem</a:t>
            </a:r>
          </a:p>
          <a:p>
            <a:pPr marL="171450" indent="-171450">
              <a:buFontTx/>
              <a:buChar char="-"/>
            </a:pPr>
            <a:endParaRPr lang="pt-BR" dirty="0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D041D120-9608-4EFA-A710-89CDCEBA4C9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2D37138-2394-4190-82B3-19FCD6EB7E59}" type="slidenum">
              <a:rPr lang="pt-BR" smtClean="0"/>
              <a:t>37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5549375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025AD2B-4F9B-DA4A-4AE4-12ACEE48F1B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39DB304D-1469-A9E4-1A19-A4785378509C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51E9CB26-9765-194F-03AB-0B58D8542A28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99C22AED-D847-82BE-A6FD-12EEC9B4C6A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1BD4AE78-7F9B-79B2-FA49-07C73861BE87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91B594C3-95B0-29BF-1A12-E00092B917CB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A1743F92-856C-EE93-9917-4BA0592E3C2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711273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396b8d56a30_0_283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4" name="Google Shape;124;g396b8d56a30_0_283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25" name="Google Shape;125;g396b8d56a30_0_283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6" name="Google Shape;126;g396b8d56a30_0_283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g396b8d56a30_0_283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28" name="Google Shape;128;g396b8d56a30_0_283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F7C4AAF-212E-9B8F-0A64-A56FB48A4F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72DC532B-44A1-2C7B-37BA-CD477B72E9D8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A5B18208-1AA8-7292-A192-27BAA47B35AF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1A1F3D7D-2A16-50B3-BEDB-78613BE5C93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4978AA97-41FB-C9EC-9909-56EA607F55F6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9E8B59C2-A9FD-9519-C1F7-D0EBEB6DD47E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02519E74-3E16-1C30-66A7-7CABCE92D98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06582921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Header Placeholder 1">
            <a:extLst>
              <a:ext uri="{FF2B5EF4-FFF2-40B4-BE49-F238E27FC236}">
                <a16:creationId xmlns:a16="http://schemas.microsoft.com/office/drawing/2014/main" id="{A9D91173-AEE8-16CC-699B-F1BE81978559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5299" name="Date Placeholder 2">
            <a:extLst>
              <a:ext uri="{FF2B5EF4-FFF2-40B4-BE49-F238E27FC236}">
                <a16:creationId xmlns:a16="http://schemas.microsoft.com/office/drawing/2014/main" id="{8A45F58F-B12A-0B6C-C43E-DA0A8AA25743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5300" name="Slide Image Placeholder 3">
            <a:extLst>
              <a:ext uri="{FF2B5EF4-FFF2-40B4-BE49-F238E27FC236}">
                <a16:creationId xmlns:a16="http://schemas.microsoft.com/office/drawing/2014/main" id="{F70361D3-61A8-3819-4F8C-BDA09573469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5301" name="Notes Placeholder 4">
            <a:extLst>
              <a:ext uri="{FF2B5EF4-FFF2-40B4-BE49-F238E27FC236}">
                <a16:creationId xmlns:a16="http://schemas.microsoft.com/office/drawing/2014/main" id="{9ABBE44D-E74D-FC93-8959-584751AE0C2A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302" name="Footer Placeholder 5">
            <a:extLst>
              <a:ext uri="{FF2B5EF4-FFF2-40B4-BE49-F238E27FC236}">
                <a16:creationId xmlns:a16="http://schemas.microsoft.com/office/drawing/2014/main" id="{1F64D38C-2816-383B-636C-4CF72EC5E77B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5303" name="Slide Number Placeholder 6">
            <a:extLst>
              <a:ext uri="{FF2B5EF4-FFF2-40B4-BE49-F238E27FC236}">
                <a16:creationId xmlns:a16="http://schemas.microsoft.com/office/drawing/2014/main" id="{1F03F186-F8AB-F715-62D1-15D34C6D7C5D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b="1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8A3EF-4046-44E3-896D-BABC844FAB25}" type="slidenum">
              <a:rPr lang="pt-BR" smtClean="0"/>
              <a:t>41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0429748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77F48DB-AFEE-1F56-011E-2EAE35563A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C92A05A6-F8C4-1F9E-3C5B-226CC3A0EC80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80B978C6-727E-FB6D-5271-D2ACDC1D0C54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A3E2A3E0-A13C-A4DB-B1E1-F722DEC4146F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AAFF0C9C-C684-A808-15E2-63D2126269E1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027284BA-2566-A01A-A5A8-FC19F45D49B6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61658A5E-5770-96D8-8002-A10874E753F1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62843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D2A478-67C2-DE5C-810A-7E75630B24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42ACD493-81F4-C692-6CA2-041C57CBD47B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1D08D951-89C3-4D82-18CF-AEB0427C8B02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96CECDA1-72C7-6F1E-4822-E0E4E0FB93B8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E902ED13-8DD3-D798-A38D-92ADDEB5D170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F000FFC0-6D29-800D-A3A3-0B1AE789D1A8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23C3D045-1A2A-B9C4-5757-ECA0F6851B76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343318273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B58A3EF-4046-44E3-896D-BABC844FAB25}" type="slidenum">
              <a:rPr lang="pt-BR" smtClean="0"/>
              <a:t>44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0910540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6D56D7F-B7F5-7609-29BC-3A7680295B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061728B7-1F36-281E-1B03-6C31CE636C77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C17DA4BE-EB24-54E2-7380-85FDC4EB5730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B82E67B7-0265-0FEC-DA25-B4161CFB420C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AC624E8E-B1C9-06B9-252D-E257CAB5B245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2BFB6E72-4AB0-E1C9-CF69-29823D6B1533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860924A4-DCD1-BCFE-3816-BB27DB07E0BC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2852321289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A9E266C-78C6-88C7-AA48-7116D87C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8860E666-FC5C-7CBA-21AA-7B74B0DAFDC9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461FA6E3-C40F-4910-39BE-1F1F985AF17D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622EBEE6-0395-966A-A266-6C84E60BFF1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F2C29D75-09F6-BA60-8B9F-ED9FF3ADED00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E135F3C7-1D3A-1EA8-74A3-DC621BDD3323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CC0CD1B0-A4A4-6863-D79F-F07E12313037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408233962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CAFE3C0-DF22-CEE3-2200-78FBE1070E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2C8C45E7-71F2-568D-924A-8F638B2421D9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B58F77C2-2CD1-48FA-826D-10AE83A48C34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F2F94BA1-8409-C215-7C3F-AF69E7789731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B85AE6FE-E89E-1162-1CF5-E6F5F9DB4B4D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31CA3F3A-8141-342E-05D2-79DF0451816D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E94C1ECE-CB52-5FFB-0045-B8A5CE73D9B9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86952978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Header Placeholder 1">
            <a:extLst>
              <a:ext uri="{FF2B5EF4-FFF2-40B4-BE49-F238E27FC236}">
                <a16:creationId xmlns:a16="http://schemas.microsoft.com/office/drawing/2014/main" id="{A2FD7BA3-68BB-9E55-0008-06567ADD371D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/>
          </a:p>
        </p:txBody>
      </p:sp>
      <p:sp>
        <p:nvSpPr>
          <p:cNvPr id="66563" name="Date Placeholder 2">
            <a:extLst>
              <a:ext uri="{FF2B5EF4-FFF2-40B4-BE49-F238E27FC236}">
                <a16:creationId xmlns:a16="http://schemas.microsoft.com/office/drawing/2014/main" id="{0591BC22-5DDB-2831-F552-6992E83E0F17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pt-BR"/>
              <a:t>1.7.2013</a:t>
            </a:r>
          </a:p>
        </p:txBody>
      </p:sp>
      <p:sp>
        <p:nvSpPr>
          <p:cNvPr id="66564" name="Slide Image Placeholder 3">
            <a:extLst>
              <a:ext uri="{FF2B5EF4-FFF2-40B4-BE49-F238E27FC236}">
                <a16:creationId xmlns:a16="http://schemas.microsoft.com/office/drawing/2014/main" id="{DE0AE7A0-B436-6DF2-07D2-A34FC0687312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 bwMode="auto">
          <a:xfrm>
            <a:off x="2290763" y="512763"/>
            <a:ext cx="4562475" cy="2566987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6565" name="Notes Placeholder 4">
            <a:extLst>
              <a:ext uri="{FF2B5EF4-FFF2-40B4-BE49-F238E27FC236}">
                <a16:creationId xmlns:a16="http://schemas.microsoft.com/office/drawing/2014/main" id="{9D270C14-B08A-F9CD-21D8-D0DA8D620F05}"/>
              </a:ext>
            </a:extLst>
          </p:cNvPr>
          <p:cNvSpPr>
            <a:spLocks noGrp="1" noChangeArrowheads="1"/>
          </p:cNvSpPr>
          <p:nvPr>
            <p:ph type="body" sz="quarter" idx="3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pt-BR" altLang="pt-BR"/>
          </a:p>
        </p:txBody>
      </p:sp>
      <p:sp>
        <p:nvSpPr>
          <p:cNvPr id="66566" name="Footer Placeholder 5">
            <a:extLst>
              <a:ext uri="{FF2B5EF4-FFF2-40B4-BE49-F238E27FC236}">
                <a16:creationId xmlns:a16="http://schemas.microsoft.com/office/drawing/2014/main" id="{74D5CA83-D32F-1AA0-05EF-B5C9C36CBAC4}"/>
              </a:ext>
            </a:extLst>
          </p:cNvPr>
          <p:cNvSpPr>
            <a:spLocks noGrp="1" noChangeArrowheads="1"/>
          </p:cNvSpPr>
          <p:nvPr>
            <p:ph type="ftr" sz="quarter" idx="4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endParaRPr lang="pt-BR" altLang="pt-BR"/>
          </a:p>
        </p:txBody>
      </p:sp>
      <p:sp>
        <p:nvSpPr>
          <p:cNvPr id="66567" name="Slide Number Placeholder 6">
            <a:extLst>
              <a:ext uri="{FF2B5EF4-FFF2-40B4-BE49-F238E27FC236}">
                <a16:creationId xmlns:a16="http://schemas.microsoft.com/office/drawing/2014/main" id="{0389BB75-43B2-2F41-40D6-44E02FAA3965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cs-CZ" altLang="pt-BR"/>
              <a:t>‹#›</a:t>
            </a: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396b8d56a30_0_34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8" name="Google Shape;148;g396b8d56a30_0_34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64279B-7D3F-EB30-6EB6-9BE0ED22538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Header Placeholder 1">
            <a:extLst>
              <a:ext uri="{FF2B5EF4-FFF2-40B4-BE49-F238E27FC236}">
                <a16:creationId xmlns:a16="http://schemas.microsoft.com/office/drawing/2014/main" id="{692CF31C-407D-C5FA-33BD-4E2B359A1F2C}"/>
              </a:ext>
            </a:extLst>
          </p:cNvPr>
          <p:cNvSpPr>
            <a:spLocks noGrp="1" noChangeArrowheads="1"/>
          </p:cNvSpPr>
          <p:nvPr>
            <p:ph type="hd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47" name="Date Placeholder 2">
            <a:extLst>
              <a:ext uri="{FF2B5EF4-FFF2-40B4-BE49-F238E27FC236}">
                <a16:creationId xmlns:a16="http://schemas.microsoft.com/office/drawing/2014/main" id="{E38ABC09-AB68-9089-C5F5-4171329C1D6B}"/>
              </a:ext>
            </a:extLst>
          </p:cNvPr>
          <p:cNvSpPr>
            <a:spLocks noGrp="1" noChangeArrowheads="1"/>
          </p:cNvSpPr>
          <p:nvPr>
            <p:ph type="dt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1.7.2013</a:t>
            </a:r>
          </a:p>
        </p:txBody>
      </p:sp>
      <p:sp>
        <p:nvSpPr>
          <p:cNvPr id="57348" name="Slide Image Placeholder 3">
            <a:extLst>
              <a:ext uri="{FF2B5EF4-FFF2-40B4-BE49-F238E27FC236}">
                <a16:creationId xmlns:a16="http://schemas.microsoft.com/office/drawing/2014/main" id="{254B7349-6E01-3EB1-7F5B-7498A52FE365}"/>
              </a:ext>
            </a:extLst>
          </p:cNvPr>
          <p:cNvSpPr>
            <a:spLocks noGrp="1" noRot="1" noChangeAspect="1" noTextEdit="1"/>
          </p:cNvSpPr>
          <p:nvPr>
            <p:ph type="sldImg" idx="2"/>
          </p:nvPr>
        </p:nvSpPr>
        <p:spPr>
          <a:xfrm>
            <a:off x="2290763" y="512763"/>
            <a:ext cx="4562475" cy="2566987"/>
          </a:xfrm>
          <a:noFill/>
          <a:ln>
            <a:miter lim="800000"/>
            <a:headEnd/>
            <a:tailEnd/>
          </a:ln>
        </p:spPr>
      </p:sp>
      <p:sp>
        <p:nvSpPr>
          <p:cNvPr id="57349" name="Notes Placeholder 4">
            <a:extLst>
              <a:ext uri="{FF2B5EF4-FFF2-40B4-BE49-F238E27FC236}">
                <a16:creationId xmlns:a16="http://schemas.microsoft.com/office/drawing/2014/main" id="{B267F410-5CA0-18FE-DCF5-753FDE47E3AB}"/>
              </a:ext>
            </a:extLst>
          </p:cNvPr>
          <p:cNvSpPr txBox="1">
            <a:spLocks noGrp="1" noChangeArrowheads="1"/>
          </p:cNvSpPr>
          <p:nvPr>
            <p:ph type="body" sz="quarter" idx="3"/>
          </p:nvPr>
        </p:nvSpPr>
        <p:spPr/>
        <p:txBody>
          <a:bodyPr/>
          <a:lstStyle/>
          <a:p>
            <a:pPr eaLnBrk="1" hangingPunct="1">
              <a:buSzPts val="1100"/>
              <a:buFont typeface="Arial" panose="020B0604020202020204" pitchFamily="34" charset="0"/>
              <a:buChar char="●"/>
            </a:pPr>
            <a:endParaRPr lang="pt-BR" altLang="pt-BR" sz="11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7350" name="Footer Placeholder 5">
            <a:extLst>
              <a:ext uri="{FF2B5EF4-FFF2-40B4-BE49-F238E27FC236}">
                <a16:creationId xmlns:a16="http://schemas.microsoft.com/office/drawing/2014/main" id="{0FCE75A3-22B2-AAD3-169F-FB7C2B99274C}"/>
              </a:ext>
            </a:extLst>
          </p:cNvPr>
          <p:cNvSpPr>
            <a:spLocks noGrp="1" noChangeArrowheads="1"/>
          </p:cNvSpPr>
          <p:nvPr>
            <p:ph type="ftr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endParaRPr lang="pt-BR" altLang="pt-BR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57351" name="Slide Number Placeholder 6">
            <a:extLst>
              <a:ext uri="{FF2B5EF4-FFF2-40B4-BE49-F238E27FC236}">
                <a16:creationId xmlns:a16="http://schemas.microsoft.com/office/drawing/2014/main" id="{FE30CCCC-2002-61B9-9984-4EF4D5E5A99B}"/>
              </a:ext>
            </a:extLst>
          </p:cNvPr>
          <p:cNvSpPr>
            <a:spLocks noGrp="1" noChangeArrowheads="1"/>
          </p:cNvSpPr>
          <p:nvPr>
            <p:ph type="sldNum" sz="quarter" idx="4294967295"/>
          </p:nvPr>
        </p:nvSpPr>
        <p:spPr bwMode="auto">
          <a:xfrm>
            <a:off x="0" y="0"/>
            <a:ext cx="0" cy="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/>
            <a:r>
              <a:rPr lang="cs-CZ" altLang="pt-BR">
                <a:solidFill>
                  <a:schemeClr val="tx1"/>
                </a:solidFill>
                <a:latin typeface="Calibri" panose="020F0502020204030204" pitchFamily="34" charset="0"/>
              </a:rPr>
              <a:t>‹#›</a:t>
            </a:r>
          </a:p>
        </p:txBody>
      </p:sp>
    </p:spTree>
    <p:extLst>
      <p:ext uri="{BB962C8B-B14F-4D97-AF65-F5344CB8AC3E}">
        <p14:creationId xmlns:p14="http://schemas.microsoft.com/office/powerpoint/2010/main" val="5874959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396b8d56a30_1_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02" name="Google Shape;302;g396b8d56a30_1_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303" name="Google Shape;303;g396b8d56a30_1_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04" name="Google Shape;304;g396b8d56a30_1_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/>
              <a:t>‹#›</a:t>
            </a:r>
            <a:endParaRPr/>
          </a:p>
        </p:txBody>
      </p:sp>
      <p:sp>
        <p:nvSpPr>
          <p:cNvPr id="305" name="Google Shape;305;g396b8d56a30_1_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/>
          </a:p>
        </p:txBody>
      </p:sp>
      <p:sp>
        <p:nvSpPr>
          <p:cNvPr id="306" name="Google Shape;306;g396b8d56a30_1_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396b8d56a30_0_24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57" name="Google Shape;157;g396b8d56a30_0_24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58" name="Google Shape;158;g396b8d56a30_0_24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9" name="Google Shape;159;g396b8d56a30_0_24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0" name="Google Shape;160;g396b8d56a30_0_24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1" name="Google Shape;161;g396b8d56a30_0_24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396b8d56a30_0_4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0" name="Google Shape;180;g396b8d56a30_0_4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181" name="Google Shape;181;g396b8d56a30_0_4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82" name="Google Shape;182;g396b8d56a30_0_4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3" name="Google Shape;183;g396b8d56a30_0_4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4" name="Google Shape;184;g396b8d56a30_0_4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g396b8d56a30_0_126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2" name="Google Shape;262;g396b8d56a30_0_126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63" name="Google Shape;263;g396b8d56a30_0_126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64" name="Google Shape;264;g396b8d56a30_0_126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5" name="Google Shape;265;g396b8d56a30_0_126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6" name="Google Shape;266;g396b8d56a30_0_126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g396b8d56a30_0_150:notes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87" name="Google Shape;287;g396b8d56a30_0_150:notes"/>
          <p:cNvSpPr txBox="1">
            <a:spLocks noGrp="1"/>
          </p:cNvSpPr>
          <p:nvPr>
            <p:ph type="dt" idx="10"/>
          </p:nvPr>
        </p:nvSpPr>
        <p:spPr>
          <a:xfrm>
            <a:off x="5180013" y="0"/>
            <a:ext cx="3962400" cy="34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1.7.2013</a:t>
            </a:r>
            <a:endParaRPr/>
          </a:p>
        </p:txBody>
      </p:sp>
      <p:sp>
        <p:nvSpPr>
          <p:cNvPr id="288" name="Google Shape;288;g396b8d56a30_0_150:notes"/>
          <p:cNvSpPr>
            <a:spLocks noGrp="1" noRot="1" noChangeAspect="1"/>
          </p:cNvSpPr>
          <p:nvPr>
            <p:ph type="sldImg" idx="3"/>
          </p:nvPr>
        </p:nvSpPr>
        <p:spPr>
          <a:xfrm>
            <a:off x="2290763" y="512763"/>
            <a:ext cx="4562475" cy="2566987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89" name="Google Shape;289;g396b8d56a30_0_150:notes"/>
          <p:cNvSpPr txBox="1">
            <a:spLocks noGrp="1"/>
          </p:cNvSpPr>
          <p:nvPr>
            <p:ph type="body" idx="1"/>
          </p:nvPr>
        </p:nvSpPr>
        <p:spPr>
          <a:xfrm>
            <a:off x="914400" y="3251200"/>
            <a:ext cx="7315200" cy="30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g396b8d56a30_0_150:notes"/>
          <p:cNvSpPr txBox="1">
            <a:spLocks noGrp="1"/>
          </p:cNvSpPr>
          <p:nvPr>
            <p:ph type="ftr" idx="11"/>
          </p:nvPr>
        </p:nvSpPr>
        <p:spPr>
          <a:xfrm>
            <a:off x="0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1" name="Google Shape;291;g396b8d56a30_0_150:notes"/>
          <p:cNvSpPr txBox="1">
            <a:spLocks noGrp="1"/>
          </p:cNvSpPr>
          <p:nvPr>
            <p:ph type="sldNum" idx="12"/>
          </p:nvPr>
        </p:nvSpPr>
        <p:spPr>
          <a:xfrm>
            <a:off x="5180013" y="6502400"/>
            <a:ext cx="3962400" cy="341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emf"/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emf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emf"/><Relationship Id="rId2" Type="http://schemas.openxmlformats.org/officeDocument/2006/relationships/image" Target="../media/image5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7.emf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8.emf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m com Legenda" type="picTx">
  <p:cSld name="PICTURE_WITH_CAPTION_TEXT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19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23" name="Google Shape;23;p19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24" name="Google Shape;24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m Branco 1" type="blank">
  <p:cSld name="BLANK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396b74accdd_0_35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g396b74accdd_0_35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g396b74accdd_0_35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9390BD2-986F-E4A4-5400-B7354059B0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F3AA730-30AC-86A8-21B2-6DADD1F45DE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AD3B0FE-B60C-92B9-32B3-D9BF91E63A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A09D245-F9AD-8211-13E2-C9D8210D44A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D1B82CD5-D607-A3F1-4DFB-DE6C309B5FB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0CFF49FC-7C86-6D81-235D-9B3071784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6CAFCE69-63DD-942A-87A5-C91AE1C9F2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408561B2-323A-2565-A4C8-1F2611878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696052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15600" y="2867800"/>
            <a:ext cx="113608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91580306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1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918522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1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737789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3ADD94B4-C6CC-88E8-75FC-C6C81B7FC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51024701-50BD-6946-E405-90BB3D4952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AFBF16D9-A148-A39D-3168-DE4F151429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6" name="Espaço Reservado para Imagem 5">
            <a:extLst>
              <a:ext uri="{FF2B5EF4-FFF2-40B4-BE49-F238E27FC236}">
                <a16:creationId xmlns:a16="http://schemas.microsoft.com/office/drawing/2014/main" id="{0D3C16C0-0CE3-38CE-D345-411A1B93CC90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379413" y="361951"/>
            <a:ext cx="5716587" cy="5857875"/>
          </a:xfrm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986146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Layout Personaliza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A915FB9-104C-4066-A4B4-C1DC262FBB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3C25CCC3-262B-7CFD-74BF-74AFCFEB94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51BB38-EC9C-4753-931E-43588B9D12BA}" type="datetimeFigureOut">
              <a:rPr lang="pt-BR" smtClean="0"/>
              <a:t>08/04/2026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4B099E38-6133-3FA6-E941-50843ABA73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17B97EB7-2CAF-1484-A0AE-02796D55F2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‹nº›</a:t>
            </a:fld>
            <a:endParaRPr lang="pt-BR"/>
          </a:p>
        </p:txBody>
      </p:sp>
      <p:sp>
        <p:nvSpPr>
          <p:cNvPr id="7" name="Espaço Reservado para Imagem 6">
            <a:extLst>
              <a:ext uri="{FF2B5EF4-FFF2-40B4-BE49-F238E27FC236}">
                <a16:creationId xmlns:a16="http://schemas.microsoft.com/office/drawing/2014/main" id="{14FD767C-C902-60C0-C5FA-09DA8EBC338E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2244305" y="1829593"/>
            <a:ext cx="2189672" cy="4387851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68800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5B451ECD-8D62-C99A-32F0-78D69BA21162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7" y="755651"/>
            <a:ext cx="10668000" cy="457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62B9003F-3CD7-CB5C-0B6D-ACA39EE2A6B5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0" y="1504952"/>
            <a:ext cx="3058584" cy="53530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454C9E3B-7CDF-3215-D6EE-0061C13157C9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10218" y="1329267"/>
            <a:ext cx="2908300" cy="6434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m 5">
            <a:extLst>
              <a:ext uri="{FF2B5EF4-FFF2-40B4-BE49-F238E27FC236}">
                <a16:creationId xmlns:a16="http://schemas.microsoft.com/office/drawing/2014/main" id="{17EB8E04-F7F7-402C-0447-77899DD5D56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467" y="5814484"/>
            <a:ext cx="4368800" cy="558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10;p14"/>
          <p:cNvSpPr txBox="1">
            <a:spLocks noGrp="1"/>
          </p:cNvSpPr>
          <p:nvPr>
            <p:ph type="ctrTitle"/>
          </p:nvPr>
        </p:nvSpPr>
        <p:spPr>
          <a:xfrm>
            <a:off x="1310870" y="2640070"/>
            <a:ext cx="8296060" cy="21213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4800" b="1">
                <a:solidFill>
                  <a:schemeClr val="bg1"/>
                </a:solidFill>
                <a:latin typeface="Raleway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27175049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1234A25E-7A47-83B1-4ABE-17DA53F636A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>
            <a:off x="9660467" y="1191685"/>
            <a:ext cx="2531533" cy="50567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24D5CD1F-685D-9A4B-CB75-B830D852F68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F8300E87-3408-2252-F5C9-673DE42F5D27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33" y="383117"/>
            <a:ext cx="173778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Espaço Reservado para Texto 7"/>
          <p:cNvSpPr>
            <a:spLocks noGrp="1"/>
          </p:cNvSpPr>
          <p:nvPr>
            <p:ph type="body" sz="quarter" idx="15"/>
          </p:nvPr>
        </p:nvSpPr>
        <p:spPr>
          <a:xfrm>
            <a:off x="511730" y="538365"/>
            <a:ext cx="8586167" cy="557891"/>
          </a:xfrm>
          <a:prstGeom prst="rect">
            <a:avLst/>
          </a:prstGeom>
        </p:spPr>
        <p:txBody>
          <a:bodyPr/>
          <a:lstStyle>
            <a:lvl1pPr>
              <a:defRPr sz="2667" b="1">
                <a:solidFill>
                  <a:srgbClr val="183DFF"/>
                </a:solidFill>
                <a:latin typeface="Raleway" pitchFamily="2" charset="77"/>
              </a:defRPr>
            </a:lvl1pPr>
            <a:lvl2pPr>
              <a:defRPr>
                <a:latin typeface="Raleway" pitchFamily="2" charset="77"/>
              </a:defRPr>
            </a:lvl2pPr>
            <a:lvl3pPr>
              <a:defRPr>
                <a:latin typeface="Raleway" pitchFamily="2" charset="77"/>
              </a:defRPr>
            </a:lvl3pPr>
            <a:lvl4pPr>
              <a:defRPr>
                <a:latin typeface="Raleway" pitchFamily="2" charset="77"/>
              </a:defRPr>
            </a:lvl4pPr>
            <a:lvl5pPr>
              <a:defRPr>
                <a:latin typeface="Raleway" pitchFamily="2" charset="77"/>
              </a:defRPr>
            </a:lvl5pPr>
          </a:lstStyle>
          <a:p>
            <a:pPr lvl="0"/>
            <a:r>
              <a:rPr lang="pt-BR" dirty="0"/>
              <a:t>Clique para editar os estilos de texto</a:t>
            </a:r>
          </a:p>
        </p:txBody>
      </p:sp>
      <p:sp>
        <p:nvSpPr>
          <p:cNvPr id="9" name="Espaço Reservado para Texto 7"/>
          <p:cNvSpPr>
            <a:spLocks noGrp="1"/>
          </p:cNvSpPr>
          <p:nvPr>
            <p:ph type="body" sz="quarter" idx="16"/>
          </p:nvPr>
        </p:nvSpPr>
        <p:spPr>
          <a:xfrm>
            <a:off x="5183621" y="1664860"/>
            <a:ext cx="3914275" cy="4185251"/>
          </a:xfrm>
          <a:prstGeom prst="round1Rect">
            <a:avLst>
              <a:gd name="adj" fmla="val 7150"/>
            </a:avLst>
          </a:prstGeom>
          <a:solidFill>
            <a:srgbClr val="FFCC01">
              <a:alpha val="9804"/>
            </a:srgbClr>
          </a:solidFill>
        </p:spPr>
        <p:txBody>
          <a:bodyPr lIns="216000" tIns="216000" rIns="216000" bIns="216000"/>
          <a:lstStyle>
            <a:lvl1pPr marL="189009" indent="-189009">
              <a:spcAft>
                <a:spcPts val="800"/>
              </a:spcAft>
              <a:buClr>
                <a:srgbClr val="183DFF"/>
              </a:buClr>
              <a:buFont typeface="Arial" panose="020B0604020202020204" pitchFamily="34" charset="0"/>
              <a:buChar char="•"/>
              <a:defRPr sz="1867" b="0">
                <a:solidFill>
                  <a:srgbClr val="434343"/>
                </a:solidFill>
                <a:latin typeface="Raleway" pitchFamily="2" charset="77"/>
              </a:defRPr>
            </a:lvl1pPr>
            <a:lvl2pPr>
              <a:defRPr>
                <a:latin typeface="Raleway" pitchFamily="2" charset="77"/>
              </a:defRPr>
            </a:lvl2pPr>
            <a:lvl3pPr>
              <a:defRPr>
                <a:latin typeface="Raleway" pitchFamily="2" charset="77"/>
              </a:defRPr>
            </a:lvl3pPr>
            <a:lvl4pPr>
              <a:defRPr>
                <a:latin typeface="Raleway" pitchFamily="2" charset="77"/>
              </a:defRPr>
            </a:lvl4pPr>
            <a:lvl5pPr>
              <a:defRPr>
                <a:latin typeface="Raleway" pitchFamily="2" charset="77"/>
              </a:defRPr>
            </a:lvl5pPr>
          </a:lstStyle>
          <a:p>
            <a:pPr lvl="0"/>
            <a:r>
              <a:rPr lang="pt-BR" dirty="0"/>
              <a:t>Clique para editar os estilos de texto</a:t>
            </a:r>
          </a:p>
          <a:p>
            <a:pPr lvl="0"/>
            <a:r>
              <a:rPr lang="pt-BR" dirty="0"/>
              <a:t>Clique para editar os estilos de texto</a:t>
            </a:r>
          </a:p>
          <a:p>
            <a:pPr lvl="0"/>
            <a:r>
              <a:rPr lang="pt-BR" dirty="0"/>
              <a:t>Clique para editar os estilos de texto</a:t>
            </a:r>
          </a:p>
          <a:p>
            <a:pPr lvl="0"/>
            <a:endParaRPr lang="pt-BR" dirty="0"/>
          </a:p>
        </p:txBody>
      </p:sp>
      <p:sp>
        <p:nvSpPr>
          <p:cNvPr id="12" name="Espaço Reservado para Texto 7"/>
          <p:cNvSpPr>
            <a:spLocks noGrp="1"/>
          </p:cNvSpPr>
          <p:nvPr>
            <p:ph type="body" sz="quarter" idx="17"/>
          </p:nvPr>
        </p:nvSpPr>
        <p:spPr>
          <a:xfrm>
            <a:off x="510021" y="1664860"/>
            <a:ext cx="3914275" cy="4185251"/>
          </a:xfrm>
          <a:prstGeom prst="round1Rect">
            <a:avLst>
              <a:gd name="adj" fmla="val 7150"/>
            </a:avLst>
          </a:prstGeom>
          <a:solidFill>
            <a:srgbClr val="FFCC01">
              <a:alpha val="9804"/>
            </a:srgbClr>
          </a:solidFill>
        </p:spPr>
        <p:txBody>
          <a:bodyPr lIns="216000" tIns="216000" rIns="216000" bIns="216000"/>
          <a:lstStyle>
            <a:lvl1pPr marL="189009" indent="-189009">
              <a:spcAft>
                <a:spcPts val="800"/>
              </a:spcAft>
              <a:buClr>
                <a:srgbClr val="183DFF"/>
              </a:buClr>
              <a:buFont typeface="Arial" panose="020B0604020202020204" pitchFamily="34" charset="0"/>
              <a:buChar char="•"/>
              <a:defRPr sz="1867" b="0">
                <a:solidFill>
                  <a:srgbClr val="434343"/>
                </a:solidFill>
                <a:latin typeface="Raleway" pitchFamily="2" charset="77"/>
              </a:defRPr>
            </a:lvl1pPr>
            <a:lvl2pPr>
              <a:defRPr>
                <a:latin typeface="Raleway" pitchFamily="2" charset="77"/>
              </a:defRPr>
            </a:lvl2pPr>
            <a:lvl3pPr>
              <a:defRPr>
                <a:latin typeface="Raleway" pitchFamily="2" charset="77"/>
              </a:defRPr>
            </a:lvl3pPr>
            <a:lvl4pPr>
              <a:defRPr>
                <a:latin typeface="Raleway" pitchFamily="2" charset="77"/>
              </a:defRPr>
            </a:lvl4pPr>
            <a:lvl5pPr>
              <a:defRPr>
                <a:latin typeface="Raleway" pitchFamily="2" charset="77"/>
              </a:defRPr>
            </a:lvl5pPr>
          </a:lstStyle>
          <a:p>
            <a:pPr lvl="0"/>
            <a:r>
              <a:rPr lang="pt-BR" dirty="0"/>
              <a:t>Clique para editar os estilos de texto</a:t>
            </a:r>
          </a:p>
          <a:p>
            <a:pPr lvl="0"/>
            <a:r>
              <a:rPr lang="pt-BR" dirty="0"/>
              <a:t>Clique para editar os estilos de texto</a:t>
            </a:r>
          </a:p>
          <a:p>
            <a:pPr lvl="0"/>
            <a:r>
              <a:rPr lang="pt-BR" dirty="0"/>
              <a:t>Clique para editar os estilos de texto</a:t>
            </a:r>
          </a:p>
          <a:p>
            <a:pPr lvl="0"/>
            <a:endParaRPr lang="pt-BR" dirty="0"/>
          </a:p>
        </p:txBody>
      </p:sp>
      <p:sp>
        <p:nvSpPr>
          <p:cNvPr id="5" name="Google Shape;19;p16">
            <a:extLst>
              <a:ext uri="{FF2B5EF4-FFF2-40B4-BE49-F238E27FC236}">
                <a16:creationId xmlns:a16="http://schemas.microsoft.com/office/drawing/2014/main" id="{429A8494-D05E-9A13-42B0-534021D4E968}"/>
              </a:ext>
            </a:extLst>
          </p:cNvPr>
          <p:cNvSpPr txBox="1">
            <a:spLocks noGrp="1" noChangeArrowheads="1"/>
          </p:cNvSpPr>
          <p:nvPr>
            <p:ph type="sldNum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8C444AF-5AA6-4770-AA5F-469A6ACB3ED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03496424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userDrawn="1">
  <p:cSld name="1_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2">
            <a:extLst>
              <a:ext uri="{FF2B5EF4-FFF2-40B4-BE49-F238E27FC236}">
                <a16:creationId xmlns:a16="http://schemas.microsoft.com/office/drawing/2014/main" id="{C6550F78-81FB-4EFB-A22E-2C4C569DECB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248400"/>
            <a:ext cx="1219200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Imagem 3">
            <a:extLst>
              <a:ext uri="{FF2B5EF4-FFF2-40B4-BE49-F238E27FC236}">
                <a16:creationId xmlns:a16="http://schemas.microsoft.com/office/drawing/2014/main" id="{755D1806-E95D-F189-6E5D-BEBCBA5F31E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75333" y="383117"/>
            <a:ext cx="1737784" cy="38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Imagem 4">
            <a:extLst>
              <a:ext uri="{FF2B5EF4-FFF2-40B4-BE49-F238E27FC236}">
                <a16:creationId xmlns:a16="http://schemas.microsoft.com/office/drawing/2014/main" id="{40731F47-5D90-D770-27C4-E13C075D85F1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345084" cy="11705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Google Shape;10;p14"/>
          <p:cNvSpPr txBox="1">
            <a:spLocks noGrp="1"/>
          </p:cNvSpPr>
          <p:nvPr>
            <p:ph type="ctrTitle"/>
          </p:nvPr>
        </p:nvSpPr>
        <p:spPr>
          <a:xfrm>
            <a:off x="511730" y="483071"/>
            <a:ext cx="8637393" cy="5619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2667" b="1">
                <a:solidFill>
                  <a:schemeClr val="bg1"/>
                </a:solidFill>
                <a:latin typeface="Raleway" pitchFamily="2" charset="77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6934"/>
            </a:lvl9pPr>
          </a:lstStyle>
          <a:p>
            <a:r>
              <a:rPr lang="pt-BR"/>
              <a:t>Clique para editar o título Mestre</a:t>
            </a:r>
            <a:endParaRPr lang="pt-BR" dirty="0"/>
          </a:p>
        </p:txBody>
      </p:sp>
      <p:sp>
        <p:nvSpPr>
          <p:cNvPr id="8" name="Espaço Reservado para Texto 7"/>
          <p:cNvSpPr>
            <a:spLocks noGrp="1"/>
          </p:cNvSpPr>
          <p:nvPr>
            <p:ph type="body" sz="quarter" idx="13"/>
          </p:nvPr>
        </p:nvSpPr>
        <p:spPr>
          <a:xfrm>
            <a:off x="511729" y="1664861"/>
            <a:ext cx="9564600" cy="1932736"/>
          </a:xfrm>
          <a:prstGeom prst="rect">
            <a:avLst/>
          </a:prstGeom>
        </p:spPr>
        <p:txBody>
          <a:bodyPr/>
          <a:lstStyle>
            <a:lvl1pPr>
              <a:defRPr sz="2133" b="1">
                <a:solidFill>
                  <a:srgbClr val="434343"/>
                </a:solidFill>
                <a:latin typeface="Raleway" pitchFamily="2" charset="77"/>
              </a:defRPr>
            </a:lvl1pPr>
            <a:lvl2pPr>
              <a:defRPr>
                <a:latin typeface="Raleway" pitchFamily="2" charset="77"/>
              </a:defRPr>
            </a:lvl2pPr>
            <a:lvl3pPr>
              <a:defRPr>
                <a:latin typeface="Raleway" pitchFamily="2" charset="77"/>
              </a:defRPr>
            </a:lvl3pPr>
            <a:lvl4pPr>
              <a:defRPr>
                <a:latin typeface="Raleway" pitchFamily="2" charset="77"/>
              </a:defRPr>
            </a:lvl4pPr>
            <a:lvl5pPr>
              <a:defRPr>
                <a:latin typeface="Raleway" pitchFamily="2" charset="77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12" name="Espaço Reservado para Texto 7"/>
          <p:cNvSpPr>
            <a:spLocks noGrp="1"/>
          </p:cNvSpPr>
          <p:nvPr>
            <p:ph type="body" sz="quarter" idx="14"/>
          </p:nvPr>
        </p:nvSpPr>
        <p:spPr>
          <a:xfrm>
            <a:off x="511729" y="3910476"/>
            <a:ext cx="9564600" cy="1932736"/>
          </a:xfrm>
          <a:prstGeom prst="rect">
            <a:avLst/>
          </a:prstGeom>
        </p:spPr>
        <p:txBody>
          <a:bodyPr/>
          <a:lstStyle>
            <a:lvl1pPr>
              <a:defRPr sz="1867" b="0">
                <a:solidFill>
                  <a:srgbClr val="434343"/>
                </a:solidFill>
                <a:latin typeface="Raleway" pitchFamily="2" charset="77"/>
              </a:defRPr>
            </a:lvl1pPr>
            <a:lvl2pPr>
              <a:defRPr>
                <a:latin typeface="Raleway" pitchFamily="2" charset="77"/>
              </a:defRPr>
            </a:lvl2pPr>
            <a:lvl3pPr>
              <a:defRPr>
                <a:latin typeface="Raleway" pitchFamily="2" charset="77"/>
              </a:defRPr>
            </a:lvl3pPr>
            <a:lvl4pPr>
              <a:defRPr>
                <a:latin typeface="Raleway" pitchFamily="2" charset="77"/>
              </a:defRPr>
            </a:lvl4pPr>
            <a:lvl5pPr>
              <a:defRPr>
                <a:latin typeface="Raleway" pitchFamily="2" charset="77"/>
              </a:defRPr>
            </a:lvl5pPr>
          </a:lstStyle>
          <a:p>
            <a:pPr lvl="0"/>
            <a:r>
              <a:rPr lang="pt-BR" dirty="0"/>
              <a:t>Clique para editar os estilos de texto Mestres</a:t>
            </a:r>
          </a:p>
        </p:txBody>
      </p:sp>
      <p:sp>
        <p:nvSpPr>
          <p:cNvPr id="5" name="Google Shape;19;p16">
            <a:extLst>
              <a:ext uri="{FF2B5EF4-FFF2-40B4-BE49-F238E27FC236}">
                <a16:creationId xmlns:a16="http://schemas.microsoft.com/office/drawing/2014/main" id="{0DDC11A1-C92F-8FC1-9C12-D3FCE3E2A4CB}"/>
              </a:ext>
            </a:extLst>
          </p:cNvPr>
          <p:cNvSpPr txBox="1">
            <a:spLocks noGrp="1" noChangeArrowheads="1"/>
          </p:cNvSpPr>
          <p:nvPr>
            <p:ph type="sldNum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4EB299A-2443-4C20-BDD8-94BA89DC628F}" type="slidenum">
              <a:rPr lang="pt-BR" altLang="pt-BR"/>
              <a:pPr>
                <a:defRPr/>
              </a:pPr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47495925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lide de Título" type="title">
  <p:cSld name="TITLE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3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23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49" name="Google Shape;49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Conteúdo" type="obj">
  <p:cSld name="OBJECT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2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2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5" name="Google Shape;5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beçalho da Seção" type="secHead">
  <p:cSld name="SECTION_HEADER"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5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25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61" name="Google Shape;6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" name="Google Shape;6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uas Partes de Conteúdo" type="twoObj">
  <p:cSld name="TWO_OBJECTS">
    <p:spTree>
      <p:nvGrpSpPr>
        <p:cNvPr id="1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2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2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7" name="Google Shape;67;p26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8" name="Google Shape;68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9" name="Google Shape;69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omente Título" type="titleOnly">
  <p:cSld name="TITLE_ONLY"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2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2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2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5" name="Google Shape;75;p2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údo com Legenda" type="objTx">
  <p:cSld name="OBJECT_WITH_CAPTION_TEXT">
    <p:spTree>
      <p:nvGrpSpPr>
        <p:cNvPr id="1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28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28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79" name="Google Shape;79;p28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80" name="Google Shape;80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" name="Google Shape;82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ítulo e Texto Vertical" type="vertTx">
  <p:cSld name="VERTICAL_TEXT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2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29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6" name="Google Shape;86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7" name="Google Shape;87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o e Título Vertical" type="vertTitleAndTx">
  <p:cSld name="VERTICAL_TITLE_AND_VERTICAL_TEXT"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30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1" name="Google Shape;91;p30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92" name="Google Shape;92;p3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3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4" name="Google Shape;94;p3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t-BR"/>
              <a:t>‹nº›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0" r:id="rId1"/>
    <p:sldLayoutId id="2147483654" r:id="rId2"/>
    <p:sldLayoutId id="2147483655" r:id="rId3"/>
    <p:sldLayoutId id="2147483656" r:id="rId4"/>
    <p:sldLayoutId id="2147483657" r:id="rId5"/>
    <p:sldLayoutId id="2147483658" r:id="rId6"/>
    <p:sldLayoutId id="2147483659" r:id="rId7"/>
    <p:sldLayoutId id="2147483660" r:id="rId8"/>
    <p:sldLayoutId id="2147483661" r:id="rId9"/>
    <p:sldLayoutId id="2147483662" r:id="rId10"/>
    <p:sldLayoutId id="2147483663" r:id="rId11"/>
    <p:sldLayoutId id="2147483664" r:id="rId12"/>
    <p:sldLayoutId id="2147483665" r:id="rId13"/>
    <p:sldLayoutId id="2147483666" r:id="rId14"/>
    <p:sldLayoutId id="2147483667" r:id="rId15"/>
    <p:sldLayoutId id="2147483668" r:id="rId16"/>
    <p:sldLayoutId id="2147483670" r:id="rId17"/>
    <p:sldLayoutId id="2147483671" r:id="rId18"/>
    <p:sldLayoutId id="2147483672" r:id="rId1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22.png"/><Relationship Id="rId5" Type="http://schemas.openxmlformats.org/officeDocument/2006/relationships/image" Target="../media/image26.jpe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41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4.pn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5" Type="http://schemas.openxmlformats.org/officeDocument/2006/relationships/image" Target="../media/image43.png"/><Relationship Id="rId10" Type="http://schemas.openxmlformats.org/officeDocument/2006/relationships/image" Target="../media/image38.png"/><Relationship Id="rId4" Type="http://schemas.openxmlformats.org/officeDocument/2006/relationships/image" Target="../media/image32.png"/><Relationship Id="rId9" Type="http://schemas.openxmlformats.org/officeDocument/2006/relationships/image" Target="../media/image37.png"/><Relationship Id="rId14" Type="http://schemas.openxmlformats.org/officeDocument/2006/relationships/image" Target="../media/image42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1.xml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8.jpeg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diagramColors" Target="../diagrams/colors1.xml"/><Relationship Id="rId3" Type="http://schemas.openxmlformats.org/officeDocument/2006/relationships/image" Target="../media/image49.png"/><Relationship Id="rId7" Type="http://schemas.openxmlformats.org/officeDocument/2006/relationships/diagramQuickStyle" Target="../diagrams/quickStyle1.xml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diagramLayout" Target="../diagrams/layout1.xml"/><Relationship Id="rId5" Type="http://schemas.openxmlformats.org/officeDocument/2006/relationships/diagramData" Target="../diagrams/data1.xml"/><Relationship Id="rId4" Type="http://schemas.openxmlformats.org/officeDocument/2006/relationships/image" Target="../media/image30.png"/><Relationship Id="rId9" Type="http://schemas.microsoft.com/office/2007/relationships/diagramDrawing" Target="../diagrams/drawing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8.jpeg"/><Relationship Id="rId4" Type="http://schemas.openxmlformats.org/officeDocument/2006/relationships/image" Target="../media/image5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3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7" Type="http://schemas.openxmlformats.org/officeDocument/2006/relationships/image" Target="../media/image6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jpeg"/><Relationship Id="rId5" Type="http://schemas.openxmlformats.org/officeDocument/2006/relationships/image" Target="../media/image63.png"/><Relationship Id="rId4" Type="http://schemas.openxmlformats.org/officeDocument/2006/relationships/image" Target="../media/image5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67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1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48.jpeg"/><Relationship Id="rId4" Type="http://schemas.openxmlformats.org/officeDocument/2006/relationships/image" Target="../media/image31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8.xml"/><Relationship Id="rId4" Type="http://schemas.openxmlformats.org/officeDocument/2006/relationships/image" Target="../media/image7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7" Type="http://schemas.openxmlformats.org/officeDocument/2006/relationships/image" Target="../media/image80.pn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79.png"/><Relationship Id="rId5" Type="http://schemas.openxmlformats.org/officeDocument/2006/relationships/image" Target="../media/image78.emf"/><Relationship Id="rId4" Type="http://schemas.openxmlformats.org/officeDocument/2006/relationships/image" Target="../media/image77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9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2.png"/><Relationship Id="rId4" Type="http://schemas.openxmlformats.org/officeDocument/2006/relationships/image" Target="../media/image70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78.emf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4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6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5.png"/><Relationship Id="rId5" Type="http://schemas.openxmlformats.org/officeDocument/2006/relationships/image" Target="../media/image71.png"/><Relationship Id="rId4" Type="http://schemas.openxmlformats.org/officeDocument/2006/relationships/image" Target="../media/image70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9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88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87.png"/><Relationship Id="rId4" Type="http://schemas.openxmlformats.org/officeDocument/2006/relationships/image" Target="../media/image70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89.png"/><Relationship Id="rId4" Type="http://schemas.openxmlformats.org/officeDocument/2006/relationships/image" Target="../media/image70.png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9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7" Type="http://schemas.openxmlformats.org/officeDocument/2006/relationships/image" Target="../media/image9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0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92.pn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7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3.png"/><Relationship Id="rId5" Type="http://schemas.openxmlformats.org/officeDocument/2006/relationships/image" Target="../media/image83.png"/><Relationship Id="rId4" Type="http://schemas.openxmlformats.org/officeDocument/2006/relationships/image" Target="../media/image70.png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png"/><Relationship Id="rId3" Type="http://schemas.openxmlformats.org/officeDocument/2006/relationships/image" Target="../media/image83.png"/><Relationship Id="rId7" Type="http://schemas.openxmlformats.org/officeDocument/2006/relationships/image" Target="../media/image95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94.png"/><Relationship Id="rId5" Type="http://schemas.openxmlformats.org/officeDocument/2006/relationships/image" Target="../media/image70.png"/><Relationship Id="rId10" Type="http://schemas.openxmlformats.org/officeDocument/2006/relationships/image" Target="../media/image98.png"/><Relationship Id="rId4" Type="http://schemas.openxmlformats.org/officeDocument/2006/relationships/image" Target="../media/image69.png"/><Relationship Id="rId9" Type="http://schemas.openxmlformats.org/officeDocument/2006/relationships/image" Target="../media/image9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83.png"/><Relationship Id="rId5" Type="http://schemas.openxmlformats.org/officeDocument/2006/relationships/image" Target="../media/image99.png"/><Relationship Id="rId4" Type="http://schemas.openxmlformats.org/officeDocument/2006/relationships/image" Target="../media/image70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jpeg"/><Relationship Id="rId7" Type="http://schemas.openxmlformats.org/officeDocument/2006/relationships/image" Target="../media/image105.png"/><Relationship Id="rId2" Type="http://schemas.openxmlformats.org/officeDocument/2006/relationships/image" Target="../media/image100.jpeg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104.png"/><Relationship Id="rId5" Type="http://schemas.openxmlformats.org/officeDocument/2006/relationships/image" Target="../media/image103.png"/><Relationship Id="rId4" Type="http://schemas.openxmlformats.org/officeDocument/2006/relationships/image" Target="../media/image10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0.xml"/><Relationship Id="rId5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ítulo 4">
            <a:extLst>
              <a:ext uri="{FF2B5EF4-FFF2-40B4-BE49-F238E27FC236}">
                <a16:creationId xmlns:a16="http://schemas.microsoft.com/office/drawing/2014/main" id="{72B817B6-0CCE-B5D5-9982-3EDE9404424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1341479" y="2456474"/>
            <a:ext cx="8811683" cy="21209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br>
              <a:rPr lang="pt-BR" sz="3600" dirty="0">
                <a:latin typeface="Raleway Bold"/>
                <a:cs typeface="Arial" panose="020B0604020202020204" pitchFamily="34" charset="0"/>
              </a:rPr>
            </a:br>
            <a:br>
              <a:rPr lang="pt-BR" sz="3600" dirty="0">
                <a:latin typeface="Raleway Bold"/>
                <a:cs typeface="Arial"/>
              </a:rPr>
            </a:br>
            <a:br>
              <a:rPr lang="pt-BR" altLang="pt-BR" sz="3600" dirty="0">
                <a:latin typeface="Raleway Bold"/>
                <a:cs typeface="Arial"/>
              </a:rPr>
            </a:br>
            <a:br>
              <a:rPr lang="pt-BR" altLang="pt-BR" sz="3600" dirty="0">
                <a:latin typeface="Raleway" pitchFamily="2" charset="0"/>
                <a:cs typeface="Arial" panose="020B0604020202020204" pitchFamily="34" charset="0"/>
              </a:rPr>
            </a:br>
            <a:endParaRPr lang="pt-BR" altLang="pt-BR" sz="36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2" name="Retângulo 1">
            <a:extLst>
              <a:ext uri="{FF2B5EF4-FFF2-40B4-BE49-F238E27FC236}">
                <a16:creationId xmlns:a16="http://schemas.microsoft.com/office/drawing/2014/main" id="{4244A740-E108-FA2D-B1FA-D73B961B3D9C}"/>
              </a:ext>
            </a:extLst>
          </p:cNvPr>
          <p:cNvSpPr/>
          <p:nvPr/>
        </p:nvSpPr>
        <p:spPr>
          <a:xfrm>
            <a:off x="779813" y="5513869"/>
            <a:ext cx="7602759" cy="1056512"/>
          </a:xfrm>
          <a:prstGeom prst="rect">
            <a:avLst/>
          </a:prstGeom>
          <a:solidFill>
            <a:schemeClr val="bg1"/>
          </a:solidFill>
          <a:ln>
            <a:solidFill>
              <a:srgbClr val="0040B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pt-BR" sz="2000" b="1">
                <a:solidFill>
                  <a:srgbClr val="0040BF"/>
                </a:solidFill>
                <a:latin typeface="Raleway"/>
              </a:rPr>
              <a:t>Tereza Farias</a:t>
            </a:r>
            <a:br>
              <a:rPr lang="pt-BR" sz="1600" b="1" dirty="0">
                <a:solidFill>
                  <a:srgbClr val="0040BF"/>
                </a:solidFill>
                <a:latin typeface="Raleway"/>
              </a:rPr>
            </a:br>
            <a:r>
              <a:rPr lang="pt-BR" sz="1400" b="1">
                <a:solidFill>
                  <a:srgbClr val="0040BF"/>
                </a:solidFill>
                <a:latin typeface="Raleway"/>
              </a:rPr>
              <a:t>Diretora de Políticas e Diretrizes da Educação Integral Básica – DPDI/SEB/MEC</a:t>
            </a:r>
            <a:br>
              <a:rPr lang="pt-BR" sz="1400" b="1" dirty="0">
                <a:latin typeface="Raleway"/>
              </a:rPr>
            </a:br>
            <a:r>
              <a:rPr lang="pt-BR" sz="1400" b="1">
                <a:solidFill>
                  <a:srgbClr val="0040BF"/>
                </a:solidFill>
                <a:latin typeface="Raleway"/>
              </a:rPr>
              <a:t>Doutora em Ensino de Ciências e Matemática - UFS</a:t>
            </a:r>
            <a:endParaRPr lang="pt-BR" sz="1400">
              <a:solidFill>
                <a:srgbClr val="0040BF"/>
              </a:solidFill>
            </a:endParaRP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0736A53F-38BE-F5E1-52A0-6B5DE316F3FA}"/>
              </a:ext>
            </a:extLst>
          </p:cNvPr>
          <p:cNvSpPr txBox="1"/>
          <p:nvPr/>
        </p:nvSpPr>
        <p:spPr>
          <a:xfrm>
            <a:off x="1214484" y="2169564"/>
            <a:ext cx="919706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b="1" dirty="0">
                <a:solidFill>
                  <a:schemeClr val="bg1"/>
                </a:solidFill>
              </a:rPr>
              <a:t>Compromissos, programas e políticas: </a:t>
            </a:r>
          </a:p>
          <a:p>
            <a:r>
              <a:rPr lang="pt-BR" b="1" dirty="0">
                <a:solidFill>
                  <a:schemeClr val="bg1"/>
                </a:solidFill>
              </a:rPr>
              <a:t>Educação em tempo integral, </a:t>
            </a:r>
          </a:p>
          <a:p>
            <a:r>
              <a:rPr lang="pt-BR" b="1" dirty="0">
                <a:solidFill>
                  <a:schemeClr val="bg1"/>
                </a:solidFill>
              </a:rPr>
              <a:t>Toda Matemática, </a:t>
            </a:r>
          </a:p>
          <a:p>
            <a:r>
              <a:rPr lang="pt-BR" b="1" dirty="0">
                <a:solidFill>
                  <a:schemeClr val="bg1"/>
                </a:solidFill>
              </a:rPr>
              <a:t>Escola das Adolescências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2" name="Google Shape;362;g396b8d56a30_1_45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363" name="Google Shape;363;g396b8d56a30_1_45" descr="Forma  O conteúdo gerado por IA pode estar incorreto."/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aphicFrame>
        <p:nvGraphicFramePr>
          <p:cNvPr id="364" name="Google Shape;364;g396b8d56a30_1_45"/>
          <p:cNvGraphicFramePr/>
          <p:nvPr>
            <p:extLst>
              <p:ext uri="{D42A27DB-BD31-4B8C-83A1-F6EECF244321}">
                <p14:modId xmlns:p14="http://schemas.microsoft.com/office/powerpoint/2010/main" val="1287753443"/>
              </p:ext>
            </p:extLst>
          </p:nvPr>
        </p:nvGraphicFramePr>
        <p:xfrm>
          <a:off x="685800" y="1183320"/>
          <a:ext cx="11059150" cy="5354675"/>
        </p:xfrm>
        <a:graphic>
          <a:graphicData uri="http://schemas.openxmlformats.org/drawingml/2006/table">
            <a:tbl>
              <a:tblPr>
                <a:noFill/>
                <a:tableStyleId>{F212133A-DC21-40DD-9AFC-47FA14411B1C}</a:tableStyleId>
              </a:tblPr>
              <a:tblGrid>
                <a:gridCol w="110591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</a:tblGrid>
              <a:tr h="584900">
                <a:tc>
                  <a:txBody>
                    <a:bodyPr/>
                    <a:lstStyle/>
                    <a:p>
                      <a:pPr marL="0" marR="0" lvl="0" indent="0" algn="ctr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200" b="1" u="none" strike="noStrike" cap="none" dirty="0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Principais ações em andamento - 2026 </a:t>
                      </a:r>
                      <a:endParaRPr sz="7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4EAC33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3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Apoio para o registro do Plano de Expansão da Educação Integral em Tempo Integral</a:t>
                      </a:r>
                      <a:endParaRPr sz="15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3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Edital Experiências Inspiradoras 2026 – Mapeamento, Rede de Trocas, Caderno de Narrativas</a:t>
                      </a:r>
                      <a:endParaRPr sz="15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3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Formação continuada para gestores escolares e coordenadores pedagógicos sobre a Resolução CNE/CEB 7/2025</a:t>
                      </a:r>
                      <a:endParaRPr sz="15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3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solidFill>
                            <a:srgbClr val="0C0C0C"/>
                          </a:solidFill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  <a:sym typeface="Open Sans"/>
                        </a:rPr>
                        <a:t>Apoio à prestação de contas por meio do BB Ágil.</a:t>
                      </a:r>
                      <a:endParaRPr sz="15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3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Seminário de Avaliação do Desenvolvimento Integral e Material Orientador</a:t>
                      </a:r>
                      <a:endParaRPr sz="15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 algn="ctr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3867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8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latin typeface="Open Sans" panose="020B0606030504020204" pitchFamily="34" charset="0"/>
                          <a:ea typeface="Open Sans" panose="020B0606030504020204" pitchFamily="34" charset="0"/>
                          <a:cs typeface="Open Sans" panose="020B0606030504020204" pitchFamily="34" charset="0"/>
                        </a:rPr>
                        <a:t>Ações formativas – CONAPETI e RENAPETI</a:t>
                      </a:r>
                      <a:endParaRPr sz="1500" u="none" strike="noStrike" cap="none" dirty="0">
                        <a:latin typeface="Open Sans" panose="020B0606030504020204" pitchFamily="34" charset="0"/>
                        <a:ea typeface="Open Sans" panose="020B0606030504020204" pitchFamily="34" charset="0"/>
                        <a:cs typeface="Open Sans" panose="020B0606030504020204" pitchFamily="34" charset="0"/>
                      </a:endParaRPr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42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50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Edital de atividades artístico-culturais nas escolas, em parceria com o MINC – Projetos em implementação.</a:t>
                      </a:r>
                      <a:endParaRPr sz="15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42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Publicação de estudos sobre artes, cultura e educação.</a:t>
                      </a:r>
                      <a:endParaRPr sz="7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42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Novo edital com MCTI e CNPq para fomentar mostras e feiras de ciências nas escolas.</a:t>
                      </a:r>
                      <a:endParaRPr sz="7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4201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Material orientador sobre infraestrutura e ambiência escolar.</a:t>
                      </a:r>
                      <a:endParaRPr sz="7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457225">
                <a:tc>
                  <a:txBody>
                    <a:bodyPr/>
                    <a:lstStyle/>
                    <a:p>
                      <a:pPr marL="0" marR="0" lvl="0" indent="0" algn="l" rtl="0">
                        <a:lnSpc>
                          <a:spcPct val="140019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400" u="none" strike="noStrike" cap="none" dirty="0">
                          <a:solidFill>
                            <a:srgbClr val="000000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Parâmetros Nacionais de Qualidade e Equidade da Educação Integral em Tempo Integral.</a:t>
                      </a:r>
                      <a:endParaRPr sz="700" u="none" strike="noStrike" cap="none" dirty="0"/>
                    </a:p>
                  </a:txBody>
                  <a:tcPr marL="60975" marR="60975" marT="60975" marB="60975" anchor="ctr">
                    <a:lnL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CCCCCC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2F2F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</a:tbl>
          </a:graphicData>
        </a:graphic>
      </p:graphicFrame>
      <p:sp>
        <p:nvSpPr>
          <p:cNvPr id="365" name="Google Shape;365;g396b8d56a30_1_45"/>
          <p:cNvSpPr txBox="1"/>
          <p:nvPr/>
        </p:nvSpPr>
        <p:spPr>
          <a:xfrm>
            <a:off x="3072690" y="403031"/>
            <a:ext cx="5444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0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Próximos passos</a:t>
            </a:r>
            <a:endParaRPr sz="90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>
          <a:extLst>
            <a:ext uri="{FF2B5EF4-FFF2-40B4-BE49-F238E27FC236}">
              <a16:creationId xmlns:a16="http://schemas.microsoft.com/office/drawing/2014/main" id="{28BAD894-55AD-7C4F-F2C3-F2D4C449543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>
            <a:extLst>
              <a:ext uri="{FF2B5EF4-FFF2-40B4-BE49-F238E27FC236}">
                <a16:creationId xmlns:a16="http://schemas.microsoft.com/office/drawing/2014/main" id="{260E9E60-77D9-62CB-F525-B85DF6CC4771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3"/>
          <a:stretch/>
        </p:blipFill>
        <p:spPr>
          <a:xfrm rot="5400000">
            <a:off x="5126120" y="-5126117"/>
            <a:ext cx="1963953" cy="12216189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>
            <a:extLst>
              <a:ext uri="{FF2B5EF4-FFF2-40B4-BE49-F238E27FC236}">
                <a16:creationId xmlns:a16="http://schemas.microsoft.com/office/drawing/2014/main" id="{3E317DB7-8793-00D3-1E26-6644C9AA83BC}"/>
              </a:ext>
            </a:extLst>
          </p:cNvPr>
          <p:cNvSpPr txBox="1"/>
          <p:nvPr/>
        </p:nvSpPr>
        <p:spPr>
          <a:xfrm>
            <a:off x="1524067" y="2505400"/>
            <a:ext cx="7517200" cy="24210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r>
              <a:rPr lang="pt-BR" sz="4000">
                <a:solidFill>
                  <a:srgbClr val="0040A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Escuta Nacional de Professores que ensinam Matemática</a:t>
            </a:r>
            <a:endParaRPr sz="4000">
              <a:solidFill>
                <a:srgbClr val="0040A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  <a:p>
            <a:r>
              <a:rPr lang="pt-BR" sz="2133">
                <a:solidFill>
                  <a:srgbClr val="0040A6"/>
                </a:solidFill>
                <a:latin typeface="Raleway Medium"/>
                <a:ea typeface="Raleway Medium"/>
                <a:cs typeface="Raleway Medium"/>
                <a:sym typeface="Raleway Medium"/>
              </a:rPr>
              <a:t>Síntese de resultados - 25 de setembro</a:t>
            </a:r>
            <a:endParaRPr sz="3467">
              <a:solidFill>
                <a:srgbClr val="0040A6"/>
              </a:solidFill>
              <a:latin typeface="Raleway ExtraBold"/>
              <a:ea typeface="Raleway ExtraBold"/>
              <a:cs typeface="Raleway ExtraBold"/>
              <a:sym typeface="Raleway ExtraBold"/>
            </a:endParaRPr>
          </a:p>
        </p:txBody>
      </p:sp>
      <p:pic>
        <p:nvPicPr>
          <p:cNvPr id="57" name="Google Shape;57;p13">
            <a:extLst>
              <a:ext uri="{FF2B5EF4-FFF2-40B4-BE49-F238E27FC236}">
                <a16:creationId xmlns:a16="http://schemas.microsoft.com/office/drawing/2014/main" id="{FA1DCCD3-AECC-430F-F1B4-352692C57103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597215" y="5913430"/>
            <a:ext cx="1288223" cy="388177"/>
          </a:xfrm>
          <a:prstGeom prst="rect">
            <a:avLst/>
          </a:prstGeom>
          <a:noFill/>
          <a:ln>
            <a:noFill/>
          </a:ln>
        </p:spPr>
      </p:pic>
      <p:pic>
        <p:nvPicPr>
          <p:cNvPr id="58" name="Google Shape;58;p13">
            <a:extLst>
              <a:ext uri="{FF2B5EF4-FFF2-40B4-BE49-F238E27FC236}">
                <a16:creationId xmlns:a16="http://schemas.microsoft.com/office/drawing/2014/main" id="{2E7DE3F7-1A55-3752-3C1C-135EA76091E5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810076" y="5909005"/>
            <a:ext cx="575949" cy="491292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m 5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458EBF9A-3E94-4E24-B250-5FED93B674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50876"/>
            <a:ext cx="12192000" cy="3727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55F9F2F-C256-9A99-F1E3-DB3396B979F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046883" y="5749364"/>
            <a:ext cx="2861236" cy="704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73011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04">
            <a:extLst>
              <a:ext uri="{FF2B5EF4-FFF2-40B4-BE49-F238E27FC236}">
                <a16:creationId xmlns:a16="http://schemas.microsoft.com/office/drawing/2014/main" id="{B032747E-42C5-5AE1-72A1-B1978B9BCB17}"/>
              </a:ext>
            </a:extLst>
          </p:cNvPr>
          <p:cNvSpPr/>
          <p:nvPr/>
        </p:nvSpPr>
        <p:spPr>
          <a:xfrm>
            <a:off x="470168" y="2654358"/>
            <a:ext cx="2484793" cy="2227460"/>
          </a:xfrm>
          <a:prstGeom prst="rect">
            <a:avLst/>
          </a:prstGeom>
          <a:solidFill>
            <a:srgbClr val="11B8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 sz="900"/>
          </a:p>
        </p:txBody>
      </p:sp>
      <p:sp>
        <p:nvSpPr>
          <p:cNvPr id="70" name="Rectangle 344">
            <a:extLst>
              <a:ext uri="{FF2B5EF4-FFF2-40B4-BE49-F238E27FC236}">
                <a16:creationId xmlns:a16="http://schemas.microsoft.com/office/drawing/2014/main" id="{75DC4037-DCDE-4B24-4BFB-6E770883C8BA}"/>
              </a:ext>
            </a:extLst>
          </p:cNvPr>
          <p:cNvSpPr/>
          <p:nvPr/>
        </p:nvSpPr>
        <p:spPr>
          <a:xfrm>
            <a:off x="606962" y="2926153"/>
            <a:ext cx="2199388" cy="2215991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600">
                <a:solidFill>
                  <a:srgbClr val="FEFEFD"/>
                </a:solidFill>
                <a:latin typeface="Calibri"/>
                <a:ea typeface="+mn-lt"/>
                <a:cs typeface="+mn-lt"/>
              </a:rPr>
              <a:t>Em 20% dos municípios do Brasil, alunos do 5º ano da rede pública </a:t>
            </a:r>
            <a:r>
              <a:rPr lang="pt-BR" sz="1600" b="1">
                <a:solidFill>
                  <a:srgbClr val="FEFEFD"/>
                </a:solidFill>
                <a:latin typeface="Calibri"/>
                <a:ea typeface="+mn-lt"/>
                <a:cs typeface="+mn-lt"/>
              </a:rPr>
              <a:t>não sabem somar moedas de R$ 0,50 ou converter 1 hora em minutos.</a:t>
            </a:r>
            <a:endParaRPr lang="pt-BR" sz="1600" b="1">
              <a:solidFill>
                <a:srgbClr val="FEFEFD"/>
              </a:solidFill>
              <a:latin typeface="Calibri"/>
              <a:ea typeface="Calibri"/>
              <a:cs typeface="Arial"/>
            </a:endParaRPr>
          </a:p>
          <a:p>
            <a:pPr algn="r"/>
            <a:r>
              <a:rPr lang="pt-BR" sz="1400">
                <a:solidFill>
                  <a:srgbClr val="FEFEFD"/>
                </a:solidFill>
                <a:latin typeface="Calibri"/>
                <a:ea typeface="+mn-lt"/>
                <a:cs typeface="+mn-lt"/>
              </a:rPr>
              <a:t>FONTE: Saeb (2023)</a:t>
            </a:r>
            <a:r>
              <a:rPr lang="pt-BR" sz="1200">
                <a:solidFill>
                  <a:srgbClr val="FEFEFD"/>
                </a:solidFill>
                <a:ea typeface="+mn-lt"/>
                <a:cs typeface="+mn-lt"/>
              </a:rPr>
              <a:t> </a:t>
            </a:r>
          </a:p>
          <a:p>
            <a:r>
              <a:rPr lang="pt-BR" sz="1400">
                <a:solidFill>
                  <a:srgbClr val="FEFEFD"/>
                </a:solidFill>
              </a:rPr>
              <a:t> </a:t>
            </a:r>
            <a:endParaRPr lang="pt-BR" sz="1400">
              <a:solidFill>
                <a:srgbClr val="FEFEFD"/>
              </a:solidFill>
              <a:cs typeface="Arial"/>
            </a:endParaRPr>
          </a:p>
          <a:p>
            <a:endParaRPr lang="pt-BR" sz="1400">
              <a:solidFill>
                <a:srgbClr val="FEFEFD"/>
              </a:solidFill>
            </a:endParaRPr>
          </a:p>
        </p:txBody>
      </p:sp>
      <p:sp>
        <p:nvSpPr>
          <p:cNvPr id="2" name="Rectangle 343">
            <a:extLst>
              <a:ext uri="{FF2B5EF4-FFF2-40B4-BE49-F238E27FC236}">
                <a16:creationId xmlns:a16="http://schemas.microsoft.com/office/drawing/2014/main" id="{3E90C528-E078-A276-9474-D1693F5DF740}"/>
              </a:ext>
            </a:extLst>
          </p:cNvPr>
          <p:cNvSpPr/>
          <p:nvPr/>
        </p:nvSpPr>
        <p:spPr>
          <a:xfrm>
            <a:off x="5290597" y="3974625"/>
            <a:ext cx="2321336" cy="400110"/>
          </a:xfrm>
          <a:prstGeom prst="rect">
            <a:avLst/>
          </a:prstGeom>
        </p:spPr>
        <p:txBody>
          <a:bodyPr wrap="square">
            <a:spAutoFit/>
          </a:bodyPr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it-IT" sz="2000" b="1">
                <a:solidFill>
                  <a:schemeClr val="bg1"/>
                </a:solidFill>
              </a:rPr>
              <a:t>Texto texto</a:t>
            </a:r>
          </a:p>
        </p:txBody>
      </p:sp>
      <p:grpSp>
        <p:nvGrpSpPr>
          <p:cNvPr id="56" name="Google Shape;1192;p181">
            <a:extLst>
              <a:ext uri="{FF2B5EF4-FFF2-40B4-BE49-F238E27FC236}">
                <a16:creationId xmlns:a16="http://schemas.microsoft.com/office/drawing/2014/main" id="{6377AA52-E516-5544-1085-531DAC2C6F4B}"/>
              </a:ext>
            </a:extLst>
          </p:cNvPr>
          <p:cNvGrpSpPr/>
          <p:nvPr/>
        </p:nvGrpSpPr>
        <p:grpSpPr>
          <a:xfrm>
            <a:off x="3479691" y="1269897"/>
            <a:ext cx="2925391" cy="4428840"/>
            <a:chOff x="2943910" y="1480400"/>
            <a:chExt cx="2250300" cy="3406800"/>
          </a:xfrm>
        </p:grpSpPr>
        <p:sp>
          <p:nvSpPr>
            <p:cNvPr id="5" name="Google Shape;1193;p181">
              <a:extLst>
                <a:ext uri="{FF2B5EF4-FFF2-40B4-BE49-F238E27FC236}">
                  <a16:creationId xmlns:a16="http://schemas.microsoft.com/office/drawing/2014/main" id="{C069D6A0-90A6-F02B-5844-AA03ED7A978F}"/>
                </a:ext>
              </a:extLst>
            </p:cNvPr>
            <p:cNvSpPr/>
            <p:nvPr/>
          </p:nvSpPr>
          <p:spPr>
            <a:xfrm>
              <a:off x="2943910" y="1480400"/>
              <a:ext cx="2250300" cy="3406800"/>
            </a:xfrm>
            <a:prstGeom prst="roundRect">
              <a:avLst>
                <a:gd name="adj" fmla="val 7580"/>
              </a:avLst>
            </a:prstGeom>
            <a:solidFill>
              <a:srgbClr val="FFFFFF"/>
            </a:solidFill>
            <a:ln w="19050" cap="flat" cmpd="sng">
              <a:solidFill>
                <a:srgbClr val="BDC53B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867"/>
            </a:p>
          </p:txBody>
        </p:sp>
        <p:sp>
          <p:nvSpPr>
            <p:cNvPr id="6" name="Google Shape;1194;p181">
              <a:extLst>
                <a:ext uri="{FF2B5EF4-FFF2-40B4-BE49-F238E27FC236}">
                  <a16:creationId xmlns:a16="http://schemas.microsoft.com/office/drawing/2014/main" id="{7D91D8FB-629D-986E-405A-FF1F995847F9}"/>
                </a:ext>
              </a:extLst>
            </p:cNvPr>
            <p:cNvSpPr/>
            <p:nvPr/>
          </p:nvSpPr>
          <p:spPr>
            <a:xfrm>
              <a:off x="3218321" y="4395363"/>
              <a:ext cx="1333200" cy="156600"/>
            </a:xfrm>
            <a:prstGeom prst="roundRect">
              <a:avLst>
                <a:gd name="adj" fmla="val 22414"/>
              </a:avLst>
            </a:prstGeom>
            <a:solidFill>
              <a:srgbClr val="F3F0E7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algn="ctr"/>
              <a:endParaRPr sz="1867"/>
            </a:p>
          </p:txBody>
        </p:sp>
        <p:sp>
          <p:nvSpPr>
            <p:cNvPr id="8" name="Google Shape;1195;p181">
              <a:extLst>
                <a:ext uri="{FF2B5EF4-FFF2-40B4-BE49-F238E27FC236}">
                  <a16:creationId xmlns:a16="http://schemas.microsoft.com/office/drawing/2014/main" id="{8D5D128A-C169-90AC-094A-03A04B5884F4}"/>
                </a:ext>
              </a:extLst>
            </p:cNvPr>
            <p:cNvSpPr txBox="1"/>
            <p:nvPr/>
          </p:nvSpPr>
          <p:spPr>
            <a:xfrm>
              <a:off x="3218322" y="1968725"/>
              <a:ext cx="1701600" cy="4269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>
                <a:spcBef>
                  <a:spcPts val="667"/>
                </a:spcBef>
              </a:pPr>
              <a:r>
                <a:rPr lang="pt-BR" sz="16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O Brasil ocupa a posição </a:t>
              </a:r>
              <a:r>
                <a:rPr lang="pt-BR" sz="1600">
                  <a:solidFill>
                    <a:srgbClr val="3AAA35"/>
                  </a:solidFill>
                  <a:latin typeface="Catamaran Black"/>
                  <a:ea typeface="Catamaran Black"/>
                  <a:cs typeface="Catamaran Black"/>
                  <a:sym typeface="Catamaran Black"/>
                </a:rPr>
                <a:t>65º</a:t>
              </a:r>
              <a:r>
                <a:rPr lang="pt-BR" sz="16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 de 81 países analisados no ranking de matemática da OCDE.</a:t>
              </a:r>
              <a:endParaRPr sz="1600">
                <a:solidFill>
                  <a:srgbClr val="154A64"/>
                </a:solidFill>
                <a:latin typeface="Catamaran SemiBold"/>
                <a:ea typeface="Catamaran SemiBold"/>
                <a:cs typeface="Catamaran SemiBold"/>
                <a:sym typeface="Catamaran SemiBold"/>
              </a:endParaRPr>
            </a:p>
          </p:txBody>
        </p:sp>
        <p:pic>
          <p:nvPicPr>
            <p:cNvPr id="10" name="Google Shape;1196;p181">
              <a:extLst>
                <a:ext uri="{FF2B5EF4-FFF2-40B4-BE49-F238E27FC236}">
                  <a16:creationId xmlns:a16="http://schemas.microsoft.com/office/drawing/2014/main" id="{AC6B5716-A439-9439-7B95-524D7ADDD529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18111" r="86205" b="79758"/>
            <a:stretch/>
          </p:blipFill>
          <p:spPr>
            <a:xfrm>
              <a:off x="3474670" y="2742158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5" name="Google Shape;1197;p181">
              <a:extLst>
                <a:ext uri="{FF2B5EF4-FFF2-40B4-BE49-F238E27FC236}">
                  <a16:creationId xmlns:a16="http://schemas.microsoft.com/office/drawing/2014/main" id="{B6043CEE-9C56-0F73-0C0E-0276EDF34DD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20846" r="86205" b="77022"/>
            <a:stretch/>
          </p:blipFill>
          <p:spPr>
            <a:xfrm>
              <a:off x="3474670" y="2899486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7" name="Google Shape;1198;p181">
              <a:extLst>
                <a:ext uri="{FF2B5EF4-FFF2-40B4-BE49-F238E27FC236}">
                  <a16:creationId xmlns:a16="http://schemas.microsoft.com/office/drawing/2014/main" id="{18B5C63C-D429-BB48-D43E-0FABA4E9942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23586" r="86205" b="74283"/>
            <a:stretch/>
          </p:blipFill>
          <p:spPr>
            <a:xfrm>
              <a:off x="3474670" y="3060016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8" name="Google Shape;1199;p181">
              <a:extLst>
                <a:ext uri="{FF2B5EF4-FFF2-40B4-BE49-F238E27FC236}">
                  <a16:creationId xmlns:a16="http://schemas.microsoft.com/office/drawing/2014/main" id="{1617965E-3A72-11E6-837E-5741FB43E744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26317" r="86205" b="71551"/>
            <a:stretch/>
          </p:blipFill>
          <p:spPr>
            <a:xfrm>
              <a:off x="3474670" y="3220547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9" name="Google Shape;1200;p181">
              <a:extLst>
                <a:ext uri="{FF2B5EF4-FFF2-40B4-BE49-F238E27FC236}">
                  <a16:creationId xmlns:a16="http://schemas.microsoft.com/office/drawing/2014/main" id="{85542845-AD48-8C76-529B-09D11A03615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29050" r="86205" b="68818"/>
            <a:stretch/>
          </p:blipFill>
          <p:spPr>
            <a:xfrm>
              <a:off x="3474670" y="3381077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0" name="Google Shape;1201;p181">
              <a:extLst>
                <a:ext uri="{FF2B5EF4-FFF2-40B4-BE49-F238E27FC236}">
                  <a16:creationId xmlns:a16="http://schemas.microsoft.com/office/drawing/2014/main" id="{CF40C874-EEC4-6A67-DE3A-10701805F4B1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31783" r="86205" b="66085"/>
            <a:stretch/>
          </p:blipFill>
          <p:spPr>
            <a:xfrm>
              <a:off x="3474670" y="3541608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1" name="Google Shape;1202;p181">
              <a:extLst>
                <a:ext uri="{FF2B5EF4-FFF2-40B4-BE49-F238E27FC236}">
                  <a16:creationId xmlns:a16="http://schemas.microsoft.com/office/drawing/2014/main" id="{AB226B7F-86F3-F8E5-1B06-D17D4017D158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34516" r="86205" b="63352"/>
            <a:stretch/>
          </p:blipFill>
          <p:spPr>
            <a:xfrm>
              <a:off x="3474670" y="3702138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2" name="Google Shape;1203;p181">
              <a:extLst>
                <a:ext uri="{FF2B5EF4-FFF2-40B4-BE49-F238E27FC236}">
                  <a16:creationId xmlns:a16="http://schemas.microsoft.com/office/drawing/2014/main" id="{E3261CBD-EFF1-68F8-2523-4618EA673792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37253" r="86205" b="60616"/>
            <a:stretch/>
          </p:blipFill>
          <p:spPr>
            <a:xfrm>
              <a:off x="3474670" y="3862669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3" name="Google Shape;1204;p181">
              <a:extLst>
                <a:ext uri="{FF2B5EF4-FFF2-40B4-BE49-F238E27FC236}">
                  <a16:creationId xmlns:a16="http://schemas.microsoft.com/office/drawing/2014/main" id="{94600257-922F-B719-E253-BD8FA76A3CEE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39989" r="86205" b="57880"/>
            <a:stretch/>
          </p:blipFill>
          <p:spPr>
            <a:xfrm>
              <a:off x="3474670" y="4023199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4" name="Google Shape;1205;p181">
              <a:extLst>
                <a:ext uri="{FF2B5EF4-FFF2-40B4-BE49-F238E27FC236}">
                  <a16:creationId xmlns:a16="http://schemas.microsoft.com/office/drawing/2014/main" id="{C7B50970-773A-0E99-E10E-04EBBE99A9FC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8917" t="42724" r="86205" b="55145"/>
            <a:stretch/>
          </p:blipFill>
          <p:spPr>
            <a:xfrm>
              <a:off x="3474670" y="4183730"/>
              <a:ext cx="133313" cy="109573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25" name="Google Shape;1206;p181">
              <a:extLst>
                <a:ext uri="{FF2B5EF4-FFF2-40B4-BE49-F238E27FC236}">
                  <a16:creationId xmlns:a16="http://schemas.microsoft.com/office/drawing/2014/main" id="{A6C442CB-735C-7E7D-1C7E-16FFD7FA34DB}"/>
                </a:ext>
              </a:extLst>
            </p:cNvPr>
            <p:cNvPicPr preferRelativeResize="0"/>
            <p:nvPr/>
          </p:nvPicPr>
          <p:blipFill rotWithShape="1">
            <a:blip r:embed="rId2">
              <a:alphaModFix/>
            </a:blip>
            <a:srcRect l="9337" t="51110" r="86625" b="47126"/>
            <a:stretch/>
          </p:blipFill>
          <p:spPr>
            <a:xfrm>
              <a:off x="3486153" y="4428341"/>
              <a:ext cx="110349" cy="90675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26" name="Google Shape;1207;p181">
              <a:extLst>
                <a:ext uri="{FF2B5EF4-FFF2-40B4-BE49-F238E27FC236}">
                  <a16:creationId xmlns:a16="http://schemas.microsoft.com/office/drawing/2014/main" id="{7A627D86-B22D-161B-DCBA-0666D8C0E757}"/>
                </a:ext>
              </a:extLst>
            </p:cNvPr>
            <p:cNvSpPr txBox="1"/>
            <p:nvPr/>
          </p:nvSpPr>
          <p:spPr>
            <a:xfrm>
              <a:off x="3641229" y="2742195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CINGAPURA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27" name="Google Shape;1208;p181">
              <a:extLst>
                <a:ext uri="{FF2B5EF4-FFF2-40B4-BE49-F238E27FC236}">
                  <a16:creationId xmlns:a16="http://schemas.microsoft.com/office/drawing/2014/main" id="{C1942459-2E9E-6BE8-CD23-34E6F600AADA}"/>
                </a:ext>
              </a:extLst>
            </p:cNvPr>
            <p:cNvSpPr txBox="1"/>
            <p:nvPr/>
          </p:nvSpPr>
          <p:spPr>
            <a:xfrm>
              <a:off x="3641229" y="2905876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MACAU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28" name="Google Shape;1209;p181">
              <a:extLst>
                <a:ext uri="{FF2B5EF4-FFF2-40B4-BE49-F238E27FC236}">
                  <a16:creationId xmlns:a16="http://schemas.microsoft.com/office/drawing/2014/main" id="{34CE0CCE-9E40-D14B-C099-D9CA343E2FCD}"/>
                </a:ext>
              </a:extLst>
            </p:cNvPr>
            <p:cNvSpPr txBox="1"/>
            <p:nvPr/>
          </p:nvSpPr>
          <p:spPr>
            <a:xfrm>
              <a:off x="3641229" y="3066318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TAIWAN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29" name="Google Shape;1210;p181">
              <a:extLst>
                <a:ext uri="{FF2B5EF4-FFF2-40B4-BE49-F238E27FC236}">
                  <a16:creationId xmlns:a16="http://schemas.microsoft.com/office/drawing/2014/main" id="{CED61D82-9C1C-1734-4773-AF3D77B3BBE3}"/>
                </a:ext>
              </a:extLst>
            </p:cNvPr>
            <p:cNvSpPr txBox="1"/>
            <p:nvPr/>
          </p:nvSpPr>
          <p:spPr>
            <a:xfrm>
              <a:off x="3641229" y="3226759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HONG KONG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0" name="Google Shape;1211;p181">
              <a:extLst>
                <a:ext uri="{FF2B5EF4-FFF2-40B4-BE49-F238E27FC236}">
                  <a16:creationId xmlns:a16="http://schemas.microsoft.com/office/drawing/2014/main" id="{E74A1C9A-6AFB-E8F1-2A19-AF97606FDB40}"/>
                </a:ext>
              </a:extLst>
            </p:cNvPr>
            <p:cNvSpPr txBox="1"/>
            <p:nvPr/>
          </p:nvSpPr>
          <p:spPr>
            <a:xfrm>
              <a:off x="3641229" y="3387201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JAPÃO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1" name="Google Shape;1212;p181">
              <a:extLst>
                <a:ext uri="{FF2B5EF4-FFF2-40B4-BE49-F238E27FC236}">
                  <a16:creationId xmlns:a16="http://schemas.microsoft.com/office/drawing/2014/main" id="{87595802-FB35-2F7E-227F-85696366D50E}"/>
                </a:ext>
              </a:extLst>
            </p:cNvPr>
            <p:cNvSpPr txBox="1"/>
            <p:nvPr/>
          </p:nvSpPr>
          <p:spPr>
            <a:xfrm>
              <a:off x="3641230" y="3547650"/>
              <a:ext cx="10101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CORÉIA DO SUL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2" name="Google Shape;1213;p181">
              <a:extLst>
                <a:ext uri="{FF2B5EF4-FFF2-40B4-BE49-F238E27FC236}">
                  <a16:creationId xmlns:a16="http://schemas.microsoft.com/office/drawing/2014/main" id="{C6C5C6C8-487F-B9B8-C892-8B5611DE909B}"/>
                </a:ext>
              </a:extLst>
            </p:cNvPr>
            <p:cNvSpPr txBox="1"/>
            <p:nvPr/>
          </p:nvSpPr>
          <p:spPr>
            <a:xfrm>
              <a:off x="3641229" y="3708084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ESTÔNIA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3" name="Google Shape;1214;p181">
              <a:extLst>
                <a:ext uri="{FF2B5EF4-FFF2-40B4-BE49-F238E27FC236}">
                  <a16:creationId xmlns:a16="http://schemas.microsoft.com/office/drawing/2014/main" id="{3865F315-9B16-71E5-2035-4BCF299E4462}"/>
                </a:ext>
              </a:extLst>
            </p:cNvPr>
            <p:cNvSpPr txBox="1"/>
            <p:nvPr/>
          </p:nvSpPr>
          <p:spPr>
            <a:xfrm>
              <a:off x="3641229" y="3868525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SUÍÇA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4" name="Google Shape;1215;p181">
              <a:extLst>
                <a:ext uri="{FF2B5EF4-FFF2-40B4-BE49-F238E27FC236}">
                  <a16:creationId xmlns:a16="http://schemas.microsoft.com/office/drawing/2014/main" id="{B32ED253-1F38-5F57-F2EA-163F67B5CCBE}"/>
                </a:ext>
              </a:extLst>
            </p:cNvPr>
            <p:cNvSpPr txBox="1"/>
            <p:nvPr/>
          </p:nvSpPr>
          <p:spPr>
            <a:xfrm>
              <a:off x="3641229" y="4028967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CANADÁ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5" name="Google Shape;1216;p181">
              <a:extLst>
                <a:ext uri="{FF2B5EF4-FFF2-40B4-BE49-F238E27FC236}">
                  <a16:creationId xmlns:a16="http://schemas.microsoft.com/office/drawing/2014/main" id="{F2A21FD6-857A-B926-A340-F72E89950D88}"/>
                </a:ext>
              </a:extLst>
            </p:cNvPr>
            <p:cNvSpPr txBox="1"/>
            <p:nvPr/>
          </p:nvSpPr>
          <p:spPr>
            <a:xfrm>
              <a:off x="3641229" y="4189408"/>
              <a:ext cx="8136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HOLANDA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7" name="Google Shape;1217;p181">
              <a:extLst>
                <a:ext uri="{FF2B5EF4-FFF2-40B4-BE49-F238E27FC236}">
                  <a16:creationId xmlns:a16="http://schemas.microsoft.com/office/drawing/2014/main" id="{B4DB0291-C1EA-8F05-3DA3-4482407BF66F}"/>
                </a:ext>
              </a:extLst>
            </p:cNvPr>
            <p:cNvSpPr txBox="1"/>
            <p:nvPr/>
          </p:nvSpPr>
          <p:spPr>
            <a:xfrm>
              <a:off x="3486153" y="4290263"/>
              <a:ext cx="110100" cy="828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t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800" b="1">
                  <a:solidFill>
                    <a:srgbClr val="154A64"/>
                  </a:solidFill>
                  <a:latin typeface="Catamaran"/>
                  <a:ea typeface="Catamaran"/>
                  <a:cs typeface="Catamaran"/>
                  <a:sym typeface="Catamaran"/>
                </a:rPr>
                <a:t>…</a:t>
              </a:r>
              <a:endParaRPr sz="800" b="1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38" name="Google Shape;1218;p181">
              <a:extLst>
                <a:ext uri="{FF2B5EF4-FFF2-40B4-BE49-F238E27FC236}">
                  <a16:creationId xmlns:a16="http://schemas.microsoft.com/office/drawing/2014/main" id="{057F06E2-9A01-F4B6-0ED7-BE05499E9F1E}"/>
                </a:ext>
              </a:extLst>
            </p:cNvPr>
            <p:cNvSpPr txBox="1"/>
            <p:nvPr/>
          </p:nvSpPr>
          <p:spPr>
            <a:xfrm>
              <a:off x="3641229" y="4421873"/>
              <a:ext cx="10101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>
                  <a:solidFill>
                    <a:srgbClr val="154A64"/>
                  </a:solidFill>
                  <a:latin typeface="Catamaran SemiBold"/>
                  <a:ea typeface="Catamaran SemiBold"/>
                  <a:cs typeface="Catamaran SemiBold"/>
                  <a:sym typeface="Catamaran SemiBold"/>
                </a:rPr>
                <a:t>BRASIL</a:t>
              </a:r>
              <a:endParaRPr sz="1200">
                <a:solidFill>
                  <a:srgbClr val="00A8FF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43" name="Google Shape;1219;p181">
              <a:extLst>
                <a:ext uri="{FF2B5EF4-FFF2-40B4-BE49-F238E27FC236}">
                  <a16:creationId xmlns:a16="http://schemas.microsoft.com/office/drawing/2014/main" id="{C17B3258-EEF1-3317-A55D-C85A1625945B}"/>
                </a:ext>
              </a:extLst>
            </p:cNvPr>
            <p:cNvSpPr txBox="1"/>
            <p:nvPr/>
          </p:nvSpPr>
          <p:spPr>
            <a:xfrm>
              <a:off x="3308111" y="2742195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1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44" name="Google Shape;1220;p181">
              <a:extLst>
                <a:ext uri="{FF2B5EF4-FFF2-40B4-BE49-F238E27FC236}">
                  <a16:creationId xmlns:a16="http://schemas.microsoft.com/office/drawing/2014/main" id="{119DC556-BD60-EDBA-210D-A26F3E9C2C3A}"/>
                </a:ext>
              </a:extLst>
            </p:cNvPr>
            <p:cNvSpPr txBox="1"/>
            <p:nvPr/>
          </p:nvSpPr>
          <p:spPr>
            <a:xfrm>
              <a:off x="3308111" y="2898623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2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45" name="Google Shape;1221;p181">
              <a:extLst>
                <a:ext uri="{FF2B5EF4-FFF2-40B4-BE49-F238E27FC236}">
                  <a16:creationId xmlns:a16="http://schemas.microsoft.com/office/drawing/2014/main" id="{3818F21A-C319-7348-0E7A-61530431B323}"/>
                </a:ext>
              </a:extLst>
            </p:cNvPr>
            <p:cNvSpPr txBox="1"/>
            <p:nvPr/>
          </p:nvSpPr>
          <p:spPr>
            <a:xfrm>
              <a:off x="3308111" y="3058290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3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48" name="Google Shape;1222;p181">
              <a:extLst>
                <a:ext uri="{FF2B5EF4-FFF2-40B4-BE49-F238E27FC236}">
                  <a16:creationId xmlns:a16="http://schemas.microsoft.com/office/drawing/2014/main" id="{FE71AF23-E46A-C395-82C9-7B59935F58A5}"/>
                </a:ext>
              </a:extLst>
            </p:cNvPr>
            <p:cNvSpPr txBox="1"/>
            <p:nvPr/>
          </p:nvSpPr>
          <p:spPr>
            <a:xfrm>
              <a:off x="3308111" y="3217957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4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49" name="Google Shape;1223;p181">
              <a:extLst>
                <a:ext uri="{FF2B5EF4-FFF2-40B4-BE49-F238E27FC236}">
                  <a16:creationId xmlns:a16="http://schemas.microsoft.com/office/drawing/2014/main" id="{4544C729-8C6B-3A7A-2946-7D78F513F780}"/>
                </a:ext>
              </a:extLst>
            </p:cNvPr>
            <p:cNvSpPr txBox="1"/>
            <p:nvPr/>
          </p:nvSpPr>
          <p:spPr>
            <a:xfrm>
              <a:off x="3308111" y="3377625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5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50" name="Google Shape;1224;p181">
              <a:extLst>
                <a:ext uri="{FF2B5EF4-FFF2-40B4-BE49-F238E27FC236}">
                  <a16:creationId xmlns:a16="http://schemas.microsoft.com/office/drawing/2014/main" id="{294D48F5-BC0E-6C75-AF36-78E5FDA2EFB0}"/>
                </a:ext>
              </a:extLst>
            </p:cNvPr>
            <p:cNvSpPr txBox="1"/>
            <p:nvPr/>
          </p:nvSpPr>
          <p:spPr>
            <a:xfrm>
              <a:off x="3308111" y="3537292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8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51" name="Google Shape;1225;p181">
              <a:extLst>
                <a:ext uri="{FF2B5EF4-FFF2-40B4-BE49-F238E27FC236}">
                  <a16:creationId xmlns:a16="http://schemas.microsoft.com/office/drawing/2014/main" id="{9226B862-6EB3-8F85-0DF1-2FBF3D7AEE7B}"/>
                </a:ext>
              </a:extLst>
            </p:cNvPr>
            <p:cNvSpPr txBox="1"/>
            <p:nvPr/>
          </p:nvSpPr>
          <p:spPr>
            <a:xfrm>
              <a:off x="3308111" y="3696960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7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52" name="Google Shape;1226;p181">
              <a:extLst>
                <a:ext uri="{FF2B5EF4-FFF2-40B4-BE49-F238E27FC236}">
                  <a16:creationId xmlns:a16="http://schemas.microsoft.com/office/drawing/2014/main" id="{FE33577D-45B2-58E5-F952-F95DF164AB44}"/>
                </a:ext>
              </a:extLst>
            </p:cNvPr>
            <p:cNvSpPr txBox="1"/>
            <p:nvPr/>
          </p:nvSpPr>
          <p:spPr>
            <a:xfrm>
              <a:off x="3308111" y="3856627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8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53" name="Google Shape;1227;p181">
              <a:extLst>
                <a:ext uri="{FF2B5EF4-FFF2-40B4-BE49-F238E27FC236}">
                  <a16:creationId xmlns:a16="http://schemas.microsoft.com/office/drawing/2014/main" id="{975ECA08-6538-6A3E-EC64-652906EFC7A0}"/>
                </a:ext>
              </a:extLst>
            </p:cNvPr>
            <p:cNvSpPr txBox="1"/>
            <p:nvPr/>
          </p:nvSpPr>
          <p:spPr>
            <a:xfrm>
              <a:off x="3308111" y="4016294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9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54" name="Google Shape;1228;p181">
              <a:extLst>
                <a:ext uri="{FF2B5EF4-FFF2-40B4-BE49-F238E27FC236}">
                  <a16:creationId xmlns:a16="http://schemas.microsoft.com/office/drawing/2014/main" id="{16DDC00E-25BC-8331-3DF6-F62D9F19E6AC}"/>
                </a:ext>
              </a:extLst>
            </p:cNvPr>
            <p:cNvSpPr txBox="1"/>
            <p:nvPr/>
          </p:nvSpPr>
          <p:spPr>
            <a:xfrm>
              <a:off x="3308111" y="4175962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0D2633"/>
                  </a:solidFill>
                  <a:latin typeface="Catamaran"/>
                  <a:ea typeface="Catamaran"/>
                  <a:cs typeface="Catamaran"/>
                  <a:sym typeface="Catamaran"/>
                </a:rPr>
                <a:t>10</a:t>
              </a:r>
              <a:endParaRPr sz="1200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  <p:sp>
          <p:nvSpPr>
            <p:cNvPr id="55" name="Google Shape;1229;p181">
              <a:extLst>
                <a:ext uri="{FF2B5EF4-FFF2-40B4-BE49-F238E27FC236}">
                  <a16:creationId xmlns:a16="http://schemas.microsoft.com/office/drawing/2014/main" id="{BF16B3FA-7EC8-72A6-C7AF-AA48419D2F99}"/>
                </a:ext>
              </a:extLst>
            </p:cNvPr>
            <p:cNvSpPr txBox="1"/>
            <p:nvPr/>
          </p:nvSpPr>
          <p:spPr>
            <a:xfrm>
              <a:off x="3308111" y="4421861"/>
              <a:ext cx="133200" cy="109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0" tIns="0" rIns="0" bIns="0" anchor="ctr" anchorCtr="0">
              <a:noAutofit/>
            </a:bodyPr>
            <a:lstStyle/>
            <a:p>
              <a:pPr algn="ctr">
                <a:lnSpc>
                  <a:spcPct val="90000"/>
                </a:lnSpc>
                <a:spcBef>
                  <a:spcPts val="1333"/>
                </a:spcBef>
              </a:pPr>
              <a:r>
                <a:rPr lang="pt-BR" sz="1200" b="1">
                  <a:solidFill>
                    <a:srgbClr val="3AAA35"/>
                  </a:solidFill>
                  <a:latin typeface="Catamaran"/>
                  <a:ea typeface="Catamaran"/>
                  <a:cs typeface="Catamaran"/>
                  <a:sym typeface="Catamaran"/>
                </a:rPr>
                <a:t>65</a:t>
              </a:r>
              <a:endParaRPr sz="1200" b="1">
                <a:solidFill>
                  <a:srgbClr val="3AAA35"/>
                </a:solidFill>
                <a:latin typeface="Catamaran"/>
                <a:ea typeface="Catamaran"/>
                <a:cs typeface="Catamaran"/>
                <a:sym typeface="Catamaran"/>
              </a:endParaRPr>
            </a:p>
          </p:txBody>
        </p:sp>
      </p:grpSp>
      <p:pic>
        <p:nvPicPr>
          <p:cNvPr id="58" name="Google Shape;1230;p181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E0F37B7C-D948-AC23-AA72-F27073B1FDE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6239" t="3970" r="4626" b="3049"/>
          <a:stretch/>
        </p:blipFill>
        <p:spPr>
          <a:xfrm>
            <a:off x="5682661" y="3793476"/>
            <a:ext cx="1584367" cy="1913933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0" name="Google Shape;1231;p181" descr="Mapa&#10;&#10;O conteúdo gerado por IA pode estar incorreto.">
            <a:extLst>
              <a:ext uri="{FF2B5EF4-FFF2-40B4-BE49-F238E27FC236}">
                <a16:creationId xmlns:a16="http://schemas.microsoft.com/office/drawing/2014/main" id="{885BC8DE-2C8D-1F51-2610-E4A9A3995D9A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t="1594" b="9310"/>
          <a:stretch/>
        </p:blipFill>
        <p:spPr>
          <a:xfrm>
            <a:off x="7517699" y="1226349"/>
            <a:ext cx="4163400" cy="3912935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62" name="Google Shape;1232;p181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AF5968DA-2EA2-D711-F084-468F2DD89F83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29264" t="90228" r="30492"/>
          <a:stretch/>
        </p:blipFill>
        <p:spPr>
          <a:xfrm>
            <a:off x="8465015" y="5223739"/>
            <a:ext cx="2268799" cy="58112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1233;p181">
            <a:extLst>
              <a:ext uri="{FF2B5EF4-FFF2-40B4-BE49-F238E27FC236}">
                <a16:creationId xmlns:a16="http://schemas.microsoft.com/office/drawing/2014/main" id="{D788B55A-808B-8334-761F-B58F2D8E9FF6}"/>
              </a:ext>
            </a:extLst>
          </p:cNvPr>
          <p:cNvSpPr txBox="1"/>
          <p:nvPr/>
        </p:nvSpPr>
        <p:spPr>
          <a:xfrm>
            <a:off x="4008823" y="5717328"/>
            <a:ext cx="16696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r">
              <a:lnSpc>
                <a:spcPct val="90000"/>
              </a:lnSpc>
              <a:spcBef>
                <a:spcPts val="667"/>
              </a:spcBef>
            </a:pPr>
            <a:r>
              <a:rPr lang="pt-BR" sz="933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rPr>
              <a:t>FONTE: </a:t>
            </a:r>
            <a:r>
              <a:rPr lang="pt-BR" sz="933">
                <a:solidFill>
                  <a:srgbClr val="0D2633"/>
                </a:solidFill>
                <a:latin typeface="Catamaran Black"/>
                <a:ea typeface="Catamaran Black"/>
                <a:cs typeface="Catamaran Black"/>
                <a:sym typeface="Catamaran Black"/>
              </a:rPr>
              <a:t>QEdu (2023)</a:t>
            </a:r>
            <a:endParaRPr sz="933" b="1">
              <a:solidFill>
                <a:srgbClr val="00A8F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67" name="Google Shape;1234;p181">
            <a:extLst>
              <a:ext uri="{FF2B5EF4-FFF2-40B4-BE49-F238E27FC236}">
                <a16:creationId xmlns:a16="http://schemas.microsoft.com/office/drawing/2014/main" id="{BFE47E5C-AEF9-6511-C20F-1329E12A7288}"/>
              </a:ext>
            </a:extLst>
          </p:cNvPr>
          <p:cNvSpPr txBox="1"/>
          <p:nvPr/>
        </p:nvSpPr>
        <p:spPr>
          <a:xfrm>
            <a:off x="8643793" y="5804865"/>
            <a:ext cx="1669600" cy="3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>
              <a:lnSpc>
                <a:spcPct val="90000"/>
              </a:lnSpc>
              <a:spcBef>
                <a:spcPts val="667"/>
              </a:spcBef>
            </a:pPr>
            <a:r>
              <a:rPr lang="pt-BR" sz="933" b="1">
                <a:solidFill>
                  <a:srgbClr val="0D2633"/>
                </a:solidFill>
                <a:latin typeface="Catamaran"/>
                <a:ea typeface="Catamaran"/>
                <a:cs typeface="Catamaran"/>
                <a:sym typeface="Catamaran"/>
              </a:rPr>
              <a:t>FONTE: </a:t>
            </a:r>
            <a:r>
              <a:rPr lang="pt-BR" sz="933">
                <a:solidFill>
                  <a:srgbClr val="0D2633"/>
                </a:solidFill>
                <a:latin typeface="Catamaran Black"/>
                <a:ea typeface="Catamaran Black"/>
                <a:cs typeface="Catamaran Black"/>
                <a:sym typeface="Catamaran Black"/>
              </a:rPr>
              <a:t>INEP (2023)</a:t>
            </a:r>
            <a:endParaRPr sz="933" b="1">
              <a:solidFill>
                <a:srgbClr val="00A8FF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sp>
        <p:nvSpPr>
          <p:cNvPr id="72" name="Retângulo: Cantos Arredondados 71">
            <a:extLst>
              <a:ext uri="{FF2B5EF4-FFF2-40B4-BE49-F238E27FC236}">
                <a16:creationId xmlns:a16="http://schemas.microsoft.com/office/drawing/2014/main" id="{77425EC2-660A-7B5B-8D4A-9B736BCED12E}"/>
              </a:ext>
            </a:extLst>
          </p:cNvPr>
          <p:cNvSpPr/>
          <p:nvPr/>
        </p:nvSpPr>
        <p:spPr>
          <a:xfrm>
            <a:off x="472201" y="1810611"/>
            <a:ext cx="2486335" cy="584411"/>
          </a:xfrm>
          <a:prstGeom prst="roundRect">
            <a:avLst/>
          </a:prstGeom>
          <a:solidFill>
            <a:srgbClr val="11B880"/>
          </a:solidFill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pt-BR" sz="1600" b="1">
                <a:solidFill>
                  <a:schemeClr val="bg1"/>
                </a:solidFill>
                <a:latin typeface="Calibri"/>
                <a:ea typeface="Calibri"/>
                <a:cs typeface="Calibri"/>
              </a:rPr>
              <a:t>O desafio da Matemática</a:t>
            </a:r>
            <a:endParaRPr lang="pt-BR" sz="1600">
              <a:solidFill>
                <a:schemeClr val="bg1"/>
              </a:solidFill>
              <a:latin typeface="Calibri"/>
              <a:ea typeface="Calibri"/>
              <a:cs typeface="Calibri"/>
            </a:endParaRPr>
          </a:p>
        </p:txBody>
      </p:sp>
      <p:pic>
        <p:nvPicPr>
          <p:cNvPr id="7" name="Imagem 6" descr="Logotipo, nome da empresa&#10;&#10;O conteúdo gerado por IA pode estar incorreto.">
            <a:extLst>
              <a:ext uri="{FF2B5EF4-FFF2-40B4-BE49-F238E27FC236}">
                <a16:creationId xmlns:a16="http://schemas.microsoft.com/office/drawing/2014/main" id="{CCAF7921-86AD-DF29-87C2-82DC6F5181C7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1310" b="14729"/>
          <a:stretch/>
        </p:blipFill>
        <p:spPr>
          <a:xfrm>
            <a:off x="22737" y="-2169"/>
            <a:ext cx="1688111" cy="819639"/>
          </a:xfrm>
          <a:prstGeom prst="rect">
            <a:avLst/>
          </a:prstGeom>
          <a:ln>
            <a:solidFill>
              <a:schemeClr val="bg1"/>
            </a:solidFill>
          </a:ln>
        </p:spPr>
      </p:pic>
      <p:sp>
        <p:nvSpPr>
          <p:cNvPr id="11" name="Retângulo 10">
            <a:extLst>
              <a:ext uri="{FF2B5EF4-FFF2-40B4-BE49-F238E27FC236}">
                <a16:creationId xmlns:a16="http://schemas.microsoft.com/office/drawing/2014/main" id="{34334C0E-169C-E277-0B54-0D847B632066}"/>
              </a:ext>
            </a:extLst>
          </p:cNvPr>
          <p:cNvSpPr/>
          <p:nvPr/>
        </p:nvSpPr>
        <p:spPr>
          <a:xfrm>
            <a:off x="9943398" y="6195734"/>
            <a:ext cx="2236508" cy="64979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15A6B0D8-CD25-0CC0-2E30-EA6CDBDB9A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2597" y="6257363"/>
            <a:ext cx="2401617" cy="5835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348800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Gráfico, Mapa&#10;&#10;O conteúdo gerado por IA pode estar incorreto.">
            <a:extLst>
              <a:ext uri="{FF2B5EF4-FFF2-40B4-BE49-F238E27FC236}">
                <a16:creationId xmlns:a16="http://schemas.microsoft.com/office/drawing/2014/main" id="{63067D87-B837-C2F4-E435-8AD092A8C2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792" y="2261336"/>
            <a:ext cx="3767976" cy="4424149"/>
          </a:xfrm>
          <a:prstGeom prst="rect">
            <a:avLst/>
          </a:prstGeom>
        </p:spPr>
      </p:pic>
      <p:sp>
        <p:nvSpPr>
          <p:cNvPr id="4" name="CaixaDeTexto 3">
            <a:extLst>
              <a:ext uri="{FF2B5EF4-FFF2-40B4-BE49-F238E27FC236}">
                <a16:creationId xmlns:a16="http://schemas.microsoft.com/office/drawing/2014/main" id="{67E84BEC-DE79-432C-BEF5-85002D4361B7}"/>
              </a:ext>
            </a:extLst>
          </p:cNvPr>
          <p:cNvSpPr txBox="1"/>
          <p:nvPr/>
        </p:nvSpPr>
        <p:spPr>
          <a:xfrm>
            <a:off x="1551903" y="902236"/>
            <a:ext cx="10332469" cy="1107804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2133">
                <a:latin typeface="Raleway"/>
              </a:rPr>
              <a:t>A aprendizagem em </a:t>
            </a:r>
            <a:r>
              <a:rPr lang="pt-BR" sz="2133" b="1">
                <a:solidFill>
                  <a:srgbClr val="3066B4"/>
                </a:solidFill>
                <a:latin typeface="Raleway"/>
              </a:rPr>
              <a:t>Matemática</a:t>
            </a:r>
            <a:r>
              <a:rPr lang="pt-BR" sz="2133">
                <a:latin typeface="Raleway"/>
              </a:rPr>
              <a:t> diminui ao longo da trajetória escolar. A </a:t>
            </a:r>
            <a:r>
              <a:rPr lang="pt-BR" sz="2133" b="1">
                <a:latin typeface="Raleway"/>
              </a:rPr>
              <a:t>transição entre Anos Inicias e Anos Finais</a:t>
            </a:r>
            <a:r>
              <a:rPr lang="pt-BR" sz="2133">
                <a:latin typeface="Raleway"/>
              </a:rPr>
              <a:t> é o ponto mais sensível, chegando ao Ensino Médio com baixa consolidação de aprendizagem.</a:t>
            </a:r>
          </a:p>
        </p:txBody>
      </p:sp>
      <p:sp>
        <p:nvSpPr>
          <p:cNvPr id="8" name="Google Shape;65;p14">
            <a:extLst>
              <a:ext uri="{FF2B5EF4-FFF2-40B4-BE49-F238E27FC236}">
                <a16:creationId xmlns:a16="http://schemas.microsoft.com/office/drawing/2014/main" id="{154C6462-499D-6351-3D95-087A7FE1AF28}"/>
              </a:ext>
            </a:extLst>
          </p:cNvPr>
          <p:cNvSpPr/>
          <p:nvPr/>
        </p:nvSpPr>
        <p:spPr>
          <a:xfrm>
            <a:off x="11651716" y="6403611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0" name="Google Shape;66;p14">
            <a:extLst>
              <a:ext uri="{FF2B5EF4-FFF2-40B4-BE49-F238E27FC236}">
                <a16:creationId xmlns:a16="http://schemas.microsoft.com/office/drawing/2014/main" id="{E5A3C64C-5987-2F9C-DDF2-D5465C240593}"/>
              </a:ext>
            </a:extLst>
          </p:cNvPr>
          <p:cNvSpPr/>
          <p:nvPr/>
        </p:nvSpPr>
        <p:spPr>
          <a:xfrm>
            <a:off x="11650765" y="6084449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" name="Google Shape;67;p14">
            <a:extLst>
              <a:ext uri="{FF2B5EF4-FFF2-40B4-BE49-F238E27FC236}">
                <a16:creationId xmlns:a16="http://schemas.microsoft.com/office/drawing/2014/main" id="{88D92627-30E6-001E-0944-EA11D3B3497F}"/>
              </a:ext>
            </a:extLst>
          </p:cNvPr>
          <p:cNvSpPr/>
          <p:nvPr/>
        </p:nvSpPr>
        <p:spPr>
          <a:xfrm>
            <a:off x="11627385" y="5754867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13" name="Imagem 12" descr="Gráfico, Mapa&#10;&#10;O conteúdo gerado por IA pode estar incorreto.">
            <a:extLst>
              <a:ext uri="{FF2B5EF4-FFF2-40B4-BE49-F238E27FC236}">
                <a16:creationId xmlns:a16="http://schemas.microsoft.com/office/drawing/2014/main" id="{D2634CED-5F61-8AEE-9C92-F519E566603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12492" y="2251158"/>
            <a:ext cx="3770608" cy="4414765"/>
          </a:xfrm>
          <a:prstGeom prst="rect">
            <a:avLst/>
          </a:prstGeom>
        </p:spPr>
      </p:pic>
      <p:pic>
        <p:nvPicPr>
          <p:cNvPr id="14" name="Imagem 13" descr="Gráfico, Mapa&#10;&#10;O conteúdo gerado por IA pode estar incorreto.">
            <a:extLst>
              <a:ext uri="{FF2B5EF4-FFF2-40B4-BE49-F238E27FC236}">
                <a16:creationId xmlns:a16="http://schemas.microsoft.com/office/drawing/2014/main" id="{27C09969-292A-4D53-56F5-A86F19243C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72935" y="2251160"/>
            <a:ext cx="3912164" cy="4426857"/>
          </a:xfrm>
          <a:prstGeom prst="rect">
            <a:avLst/>
          </a:prstGeom>
        </p:spPr>
      </p:pic>
      <p:pic>
        <p:nvPicPr>
          <p:cNvPr id="16" name="Google Shape;63;p14" descr="Forma, Polígono&#10;&#10;O conteúdo gerado por IA pode estar incorreto.">
            <a:extLst>
              <a:ext uri="{FF2B5EF4-FFF2-40B4-BE49-F238E27FC236}">
                <a16:creationId xmlns:a16="http://schemas.microsoft.com/office/drawing/2014/main" id="{5B865545-A77B-DFA8-214E-1C63C6364C16}"/>
              </a:ext>
            </a:extLst>
          </p:cNvPr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5;p14">
            <a:extLst>
              <a:ext uri="{FF2B5EF4-FFF2-40B4-BE49-F238E27FC236}">
                <a16:creationId xmlns:a16="http://schemas.microsoft.com/office/drawing/2014/main" id="{A1B5960B-4110-6766-B3E6-F96D1A8D3756}"/>
              </a:ext>
            </a:extLst>
          </p:cNvPr>
          <p:cNvSpPr/>
          <p:nvPr/>
        </p:nvSpPr>
        <p:spPr>
          <a:xfrm>
            <a:off x="2048348" y="405579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20" name="Google Shape;66;p14">
            <a:extLst>
              <a:ext uri="{FF2B5EF4-FFF2-40B4-BE49-F238E27FC236}">
                <a16:creationId xmlns:a16="http://schemas.microsoft.com/office/drawing/2014/main" id="{1B2D2D4F-A41E-D254-8500-B7509FD9ED55}"/>
              </a:ext>
            </a:extLst>
          </p:cNvPr>
          <p:cNvSpPr/>
          <p:nvPr/>
        </p:nvSpPr>
        <p:spPr>
          <a:xfrm>
            <a:off x="2314001" y="405573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22" name="Google Shape;67;p14">
            <a:extLst>
              <a:ext uri="{FF2B5EF4-FFF2-40B4-BE49-F238E27FC236}">
                <a16:creationId xmlns:a16="http://schemas.microsoft.com/office/drawing/2014/main" id="{47F7B227-B59F-07F0-CDE5-6B54DD91121C}"/>
              </a:ext>
            </a:extLst>
          </p:cNvPr>
          <p:cNvSpPr/>
          <p:nvPr/>
        </p:nvSpPr>
        <p:spPr>
          <a:xfrm>
            <a:off x="2579655" y="404439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77CAF646-8DB4-5B47-947B-DD346BD93B5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43" r="-3750" b="-5000"/>
          <a:stretch>
            <a:fillRect/>
          </a:stretch>
        </p:blipFill>
        <p:spPr>
          <a:xfrm>
            <a:off x="9742472" y="209724"/>
            <a:ext cx="2151209" cy="619429"/>
          </a:xfrm>
          <a:prstGeom prst="rect">
            <a:avLst/>
          </a:prstGeom>
        </p:spPr>
      </p:pic>
      <p:sp>
        <p:nvSpPr>
          <p:cNvPr id="5" name="CaixaDeTexto 4">
            <a:extLst>
              <a:ext uri="{FF2B5EF4-FFF2-40B4-BE49-F238E27FC236}">
                <a16:creationId xmlns:a16="http://schemas.microsoft.com/office/drawing/2014/main" id="{C6087B94-7BD5-C6B1-1846-C00D9C5BB7BF}"/>
              </a:ext>
            </a:extLst>
          </p:cNvPr>
          <p:cNvSpPr txBox="1"/>
          <p:nvPr/>
        </p:nvSpPr>
        <p:spPr>
          <a:xfrm>
            <a:off x="1554700" y="1905781"/>
            <a:ext cx="4382232" cy="2666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33">
                <a:latin typeface="Raleway"/>
              </a:rPr>
              <a:t>Fonte: INEP, Saeb 2023</a:t>
            </a:r>
            <a:endParaRPr lang="pt-BR" sz="933" err="1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25388340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3BE76F1-BC46-CEDF-F624-7B725961864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Retângulo 28">
            <a:extLst>
              <a:ext uri="{FF2B5EF4-FFF2-40B4-BE49-F238E27FC236}">
                <a16:creationId xmlns:a16="http://schemas.microsoft.com/office/drawing/2014/main" id="{352CB30D-46ED-9FA1-EBD0-4C2445002D26}"/>
              </a:ext>
            </a:extLst>
          </p:cNvPr>
          <p:cNvSpPr/>
          <p:nvPr/>
        </p:nvSpPr>
        <p:spPr>
          <a:xfrm>
            <a:off x="7459210" y="2754823"/>
            <a:ext cx="4504873" cy="1411731"/>
          </a:xfrm>
          <a:prstGeom prst="rect">
            <a:avLst/>
          </a:prstGeom>
          <a:solidFill>
            <a:srgbClr val="FCDCCF"/>
          </a:solidFill>
          <a:ln>
            <a:solidFill>
              <a:srgbClr val="FCDC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21" name="Retângulo 20">
            <a:extLst>
              <a:ext uri="{FF2B5EF4-FFF2-40B4-BE49-F238E27FC236}">
                <a16:creationId xmlns:a16="http://schemas.microsoft.com/office/drawing/2014/main" id="{BCF6A81B-B9A4-5F2C-099E-638FF798A906}"/>
              </a:ext>
            </a:extLst>
          </p:cNvPr>
          <p:cNvSpPr/>
          <p:nvPr/>
        </p:nvSpPr>
        <p:spPr>
          <a:xfrm>
            <a:off x="1488473" y="948990"/>
            <a:ext cx="5820103" cy="5367868"/>
          </a:xfrm>
          <a:prstGeom prst="rect">
            <a:avLst/>
          </a:prstGeom>
          <a:solidFill>
            <a:srgbClr val="FCDCCF"/>
          </a:solidFill>
          <a:ln>
            <a:solidFill>
              <a:srgbClr val="FCDCC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7CA64D4A-B893-529E-A47B-46AB5657FC5B}"/>
              </a:ext>
            </a:extLst>
          </p:cNvPr>
          <p:cNvSpPr txBox="1"/>
          <p:nvPr/>
        </p:nvSpPr>
        <p:spPr>
          <a:xfrm>
            <a:off x="7454403" y="951466"/>
            <a:ext cx="4337116" cy="5007589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867" b="1">
                <a:solidFill>
                  <a:srgbClr val="3066B4"/>
                </a:solidFill>
                <a:latin typeface="Raleway"/>
              </a:rPr>
              <a:t>Desigualdades socioeconômicas e raciais</a:t>
            </a:r>
            <a:r>
              <a:rPr lang="pt-BR" sz="1867">
                <a:latin typeface="Raleway"/>
              </a:rPr>
              <a:t> se manifestam na aprendizagem e exigem ações ao longo de </a:t>
            </a:r>
            <a:r>
              <a:rPr lang="pt-BR" sz="1867" b="1">
                <a:latin typeface="Raleway"/>
              </a:rPr>
              <a:t>toda a trajetória escolar.</a:t>
            </a:r>
            <a:endParaRPr lang="pt-BR" sz="1600" b="1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endParaRPr lang="pt-BR" sz="1867">
              <a:latin typeface="Raleway"/>
            </a:endParaRPr>
          </a:p>
          <a:p>
            <a:pPr algn="just"/>
            <a:r>
              <a:rPr lang="pt-BR" sz="1867">
                <a:latin typeface="Raleway"/>
              </a:rPr>
              <a:t>Estudantes de </a:t>
            </a:r>
            <a:r>
              <a:rPr lang="pt-BR" sz="1867" b="1">
                <a:latin typeface="Raleway"/>
              </a:rPr>
              <a:t>nível socioeconômico mais alto</a:t>
            </a:r>
            <a:r>
              <a:rPr lang="pt-BR" sz="1867">
                <a:latin typeface="Raleway"/>
              </a:rPr>
              <a:t>, bem como estudantes </a:t>
            </a:r>
            <a:r>
              <a:rPr lang="pt-BR" sz="1867" b="1">
                <a:latin typeface="Raleway"/>
              </a:rPr>
              <a:t>brancos e amarelos</a:t>
            </a:r>
            <a:r>
              <a:rPr lang="pt-BR" sz="1867">
                <a:latin typeface="Raleway"/>
              </a:rPr>
              <a:t>, apresentam </a:t>
            </a:r>
            <a:r>
              <a:rPr lang="pt-BR" sz="1867" b="1">
                <a:latin typeface="Raleway"/>
              </a:rPr>
              <a:t>níveis mais elevados de aprendizagem.</a:t>
            </a:r>
            <a:endParaRPr lang="pt-BR" sz="1867">
              <a:latin typeface="Raleway"/>
            </a:endParaRPr>
          </a:p>
        </p:txBody>
      </p:sp>
      <p:pic>
        <p:nvPicPr>
          <p:cNvPr id="16" name="Google Shape;63;p14" descr="Forma, Polígono&#10;&#10;O conteúdo gerado por IA pode estar incorreto.">
            <a:extLst>
              <a:ext uri="{FF2B5EF4-FFF2-40B4-BE49-F238E27FC236}">
                <a16:creationId xmlns:a16="http://schemas.microsoft.com/office/drawing/2014/main" id="{32F90ABB-25BE-2B7C-279D-33ECA59DEBFE}"/>
              </a:ext>
            </a:extLst>
          </p:cNvPr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Google Shape;65;p14">
            <a:extLst>
              <a:ext uri="{FF2B5EF4-FFF2-40B4-BE49-F238E27FC236}">
                <a16:creationId xmlns:a16="http://schemas.microsoft.com/office/drawing/2014/main" id="{A0F4AF68-5CD6-0AB5-7038-7F4D15898C3B}"/>
              </a:ext>
            </a:extLst>
          </p:cNvPr>
          <p:cNvSpPr/>
          <p:nvPr/>
        </p:nvSpPr>
        <p:spPr>
          <a:xfrm>
            <a:off x="2048348" y="405579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20" name="Google Shape;66;p14">
            <a:extLst>
              <a:ext uri="{FF2B5EF4-FFF2-40B4-BE49-F238E27FC236}">
                <a16:creationId xmlns:a16="http://schemas.microsoft.com/office/drawing/2014/main" id="{FAA64220-92E2-9580-4CDF-CD0C225AF886}"/>
              </a:ext>
            </a:extLst>
          </p:cNvPr>
          <p:cNvSpPr/>
          <p:nvPr/>
        </p:nvSpPr>
        <p:spPr>
          <a:xfrm>
            <a:off x="2314001" y="405573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22" name="Google Shape;67;p14">
            <a:extLst>
              <a:ext uri="{FF2B5EF4-FFF2-40B4-BE49-F238E27FC236}">
                <a16:creationId xmlns:a16="http://schemas.microsoft.com/office/drawing/2014/main" id="{4F349CA3-C981-2760-4617-027072276DE9}"/>
              </a:ext>
            </a:extLst>
          </p:cNvPr>
          <p:cNvSpPr/>
          <p:nvPr/>
        </p:nvSpPr>
        <p:spPr>
          <a:xfrm>
            <a:off x="2579655" y="404439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24" name="Imagem 23">
            <a:extLst>
              <a:ext uri="{FF2B5EF4-FFF2-40B4-BE49-F238E27FC236}">
                <a16:creationId xmlns:a16="http://schemas.microsoft.com/office/drawing/2014/main" id="{A7478DD4-E919-00F9-12A2-91E16F5B72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-443" r="-3750" b="-5000"/>
          <a:stretch>
            <a:fillRect/>
          </a:stretch>
        </p:blipFill>
        <p:spPr>
          <a:xfrm>
            <a:off x="9742472" y="209724"/>
            <a:ext cx="2151209" cy="619429"/>
          </a:xfrm>
          <a:prstGeom prst="rect">
            <a:avLst/>
          </a:prstGeom>
        </p:spPr>
      </p:pic>
      <p:pic>
        <p:nvPicPr>
          <p:cNvPr id="3" name="Imagem 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6FAF0022-8BAA-5FDD-3B6F-BE820A7E130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3738" y="964376"/>
            <a:ext cx="5597668" cy="867013"/>
          </a:xfrm>
          <a:prstGeom prst="rect">
            <a:avLst/>
          </a:prstGeom>
        </p:spPr>
      </p:pic>
      <p:pic>
        <p:nvPicPr>
          <p:cNvPr id="5" name="Imagem 4" descr="Uma imagem contendo Texto&#10;&#10;O conteúdo gerado por IA pode estar incorreto.">
            <a:extLst>
              <a:ext uri="{FF2B5EF4-FFF2-40B4-BE49-F238E27FC236}">
                <a16:creationId xmlns:a16="http://schemas.microsoft.com/office/drawing/2014/main" id="{420C58AC-6687-C8AD-C328-41B79D5D9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3453" y="1834511"/>
            <a:ext cx="5674439" cy="903440"/>
          </a:xfrm>
          <a:prstGeom prst="rect">
            <a:avLst/>
          </a:prstGeom>
        </p:spPr>
      </p:pic>
      <p:pic>
        <p:nvPicPr>
          <p:cNvPr id="6" name="Imagem 5" descr="Interface gráfica do usuário, Texto, Aplicativo, Word&#10;&#10;O conteúdo gerado por IA pode estar incorreto.">
            <a:extLst>
              <a:ext uri="{FF2B5EF4-FFF2-40B4-BE49-F238E27FC236}">
                <a16:creationId xmlns:a16="http://schemas.microsoft.com/office/drawing/2014/main" id="{189761C0-BB0D-191E-1D6B-94E01D435E2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25729" y="2754983"/>
            <a:ext cx="2800727" cy="835157"/>
          </a:xfrm>
          <a:prstGeom prst="rect">
            <a:avLst/>
          </a:prstGeom>
        </p:spPr>
      </p:pic>
      <p:pic>
        <p:nvPicPr>
          <p:cNvPr id="7" name="Imagem 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5806715A-8BA6-3F2E-60BF-AEAA8D1894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1033" y="3587193"/>
            <a:ext cx="2712083" cy="859912"/>
          </a:xfrm>
          <a:prstGeom prst="rect">
            <a:avLst/>
          </a:prstGeom>
        </p:spPr>
      </p:pic>
      <p:pic>
        <p:nvPicPr>
          <p:cNvPr id="9" name="Imagem 8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94844797-D3B3-9C71-D32F-7D738597AFDD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384364" y="2750244"/>
            <a:ext cx="2753315" cy="832325"/>
          </a:xfrm>
          <a:prstGeom prst="rect">
            <a:avLst/>
          </a:prstGeom>
        </p:spPr>
      </p:pic>
      <p:pic>
        <p:nvPicPr>
          <p:cNvPr id="11" name="Imagem 10" descr="Interface gráfica do usuário, Aplicativo&#10;&#10;O conteúdo gerado por IA pode estar incorreto.">
            <a:extLst>
              <a:ext uri="{FF2B5EF4-FFF2-40B4-BE49-F238E27FC236}">
                <a16:creationId xmlns:a16="http://schemas.microsoft.com/office/drawing/2014/main" id="{C96D816D-18FA-0DB0-B88E-EDA0903306D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367967" y="3561431"/>
            <a:ext cx="2763360" cy="836307"/>
          </a:xfrm>
          <a:prstGeom prst="rect">
            <a:avLst/>
          </a:prstGeom>
        </p:spPr>
      </p:pic>
      <p:pic>
        <p:nvPicPr>
          <p:cNvPr id="15" name="Imagem 14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8BC0DAA8-8E00-162B-7776-B3E5C306AB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r="50697" b="-561"/>
          <a:stretch>
            <a:fillRect/>
          </a:stretch>
        </p:blipFill>
        <p:spPr>
          <a:xfrm>
            <a:off x="1527433" y="4419968"/>
            <a:ext cx="2774116" cy="885945"/>
          </a:xfrm>
          <a:prstGeom prst="rect">
            <a:avLst/>
          </a:prstGeom>
        </p:spPr>
      </p:pic>
      <p:pic>
        <p:nvPicPr>
          <p:cNvPr id="17" name="Imagem 16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511D0B2B-3E92-B651-83C7-DD5F3479DFAA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 l="50268" t="-548" r="-107" b="-725"/>
          <a:stretch>
            <a:fillRect/>
          </a:stretch>
        </p:blipFill>
        <p:spPr>
          <a:xfrm>
            <a:off x="1506945" y="5299813"/>
            <a:ext cx="2771971" cy="918051"/>
          </a:xfrm>
          <a:prstGeom prst="rect">
            <a:avLst/>
          </a:prstGeom>
        </p:spPr>
      </p:pic>
      <p:pic>
        <p:nvPicPr>
          <p:cNvPr id="13" name="Imagem 12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28498C01-6004-99FB-0432-741BCEF0B015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t="167" r="50476" b="752"/>
          <a:stretch>
            <a:fillRect/>
          </a:stretch>
        </p:blipFill>
        <p:spPr>
          <a:xfrm>
            <a:off x="4323305" y="4416484"/>
            <a:ext cx="2877161" cy="886896"/>
          </a:xfrm>
          <a:prstGeom prst="rect">
            <a:avLst/>
          </a:prstGeom>
        </p:spPr>
      </p:pic>
      <p:pic>
        <p:nvPicPr>
          <p:cNvPr id="14" name="Imagem 13" descr="Uma imagem contendo Interface gráfica do usuário&#10;&#10;O conteúdo gerado por IA pode estar incorreto.">
            <a:extLst>
              <a:ext uri="{FF2B5EF4-FFF2-40B4-BE49-F238E27FC236}">
                <a16:creationId xmlns:a16="http://schemas.microsoft.com/office/drawing/2014/main" id="{76D6705A-DAEF-4662-916F-B7A23D0BC8D4}"/>
              </a:ext>
            </a:extLst>
          </p:cNvPr>
          <p:cNvPicPr>
            <a:picLocks noChangeAspect="1"/>
          </p:cNvPicPr>
          <p:nvPr/>
        </p:nvPicPr>
        <p:blipFill>
          <a:blip r:embed="rId11"/>
          <a:srcRect l="50503" t="402" r="-106" b="937"/>
          <a:stretch>
            <a:fillRect/>
          </a:stretch>
        </p:blipFill>
        <p:spPr>
          <a:xfrm>
            <a:off x="4280711" y="5327669"/>
            <a:ext cx="2862044" cy="890219"/>
          </a:xfrm>
          <a:prstGeom prst="rect">
            <a:avLst/>
          </a:prstGeom>
        </p:spPr>
      </p:pic>
      <p:pic>
        <p:nvPicPr>
          <p:cNvPr id="23" name="Imagem 22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34DAE199-AD55-BC2E-5AC7-2DBBA93804E2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7616900" y="3441849"/>
            <a:ext cx="2056011" cy="735209"/>
          </a:xfrm>
          <a:prstGeom prst="rect">
            <a:avLst/>
          </a:prstGeom>
        </p:spPr>
      </p:pic>
      <p:pic>
        <p:nvPicPr>
          <p:cNvPr id="25" name="Imagem 24">
            <a:extLst>
              <a:ext uri="{FF2B5EF4-FFF2-40B4-BE49-F238E27FC236}">
                <a16:creationId xmlns:a16="http://schemas.microsoft.com/office/drawing/2014/main" id="{7FDF79A8-51B6-1AF4-57A4-00A69D3F9902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613868" y="2759073"/>
            <a:ext cx="2061925" cy="678495"/>
          </a:xfrm>
          <a:prstGeom prst="rect">
            <a:avLst/>
          </a:prstGeom>
        </p:spPr>
      </p:pic>
      <p:pic>
        <p:nvPicPr>
          <p:cNvPr id="26" name="Imagem 25" descr="Uma imagem contendo Gráfico&#10;&#10;O conteúdo gerado por IA pode estar incorreto.">
            <a:extLst>
              <a:ext uri="{FF2B5EF4-FFF2-40B4-BE49-F238E27FC236}">
                <a16:creationId xmlns:a16="http://schemas.microsoft.com/office/drawing/2014/main" id="{325CCE4A-4005-3B3F-54C6-A278374566BC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9809541" y="2758924"/>
            <a:ext cx="2085064" cy="700763"/>
          </a:xfrm>
          <a:prstGeom prst="rect">
            <a:avLst/>
          </a:prstGeom>
        </p:spPr>
      </p:pic>
      <p:pic>
        <p:nvPicPr>
          <p:cNvPr id="27" name="Imagem 26" descr="Interface gráfica do usuário, Texto, Aplicativo&#10;&#10;O conteúdo gerado por IA pode estar incorreto.">
            <a:extLst>
              <a:ext uri="{FF2B5EF4-FFF2-40B4-BE49-F238E27FC236}">
                <a16:creationId xmlns:a16="http://schemas.microsoft.com/office/drawing/2014/main" id="{10CFB583-EAEA-A65A-3244-0BE6DA830B71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9809537" y="3471928"/>
            <a:ext cx="2073233" cy="696240"/>
          </a:xfrm>
          <a:prstGeom prst="rect">
            <a:avLst/>
          </a:prstGeom>
        </p:spPr>
      </p:pic>
      <p:sp>
        <p:nvSpPr>
          <p:cNvPr id="30" name="Retângulo 29">
            <a:extLst>
              <a:ext uri="{FF2B5EF4-FFF2-40B4-BE49-F238E27FC236}">
                <a16:creationId xmlns:a16="http://schemas.microsoft.com/office/drawing/2014/main" id="{FAAD4BFA-F629-F4DA-B969-03F866940DD6}"/>
              </a:ext>
            </a:extLst>
          </p:cNvPr>
          <p:cNvSpPr/>
          <p:nvPr/>
        </p:nvSpPr>
        <p:spPr>
          <a:xfrm>
            <a:off x="7463412" y="2726858"/>
            <a:ext cx="4502531" cy="1458185"/>
          </a:xfrm>
          <a:prstGeom prst="rect">
            <a:avLst/>
          </a:prstGeom>
          <a:noFill/>
          <a:ln w="12700"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31" name="CaixaDeTexto 30">
            <a:extLst>
              <a:ext uri="{FF2B5EF4-FFF2-40B4-BE49-F238E27FC236}">
                <a16:creationId xmlns:a16="http://schemas.microsoft.com/office/drawing/2014/main" id="{666F2DB9-AF36-C0E2-D9FF-4D72CEF345B3}"/>
              </a:ext>
            </a:extLst>
          </p:cNvPr>
          <p:cNvSpPr txBox="1"/>
          <p:nvPr/>
        </p:nvSpPr>
        <p:spPr>
          <a:xfrm>
            <a:off x="7462811" y="4191783"/>
            <a:ext cx="4382232" cy="2666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33">
                <a:latin typeface="Raleway"/>
              </a:rPr>
              <a:t>Comparativo com </a:t>
            </a:r>
            <a:r>
              <a:rPr lang="pt-BR" sz="933" err="1">
                <a:latin typeface="Raleway"/>
              </a:rPr>
              <a:t>Língu</a:t>
            </a:r>
            <a:r>
              <a:rPr lang="pt-BR" sz="933">
                <a:latin typeface="Raleway"/>
              </a:rPr>
              <a:t>a Portuguesa, 9º ano</a:t>
            </a:r>
          </a:p>
        </p:txBody>
      </p: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AA9AED79-2AA1-5BC5-3C2C-324E0C4E3652}"/>
              </a:ext>
            </a:extLst>
          </p:cNvPr>
          <p:cNvSpPr txBox="1"/>
          <p:nvPr/>
        </p:nvSpPr>
        <p:spPr>
          <a:xfrm>
            <a:off x="1492069" y="6310768"/>
            <a:ext cx="4382232" cy="26667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933">
                <a:latin typeface="Raleway"/>
              </a:rPr>
              <a:t>Fonte: INEP, Saeb 2023</a:t>
            </a:r>
            <a:endParaRPr lang="pt-BR" sz="933" err="1">
              <a:latin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184225495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AE1C8F-7B8F-AE7B-A4C8-35DCD50738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746FB9E-4AE3-BC03-82D4-18EB387192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E87B227-2AA5-4E4F-84BD-B1EED0B4E249}" type="slidenum">
              <a:rPr lang="pt-BR" smtClean="0"/>
              <a:t>15</a:t>
            </a:fld>
            <a:endParaRPr lang="pt-BR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C3134F6-ADE5-F5F0-920D-D720052C4A8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0010" t="28484" r="12491" b="3339"/>
          <a:stretch>
            <a:fillRect/>
          </a:stretch>
        </p:blipFill>
        <p:spPr>
          <a:xfrm>
            <a:off x="1608667" y="1716855"/>
            <a:ext cx="9448771" cy="4675484"/>
          </a:xfrm>
          <a:prstGeom prst="rect">
            <a:avLst/>
          </a:prstGeom>
        </p:spPr>
      </p:pic>
      <p:sp>
        <p:nvSpPr>
          <p:cNvPr id="6" name="Retângulo 5">
            <a:extLst>
              <a:ext uri="{FF2B5EF4-FFF2-40B4-BE49-F238E27FC236}">
                <a16:creationId xmlns:a16="http://schemas.microsoft.com/office/drawing/2014/main" id="{EECB6E87-2DC5-384E-1974-A160A6F7FB65}"/>
              </a:ext>
            </a:extLst>
          </p:cNvPr>
          <p:cNvSpPr/>
          <p:nvPr/>
        </p:nvSpPr>
        <p:spPr>
          <a:xfrm>
            <a:off x="9943397" y="6461828"/>
            <a:ext cx="2248603" cy="38370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CEDFAD53-0873-E765-ED7C-10BB64E89840}"/>
              </a:ext>
            </a:extLst>
          </p:cNvPr>
          <p:cNvSpPr/>
          <p:nvPr/>
        </p:nvSpPr>
        <p:spPr>
          <a:xfrm>
            <a:off x="10657015" y="6002209"/>
            <a:ext cx="1377747" cy="710272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pic>
        <p:nvPicPr>
          <p:cNvPr id="10" name="Google Shape;63;p14" descr="Forma, Polígono&#10;&#10;O conteúdo gerado por IA pode estar incorreto.">
            <a:extLst>
              <a:ext uri="{FF2B5EF4-FFF2-40B4-BE49-F238E27FC236}">
                <a16:creationId xmlns:a16="http://schemas.microsoft.com/office/drawing/2014/main" id="{D3CB2FA3-5F25-CAAA-3205-3A5434A09C1C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Imagem 11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73870039-F91C-9423-45B0-B872FB29919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43" r="-3750" b="-5000"/>
          <a:stretch>
            <a:fillRect/>
          </a:stretch>
        </p:blipFill>
        <p:spPr>
          <a:xfrm>
            <a:off x="9742472" y="209724"/>
            <a:ext cx="2151209" cy="61942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C0A48E08-4735-DE7E-B810-0DA56DF34B30}"/>
              </a:ext>
            </a:extLst>
          </p:cNvPr>
          <p:cNvSpPr/>
          <p:nvPr/>
        </p:nvSpPr>
        <p:spPr>
          <a:xfrm>
            <a:off x="1109" y="6014305"/>
            <a:ext cx="2248603" cy="7223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867"/>
          </a:p>
        </p:txBody>
      </p:sp>
      <p:sp>
        <p:nvSpPr>
          <p:cNvPr id="15" name="Google Shape;78;p15">
            <a:extLst>
              <a:ext uri="{FF2B5EF4-FFF2-40B4-BE49-F238E27FC236}">
                <a16:creationId xmlns:a16="http://schemas.microsoft.com/office/drawing/2014/main" id="{09287C70-E444-C5B0-52DF-36B19A24C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09415" y="966291"/>
            <a:ext cx="7902036" cy="530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3200" dirty="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 </a:t>
            </a:r>
            <a:r>
              <a:rPr lang="pt-BR" altLang="en-US" sz="32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A visão de uma Política de Estado</a:t>
            </a:r>
            <a:endParaRPr lang="pt-BR" altLang="en-US" sz="4267">
              <a:latin typeface="Raleway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3755614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E821CFC-A2A7-2B73-01BC-1602B096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6" descr="Diagrama&#10;&#10;O conteúdo gerado por IA pode estar incorreto.">
            <a:extLst>
              <a:ext uri="{FF2B5EF4-FFF2-40B4-BE49-F238E27FC236}">
                <a16:creationId xmlns:a16="http://schemas.microsoft.com/office/drawing/2014/main" id="{BDE58A88-A98E-555F-2D47-AB15B7F2900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785" y="0"/>
            <a:ext cx="70426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041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3E1E83B-D21E-4EF9-88EE-7586441BF42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Oval 11">
            <a:extLst>
              <a:ext uri="{FF2B5EF4-FFF2-40B4-BE49-F238E27FC236}">
                <a16:creationId xmlns:a16="http://schemas.microsoft.com/office/drawing/2014/main" id="{6B76723B-2B98-4EBE-5079-91F204FB6D25}"/>
              </a:ext>
            </a:extLst>
          </p:cNvPr>
          <p:cNvSpPr/>
          <p:nvPr/>
        </p:nvSpPr>
        <p:spPr>
          <a:xfrm>
            <a:off x="950157" y="752259"/>
            <a:ext cx="5489273" cy="5489275"/>
          </a:xfrm>
          <a:prstGeom prst="ellipse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ctr"/>
            <a:endParaRPr lang="en-US" sz="5867" b="1">
              <a:latin typeface="Raleway"/>
              <a:cs typeface="Arial"/>
            </a:endParaRPr>
          </a:p>
        </p:txBody>
      </p:sp>
      <p:sp>
        <p:nvSpPr>
          <p:cNvPr id="4" name="Google Shape;78;p15">
            <a:extLst>
              <a:ext uri="{FF2B5EF4-FFF2-40B4-BE49-F238E27FC236}">
                <a16:creationId xmlns:a16="http://schemas.microsoft.com/office/drawing/2014/main" id="{78248A9A-4FF2-DFB0-4B82-25AC9045B51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523260" y="1714781"/>
            <a:ext cx="4096093" cy="1477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altLang="en-US" sz="3200">
                <a:solidFill>
                  <a:srgbClr val="3066B4"/>
                </a:solidFill>
                <a:latin typeface="Raleway ExtraBold"/>
                <a:cs typeface="Arial"/>
              </a:rPr>
              <a:t>das redes municipais </a:t>
            </a:r>
            <a:endParaRPr lang="pt-BR" sz="2133">
              <a:solidFill>
                <a:srgbClr val="3066B4"/>
              </a:solidFill>
            </a:endParaRPr>
          </a:p>
          <a:p>
            <a:r>
              <a:rPr lang="pt-BR" altLang="en-US" sz="3200">
                <a:solidFill>
                  <a:srgbClr val="3066B4"/>
                </a:solidFill>
                <a:latin typeface="Raleway ExtraBold"/>
                <a:cs typeface="Arial"/>
              </a:rPr>
              <a:t>aderidas ao</a:t>
            </a:r>
            <a:endParaRPr lang="pt-BR" altLang="en-US" sz="3200">
              <a:solidFill>
                <a:srgbClr val="1A53AF"/>
              </a:solidFill>
              <a:latin typeface="Raleway ExtraBold"/>
              <a:cs typeface="Arial"/>
            </a:endParaRPr>
          </a:p>
        </p:txBody>
      </p:sp>
      <p:pic>
        <p:nvPicPr>
          <p:cNvPr id="3" name="Imagem 2" descr="Forma&#10;&#10;O conteúdo gerado por IA pode estar incorreto.">
            <a:extLst>
              <a:ext uri="{FF2B5EF4-FFF2-40B4-BE49-F238E27FC236}">
                <a16:creationId xmlns:a16="http://schemas.microsoft.com/office/drawing/2014/main" id="{B936E33D-9329-56AE-C05B-E10631E7567A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72" r="1327"/>
          <a:stretch>
            <a:fillRect/>
          </a:stretch>
        </p:blipFill>
        <p:spPr>
          <a:xfrm>
            <a:off x="1407961" y="3195705"/>
            <a:ext cx="4587975" cy="1522791"/>
          </a:xfrm>
          <a:prstGeom prst="rect">
            <a:avLst/>
          </a:prstGeom>
        </p:spPr>
      </p:pic>
      <p:sp>
        <p:nvSpPr>
          <p:cNvPr id="2" name="CaixaDeTexto 1">
            <a:extLst>
              <a:ext uri="{FF2B5EF4-FFF2-40B4-BE49-F238E27FC236}">
                <a16:creationId xmlns:a16="http://schemas.microsoft.com/office/drawing/2014/main" id="{DBE911FC-BDD3-8AFD-D1F2-D50098FF4CF6}"/>
              </a:ext>
            </a:extLst>
          </p:cNvPr>
          <p:cNvSpPr txBox="1"/>
          <p:nvPr/>
        </p:nvSpPr>
        <p:spPr>
          <a:xfrm>
            <a:off x="1487716" y="1846174"/>
            <a:ext cx="2515809" cy="16824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r>
              <a:rPr lang="pt-BR" sz="8000" b="1" dirty="0">
                <a:solidFill>
                  <a:srgbClr val="FFFFFF"/>
                </a:solidFill>
                <a:highlight>
                  <a:srgbClr val="3066B4"/>
                </a:highlight>
                <a:latin typeface="Calibri"/>
                <a:ea typeface="Calibri"/>
                <a:cs typeface="Calibri"/>
              </a:rPr>
              <a:t>73%</a:t>
            </a:r>
            <a:endParaRPr lang="pt-BR" sz="2133" b="1" dirty="0">
              <a:latin typeface="Calibri"/>
              <a:ea typeface="Calibri"/>
              <a:cs typeface="Calibri"/>
            </a:endParaRPr>
          </a:p>
          <a:p>
            <a:pPr algn="ctr"/>
            <a:endParaRPr lang="pt-BR" sz="2133" dirty="0"/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59D4391B-A95E-8C74-1F43-1C9D2DC750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98617" y="5021318"/>
            <a:ext cx="2817023" cy="8208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/>
            <a:r>
              <a:rPr lang="pt-BR" altLang="en-US" sz="2667" dirty="0">
                <a:solidFill>
                  <a:srgbClr val="3066B4"/>
                </a:solidFill>
                <a:latin typeface="Raleway ExtraBold"/>
                <a:cs typeface="Arial"/>
              </a:rPr>
              <a:t>4.188 municípios</a:t>
            </a:r>
          </a:p>
          <a:p>
            <a:pPr algn="ctr"/>
            <a:r>
              <a:rPr lang="pt-BR" altLang="en-US" sz="2667" dirty="0">
                <a:solidFill>
                  <a:srgbClr val="3066B4"/>
                </a:solidFill>
                <a:latin typeface="Raleway ExtraBold"/>
                <a:cs typeface="Arial"/>
              </a:rPr>
              <a:t>26 </a:t>
            </a:r>
            <a:r>
              <a:rPr lang="pt-BR" altLang="en-US" sz="2667" dirty="0" err="1">
                <a:solidFill>
                  <a:srgbClr val="3066B4"/>
                </a:solidFill>
                <a:latin typeface="Raleway ExtraBold"/>
                <a:cs typeface="Arial"/>
              </a:rPr>
              <a:t>UFs</a:t>
            </a:r>
            <a:endParaRPr lang="pt-BR" altLang="en-US" sz="2667" dirty="0">
              <a:solidFill>
                <a:srgbClr val="3066B4"/>
              </a:solidFill>
              <a:latin typeface="Raleway ExtraBold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086817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7931D334-0344-71D2-AA29-35B6C5225A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682" r="108" b="1948"/>
          <a:stretch>
            <a:fillRect/>
          </a:stretch>
        </p:blipFill>
        <p:spPr>
          <a:xfrm>
            <a:off x="862273" y="1718005"/>
            <a:ext cx="10478840" cy="3400656"/>
          </a:xfrm>
          <a:prstGeom prst="rect">
            <a:avLst/>
          </a:prstGeom>
        </p:spPr>
      </p:pic>
      <p:sp>
        <p:nvSpPr>
          <p:cNvPr id="125" name="Google Shape;125;p18"/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6" name="Google Shape;126;p18"/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7" name="Google Shape;127;p18"/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91C40EBB-51A3-2274-A0D2-35BFE8F5D6C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pic>
        <p:nvPicPr>
          <p:cNvPr id="38" name="Imagem 37" descr="Ícone&#10;&#10;O conteúdo gerado por IA pode estar incorreto.">
            <a:extLst>
              <a:ext uri="{FF2B5EF4-FFF2-40B4-BE49-F238E27FC236}">
                <a16:creationId xmlns:a16="http://schemas.microsoft.com/office/drawing/2014/main" id="{9F8D5660-E3D7-8026-7989-792ACA57BA4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0" y="6148323"/>
            <a:ext cx="7662929" cy="603696"/>
          </a:xfrm>
          <a:prstGeom prst="rect">
            <a:avLst/>
          </a:prstGeom>
        </p:spPr>
      </p:pic>
      <p:pic>
        <p:nvPicPr>
          <p:cNvPr id="39" name="Imagem 38" descr="Ícone&#10;&#10;O conteúdo gerado por IA pode estar incorreto.">
            <a:extLst>
              <a:ext uri="{FF2B5EF4-FFF2-40B4-BE49-F238E27FC236}">
                <a16:creationId xmlns:a16="http://schemas.microsoft.com/office/drawing/2014/main" id="{D74A0917-DEC2-DE5C-9BBB-A7129E6DD0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252"/>
          <a:stretch>
            <a:fillRect/>
          </a:stretch>
        </p:blipFill>
        <p:spPr>
          <a:xfrm>
            <a:off x="7778182" y="6148323"/>
            <a:ext cx="4195285" cy="603696"/>
          </a:xfrm>
          <a:prstGeom prst="rect">
            <a:avLst/>
          </a:prstGeom>
        </p:spPr>
      </p:pic>
      <p:pic>
        <p:nvPicPr>
          <p:cNvPr id="41" name="Google Shape;63;p14">
            <a:extLst>
              <a:ext uri="{FF2B5EF4-FFF2-40B4-BE49-F238E27FC236}">
                <a16:creationId xmlns:a16="http://schemas.microsoft.com/office/drawing/2014/main" id="{87C714C6-CA9D-9226-B95C-55FBFD08EC7D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0034523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649D6364-9DB2-2425-ADF6-A875DB410F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4" name="Imagem 453" descr="Menino com camiseta azul&#10;&#10;O conteúdo gerado por IA pode estar incorreto.">
            <a:extLst>
              <a:ext uri="{FF2B5EF4-FFF2-40B4-BE49-F238E27FC236}">
                <a16:creationId xmlns:a16="http://schemas.microsoft.com/office/drawing/2014/main" id="{EBE91C6B-2A04-0B86-E4A3-5B625FC2FB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35770" y="3506409"/>
            <a:ext cx="3924300" cy="3352800"/>
          </a:xfrm>
          <a:prstGeom prst="rect">
            <a:avLst/>
          </a:prstGeom>
        </p:spPr>
      </p:pic>
      <p:pic>
        <p:nvPicPr>
          <p:cNvPr id="63" name="Google Shape;63;p14">
            <a:extLst>
              <a:ext uri="{FF2B5EF4-FFF2-40B4-BE49-F238E27FC236}">
                <a16:creationId xmlns:a16="http://schemas.microsoft.com/office/drawing/2014/main" id="{7385F70A-64E0-1874-3EF8-52907DC55700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0EF99F52-5159-8CD6-3423-1B8F96487AD8}"/>
              </a:ext>
            </a:extLst>
          </p:cNvPr>
          <p:cNvSpPr/>
          <p:nvPr/>
        </p:nvSpPr>
        <p:spPr>
          <a:xfrm>
            <a:off x="11615431" y="984944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E0AE0B1C-74F6-796B-FC8A-7C376F0DF4B2}"/>
              </a:ext>
            </a:extLst>
          </p:cNvPr>
          <p:cNvSpPr/>
          <p:nvPr/>
        </p:nvSpPr>
        <p:spPr>
          <a:xfrm>
            <a:off x="11614480" y="665783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4">
            <a:extLst>
              <a:ext uri="{FF2B5EF4-FFF2-40B4-BE49-F238E27FC236}">
                <a16:creationId xmlns:a16="http://schemas.microsoft.com/office/drawing/2014/main" id="{BC61D184-1DE4-6154-B3FA-30D9DEA9906E}"/>
              </a:ext>
            </a:extLst>
          </p:cNvPr>
          <p:cNvSpPr/>
          <p:nvPr/>
        </p:nvSpPr>
        <p:spPr>
          <a:xfrm>
            <a:off x="11591100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6E85C9CB-BFBC-5EEF-E518-01F8C20E425C}"/>
              </a:ext>
            </a:extLst>
          </p:cNvPr>
          <p:cNvSpPr txBox="1"/>
          <p:nvPr/>
        </p:nvSpPr>
        <p:spPr>
          <a:xfrm>
            <a:off x="1433513" y="785557"/>
            <a:ext cx="9761688" cy="1559722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1867" dirty="0">
                <a:latin typeface="Raleway"/>
              </a:rPr>
              <a:t>O </a:t>
            </a:r>
            <a:r>
              <a:rPr lang="en-US" sz="1867" b="1" dirty="0" err="1">
                <a:solidFill>
                  <a:schemeClr val="accent1">
                    <a:lumMod val="49000"/>
                  </a:schemeClr>
                </a:solidFill>
                <a:latin typeface="Raleway"/>
              </a:rPr>
              <a:t>Compromisso</a:t>
            </a:r>
            <a:r>
              <a:rPr lang="en-US" sz="1867" b="1" dirty="0">
                <a:solidFill>
                  <a:schemeClr val="accent1">
                    <a:lumMod val="49000"/>
                  </a:schemeClr>
                </a:solidFill>
                <a:latin typeface="Raleway"/>
              </a:rPr>
              <a:t> Nacional Toda </a:t>
            </a:r>
            <a:r>
              <a:rPr lang="en-US" sz="1867" b="1" dirty="0" err="1">
                <a:solidFill>
                  <a:schemeClr val="accent1">
                    <a:lumMod val="49000"/>
                  </a:schemeClr>
                </a:solidFill>
                <a:latin typeface="Raleway"/>
              </a:rPr>
              <a:t>Matemática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tem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como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objetivo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fortalecer</a:t>
            </a:r>
            <a:r>
              <a:rPr lang="en-US" sz="1867" dirty="0">
                <a:latin typeface="Raleway"/>
              </a:rPr>
              <a:t> a </a:t>
            </a:r>
            <a:r>
              <a:rPr lang="en-US" sz="1867" dirty="0" err="1">
                <a:latin typeface="Raleway"/>
              </a:rPr>
              <a:t>aprendizagem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matemática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na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educação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básica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por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meio</a:t>
            </a:r>
            <a:r>
              <a:rPr lang="en-US" sz="1867" dirty="0">
                <a:latin typeface="Raleway"/>
              </a:rPr>
              <a:t> de </a:t>
            </a:r>
            <a:r>
              <a:rPr lang="en-US" sz="1867" dirty="0" err="1">
                <a:latin typeface="Raleway"/>
              </a:rPr>
              <a:t>ações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estruturadas</a:t>
            </a:r>
            <a:r>
              <a:rPr lang="en-US" sz="1867" dirty="0">
                <a:latin typeface="Raleway"/>
              </a:rPr>
              <a:t> entre </a:t>
            </a:r>
            <a:r>
              <a:rPr lang="en-US" sz="1867" b="1" dirty="0" err="1">
                <a:latin typeface="Raleway"/>
              </a:rPr>
              <a:t>União</a:t>
            </a:r>
            <a:r>
              <a:rPr lang="en-US" sz="1867" b="1" dirty="0">
                <a:latin typeface="Raleway"/>
              </a:rPr>
              <a:t>, </a:t>
            </a:r>
            <a:r>
              <a:rPr lang="en-US" sz="1867" b="1" dirty="0" err="1">
                <a:latin typeface="Raleway"/>
              </a:rPr>
              <a:t>Estados</a:t>
            </a:r>
            <a:r>
              <a:rPr lang="en-US" sz="1867" b="1" dirty="0">
                <a:latin typeface="Raleway"/>
              </a:rPr>
              <a:t> e </a:t>
            </a:r>
            <a:r>
              <a:rPr lang="en-US" sz="1867" b="1" dirty="0" err="1">
                <a:latin typeface="Raleway"/>
              </a:rPr>
              <a:t>Municípios</a:t>
            </a:r>
            <a:r>
              <a:rPr lang="en-US" sz="1867" b="1" dirty="0">
                <a:latin typeface="Raleway"/>
              </a:rPr>
              <a:t>.</a:t>
            </a:r>
            <a:r>
              <a:rPr lang="en-US" sz="1867" dirty="0">
                <a:latin typeface="Raleway"/>
              </a:rPr>
              <a:t> O MEC </a:t>
            </a:r>
            <a:r>
              <a:rPr lang="en-US" sz="1867" dirty="0" err="1">
                <a:latin typeface="Raleway"/>
              </a:rPr>
              <a:t>oferecerá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apoio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técnico</a:t>
            </a:r>
            <a:r>
              <a:rPr lang="en-US" sz="1867" dirty="0">
                <a:latin typeface="Raleway"/>
              </a:rPr>
              <a:t> a </a:t>
            </a:r>
            <a:r>
              <a:rPr lang="en-US" sz="1867" dirty="0" err="1">
                <a:latin typeface="Raleway"/>
              </a:rPr>
              <a:t>fim</a:t>
            </a:r>
            <a:r>
              <a:rPr lang="en-US" sz="1867" dirty="0">
                <a:latin typeface="Raleway"/>
              </a:rPr>
              <a:t> de </a:t>
            </a:r>
            <a:r>
              <a:rPr lang="en-US" sz="1867" dirty="0" err="1">
                <a:latin typeface="Raleway"/>
              </a:rPr>
              <a:t>apoiar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os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entes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subnacionais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na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estruturação</a:t>
            </a:r>
            <a:r>
              <a:rPr lang="en-US" sz="1867" dirty="0">
                <a:latin typeface="Raleway"/>
              </a:rPr>
              <a:t> de </a:t>
            </a:r>
            <a:r>
              <a:rPr lang="en-US" sz="1867" b="1" dirty="0" err="1">
                <a:latin typeface="Raleway"/>
              </a:rPr>
              <a:t>ações</a:t>
            </a:r>
            <a:r>
              <a:rPr lang="en-US" sz="1867" b="1" dirty="0">
                <a:latin typeface="Raleway"/>
              </a:rPr>
              <a:t> </a:t>
            </a:r>
            <a:r>
              <a:rPr lang="en-US" sz="1867" b="1" dirty="0" err="1">
                <a:latin typeface="Raleway"/>
              </a:rPr>
              <a:t>estratégicas</a:t>
            </a:r>
            <a:r>
              <a:rPr lang="en-US" sz="1867" b="1" dirty="0">
                <a:latin typeface="Raleway"/>
              </a:rPr>
              <a:t> </a:t>
            </a:r>
            <a:r>
              <a:rPr lang="en-US" sz="1867" b="1" dirty="0" err="1">
                <a:latin typeface="Raleway"/>
              </a:rPr>
              <a:t>localmente</a:t>
            </a:r>
            <a:r>
              <a:rPr lang="en-US" sz="1867" dirty="0">
                <a:latin typeface="Raleway"/>
              </a:rPr>
              <a:t>. </a:t>
            </a:r>
            <a:r>
              <a:rPr lang="en-US" sz="1867" dirty="0" err="1">
                <a:latin typeface="Raleway"/>
              </a:rPr>
              <a:t>Ainda</a:t>
            </a:r>
            <a:r>
              <a:rPr lang="en-US" sz="1867" dirty="0">
                <a:latin typeface="Raleway"/>
              </a:rPr>
              <a:t> antes do </a:t>
            </a:r>
            <a:r>
              <a:rPr lang="en-US" sz="1867" dirty="0" err="1">
                <a:latin typeface="Raleway"/>
              </a:rPr>
              <a:t>período</a:t>
            </a:r>
            <a:r>
              <a:rPr lang="en-US" sz="1867" dirty="0">
                <a:latin typeface="Raleway"/>
              </a:rPr>
              <a:t> de </a:t>
            </a:r>
            <a:r>
              <a:rPr lang="en-US" sz="1867" dirty="0" err="1">
                <a:latin typeface="Raleway"/>
              </a:rPr>
              <a:t>adesão</a:t>
            </a:r>
            <a:r>
              <a:rPr lang="en-US" sz="1867" dirty="0">
                <a:latin typeface="Raleway"/>
              </a:rPr>
              <a:t>, </a:t>
            </a:r>
            <a:r>
              <a:rPr lang="en-US" sz="1867" dirty="0" err="1">
                <a:latin typeface="Raleway"/>
              </a:rPr>
              <a:t>foram</a:t>
            </a:r>
            <a:r>
              <a:rPr lang="en-US" sz="1867" dirty="0">
                <a:latin typeface="Raleway"/>
              </a:rPr>
              <a:t> </a:t>
            </a:r>
            <a:r>
              <a:rPr lang="en-US" sz="1867" dirty="0" err="1">
                <a:latin typeface="Raleway"/>
              </a:rPr>
              <a:t>realizados</a:t>
            </a:r>
            <a:r>
              <a:rPr lang="en-US" sz="1867" dirty="0">
                <a:latin typeface="Raleway"/>
              </a:rPr>
              <a:t>:</a:t>
            </a:r>
          </a:p>
          <a:p>
            <a:pPr algn="ctr"/>
            <a:endParaRPr lang="pt-BR" sz="1867">
              <a:latin typeface="Raleway"/>
            </a:endParaRPr>
          </a:p>
        </p:txBody>
      </p:sp>
      <p:graphicFrame>
        <p:nvGraphicFramePr>
          <p:cNvPr id="26" name="Diagrama 25">
            <a:extLst>
              <a:ext uri="{FF2B5EF4-FFF2-40B4-BE49-F238E27FC236}">
                <a16:creationId xmlns:a16="http://schemas.microsoft.com/office/drawing/2014/main" id="{9F909A0E-FA75-09C1-CC02-FDF8D562BEC6}"/>
              </a:ext>
            </a:extLst>
          </p:cNvPr>
          <p:cNvGraphicFramePr/>
          <p:nvPr/>
        </p:nvGraphicFramePr>
        <p:xfrm>
          <a:off x="3487299" y="2632166"/>
          <a:ext cx="7702731" cy="352745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5" r:lo="rId6" r:qs="rId7" r:cs="rId8"/>
          </a:graphicData>
        </a:graphic>
      </p:graphicFrame>
    </p:spTree>
    <p:extLst>
      <p:ext uri="{BB962C8B-B14F-4D97-AF65-F5344CB8AC3E}">
        <p14:creationId xmlns:p14="http://schemas.microsoft.com/office/powerpoint/2010/main" val="22402035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396b8d56a30_0_239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08" name="Google Shape;108;g396b8d56a30_0_239" descr="Forma  O conteúdo gerado por IA pode estar incorreto."/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09" name="Google Shape;109;g396b8d56a30_0_239"/>
          <p:cNvGrpSpPr/>
          <p:nvPr/>
        </p:nvGrpSpPr>
        <p:grpSpPr>
          <a:xfrm>
            <a:off x="11889869" y="-3224712"/>
            <a:ext cx="9130650" cy="3763800"/>
            <a:chOff x="0" y="-9525"/>
            <a:chExt cx="18261300" cy="7527600"/>
          </a:xfrm>
        </p:grpSpPr>
        <p:sp>
          <p:nvSpPr>
            <p:cNvPr id="110" name="Google Shape;110;g396b8d56a30_0_239"/>
            <p:cNvSpPr/>
            <p:nvPr/>
          </p:nvSpPr>
          <p:spPr>
            <a:xfrm>
              <a:off x="34935" y="32068"/>
              <a:ext cx="18191319" cy="7453920"/>
            </a:xfrm>
            <a:custGeom>
              <a:avLst/>
              <a:gdLst/>
              <a:ahLst/>
              <a:cxnLst/>
              <a:rect l="l" t="t" r="r" b="b"/>
              <a:pathLst>
                <a:path w="18191319" h="7453920" extrusionOk="0">
                  <a:moveTo>
                    <a:pt x="0" y="1242320"/>
                  </a:moveTo>
                  <a:cubicBezTo>
                    <a:pt x="0" y="556169"/>
                    <a:pt x="608795" y="0"/>
                    <a:pt x="1359775" y="0"/>
                  </a:cubicBezTo>
                  <a:lnTo>
                    <a:pt x="16831542" y="0"/>
                  </a:lnTo>
                  <a:cubicBezTo>
                    <a:pt x="17582521" y="0"/>
                    <a:pt x="18191318" y="556169"/>
                    <a:pt x="18191318" y="1242320"/>
                  </a:cubicBezTo>
                  <a:lnTo>
                    <a:pt x="18191318" y="6211600"/>
                  </a:lnTo>
                  <a:cubicBezTo>
                    <a:pt x="18191318" y="6897752"/>
                    <a:pt x="17582521" y="7453920"/>
                    <a:pt x="16831542" y="7453920"/>
                  </a:cubicBezTo>
                  <a:lnTo>
                    <a:pt x="1359775" y="7453920"/>
                  </a:lnTo>
                  <a:cubicBezTo>
                    <a:pt x="608795" y="7453920"/>
                    <a:pt x="0" y="6897752"/>
                    <a:pt x="0" y="6211600"/>
                  </a:cubicBezTo>
                  <a:close/>
                </a:path>
              </a:pathLst>
            </a:custGeom>
            <a:solidFill>
              <a:srgbClr val="FFFFFF">
                <a:alpha val="0"/>
              </a:srgbClr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1" name="Google Shape;111;g396b8d56a30_0_239"/>
            <p:cNvSpPr/>
            <p:nvPr/>
          </p:nvSpPr>
          <p:spPr>
            <a:xfrm>
              <a:off x="0" y="0"/>
              <a:ext cx="18261188" cy="7518057"/>
            </a:xfrm>
            <a:custGeom>
              <a:avLst/>
              <a:gdLst/>
              <a:ahLst/>
              <a:cxnLst/>
              <a:rect l="l" t="t" r="r" b="b"/>
              <a:pathLst>
                <a:path w="18261188" h="7518057" extrusionOk="0">
                  <a:moveTo>
                    <a:pt x="0" y="1274388"/>
                  </a:moveTo>
                  <a:cubicBezTo>
                    <a:pt x="0" y="570385"/>
                    <a:pt x="624633" y="0"/>
                    <a:pt x="1394710" y="0"/>
                  </a:cubicBezTo>
                  <a:lnTo>
                    <a:pt x="16866477" y="0"/>
                  </a:lnTo>
                  <a:lnTo>
                    <a:pt x="16866477" y="32068"/>
                  </a:lnTo>
                  <a:lnTo>
                    <a:pt x="16866477" y="0"/>
                  </a:lnTo>
                  <a:cubicBezTo>
                    <a:pt x="17636671" y="0"/>
                    <a:pt x="18261188" y="570385"/>
                    <a:pt x="18261188" y="1274388"/>
                  </a:cubicBezTo>
                  <a:lnTo>
                    <a:pt x="18226253" y="1274388"/>
                  </a:lnTo>
                  <a:lnTo>
                    <a:pt x="18261188" y="1274388"/>
                  </a:lnTo>
                  <a:lnTo>
                    <a:pt x="18261188" y="6243668"/>
                  </a:lnTo>
                  <a:lnTo>
                    <a:pt x="18226253" y="6243668"/>
                  </a:lnTo>
                  <a:lnTo>
                    <a:pt x="18261188" y="6243668"/>
                  </a:lnTo>
                  <a:cubicBezTo>
                    <a:pt x="18261188" y="6947670"/>
                    <a:pt x="17636554" y="7518057"/>
                    <a:pt x="16866477" y="7518057"/>
                  </a:cubicBezTo>
                  <a:lnTo>
                    <a:pt x="16866477" y="7485988"/>
                  </a:lnTo>
                  <a:lnTo>
                    <a:pt x="16866477" y="7518057"/>
                  </a:lnTo>
                  <a:lnTo>
                    <a:pt x="1394710" y="7518057"/>
                  </a:lnTo>
                  <a:lnTo>
                    <a:pt x="1394710" y="7485988"/>
                  </a:lnTo>
                  <a:lnTo>
                    <a:pt x="1394710" y="7518057"/>
                  </a:lnTo>
                  <a:cubicBezTo>
                    <a:pt x="624633" y="7518057"/>
                    <a:pt x="0" y="6947671"/>
                    <a:pt x="0" y="6243668"/>
                  </a:cubicBezTo>
                  <a:lnTo>
                    <a:pt x="0" y="1274388"/>
                  </a:lnTo>
                  <a:lnTo>
                    <a:pt x="34935" y="1274388"/>
                  </a:lnTo>
                  <a:lnTo>
                    <a:pt x="0" y="1274388"/>
                  </a:lnTo>
                  <a:moveTo>
                    <a:pt x="69869" y="1274388"/>
                  </a:moveTo>
                  <a:lnTo>
                    <a:pt x="69869" y="6243668"/>
                  </a:lnTo>
                  <a:lnTo>
                    <a:pt x="34935" y="6243668"/>
                  </a:lnTo>
                  <a:lnTo>
                    <a:pt x="69869" y="6243668"/>
                  </a:lnTo>
                  <a:cubicBezTo>
                    <a:pt x="69869" y="6911968"/>
                    <a:pt x="662944" y="7453920"/>
                    <a:pt x="1394710" y="7453920"/>
                  </a:cubicBezTo>
                  <a:lnTo>
                    <a:pt x="16866477" y="7453920"/>
                  </a:lnTo>
                  <a:cubicBezTo>
                    <a:pt x="17598360" y="7453920"/>
                    <a:pt x="18191318" y="6911968"/>
                    <a:pt x="18191318" y="6243668"/>
                  </a:cubicBezTo>
                  <a:lnTo>
                    <a:pt x="18191318" y="1274388"/>
                  </a:lnTo>
                  <a:cubicBezTo>
                    <a:pt x="18191318" y="606088"/>
                    <a:pt x="17598360" y="64136"/>
                    <a:pt x="16866477" y="64136"/>
                  </a:cubicBezTo>
                  <a:lnTo>
                    <a:pt x="1394710" y="64136"/>
                  </a:lnTo>
                  <a:lnTo>
                    <a:pt x="1394710" y="32068"/>
                  </a:lnTo>
                  <a:lnTo>
                    <a:pt x="1394710" y="64136"/>
                  </a:lnTo>
                  <a:cubicBezTo>
                    <a:pt x="662944" y="64136"/>
                    <a:pt x="69869" y="606088"/>
                    <a:pt x="69869" y="1274388"/>
                  </a:cubicBezTo>
                  <a:close/>
                </a:path>
              </a:pathLst>
            </a:custGeom>
            <a:solidFill>
              <a:srgbClr val="0070C0">
                <a:alpha val="0"/>
              </a:srgbClr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12" name="Google Shape;112;g396b8d56a30_0_239"/>
            <p:cNvSpPr txBox="1"/>
            <p:nvPr/>
          </p:nvSpPr>
          <p:spPr>
            <a:xfrm>
              <a:off x="0" y="-9525"/>
              <a:ext cx="18261300" cy="75276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4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28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Diretrizes Operacionais Nacionais para a Educação Integral em Tempo Integral na Educação Básica</a:t>
              </a:r>
              <a:endParaRPr sz="9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 b="1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RESOLUÇÃO CNE/CEB Nº 7, DE 1º DE AGOSTO DE 2025</a:t>
              </a:r>
              <a:endParaRPr sz="900"/>
            </a:p>
            <a:p>
              <a:pPr marL="0" marR="0" lvl="0" indent="0" algn="ctr" rtl="0">
                <a:lnSpc>
                  <a:spcPct val="93333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8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endParaRPr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Coordenação-Geral de Educação Integral e Tempo Integral</a:t>
              </a:r>
              <a:endParaRPr sz="9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COGEITI/DPDI/SEB/MEC</a:t>
              </a:r>
              <a:endParaRPr sz="900"/>
            </a:p>
            <a:p>
              <a:pPr marL="0" marR="0" lvl="0" indent="0" algn="ctr" rtl="0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r>
                <a:rPr lang="pt-BR" sz="1800">
                  <a:solidFill>
                    <a:srgbClr val="000000"/>
                  </a:solidFill>
                  <a:latin typeface="Open Sans"/>
                  <a:ea typeface="Open Sans"/>
                  <a:cs typeface="Open Sans"/>
                  <a:sym typeface="Open Sans"/>
                </a:rPr>
                <a:t>Março de 2026</a:t>
              </a:r>
              <a:endParaRPr sz="900"/>
            </a:p>
          </p:txBody>
        </p:sp>
      </p:grpSp>
      <p:grpSp>
        <p:nvGrpSpPr>
          <p:cNvPr id="113" name="Google Shape;113;g396b8d56a30_0_239"/>
          <p:cNvGrpSpPr/>
          <p:nvPr/>
        </p:nvGrpSpPr>
        <p:grpSpPr>
          <a:xfrm>
            <a:off x="366754" y="1763864"/>
            <a:ext cx="3796744" cy="1549291"/>
            <a:chOff x="0" y="-159007"/>
            <a:chExt cx="7593487" cy="3098581"/>
          </a:xfrm>
        </p:grpSpPr>
        <p:grpSp>
          <p:nvGrpSpPr>
            <p:cNvPr id="114" name="Google Shape;114;g396b8d56a30_0_239"/>
            <p:cNvGrpSpPr/>
            <p:nvPr/>
          </p:nvGrpSpPr>
          <p:grpSpPr>
            <a:xfrm>
              <a:off x="188685" y="-159007"/>
              <a:ext cx="7036352" cy="3096483"/>
              <a:chOff x="0" y="-38100"/>
              <a:chExt cx="1686000" cy="741957"/>
            </a:xfrm>
          </p:grpSpPr>
          <p:sp>
            <p:nvSpPr>
              <p:cNvPr id="115" name="Google Shape;115;g396b8d56a30_0_239"/>
              <p:cNvSpPr/>
              <p:nvPr/>
            </p:nvSpPr>
            <p:spPr>
              <a:xfrm>
                <a:off x="0" y="0"/>
                <a:ext cx="1685885" cy="703857"/>
              </a:xfrm>
              <a:custGeom>
                <a:avLst/>
                <a:gdLst/>
                <a:ahLst/>
                <a:cxnLst/>
                <a:rect l="l" t="t" r="r" b="b"/>
                <a:pathLst>
                  <a:path w="1685885" h="703857" extrusionOk="0">
                    <a:moveTo>
                      <a:pt x="61683" y="0"/>
                    </a:moveTo>
                    <a:lnTo>
                      <a:pt x="1624202" y="0"/>
                    </a:lnTo>
                    <a:cubicBezTo>
                      <a:pt x="1640562" y="0"/>
                      <a:pt x="1656251" y="6499"/>
                      <a:pt x="1667819" y="18066"/>
                    </a:cubicBezTo>
                    <a:cubicBezTo>
                      <a:pt x="1679387" y="29634"/>
                      <a:pt x="1685885" y="45324"/>
                      <a:pt x="1685885" y="61683"/>
                    </a:cubicBezTo>
                    <a:lnTo>
                      <a:pt x="1685885" y="642174"/>
                    </a:lnTo>
                    <a:cubicBezTo>
                      <a:pt x="1685885" y="676240"/>
                      <a:pt x="1658269" y="703857"/>
                      <a:pt x="1624202" y="703857"/>
                    </a:cubicBezTo>
                    <a:lnTo>
                      <a:pt x="61683" y="703857"/>
                    </a:lnTo>
                    <a:cubicBezTo>
                      <a:pt x="45324" y="703857"/>
                      <a:pt x="29634" y="697358"/>
                      <a:pt x="18066" y="685790"/>
                    </a:cubicBezTo>
                    <a:cubicBezTo>
                      <a:pt x="6499" y="674223"/>
                      <a:pt x="0" y="658533"/>
                      <a:pt x="0" y="642174"/>
                    </a:cubicBezTo>
                    <a:lnTo>
                      <a:pt x="0" y="61683"/>
                    </a:lnTo>
                    <a:cubicBezTo>
                      <a:pt x="0" y="27616"/>
                      <a:pt x="27616" y="0"/>
                      <a:pt x="616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60950" tIns="30475" rIns="60950" bIns="30475" anchor="t" anchorCtr="0">
                <a:noAutofit/>
              </a:bodyPr>
              <a:lstStyle/>
              <a:p>
                <a:pPr marL="0" marR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  <p:sp>
            <p:nvSpPr>
              <p:cNvPr id="116" name="Google Shape;116;g396b8d56a30_0_239"/>
              <p:cNvSpPr txBox="1"/>
              <p:nvPr/>
            </p:nvSpPr>
            <p:spPr>
              <a:xfrm>
                <a:off x="0" y="-38100"/>
                <a:ext cx="1686000" cy="74190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33875" tIns="33875" rIns="33875" bIns="33875" anchor="ctr" anchorCtr="0">
                <a:noAutofit/>
              </a:bodyPr>
              <a:lstStyle/>
              <a:p>
                <a:pPr marL="0" marR="0" lvl="0" indent="0" algn="ctr" rtl="0">
                  <a:lnSpc>
                    <a:spcPct val="147722"/>
                  </a:lnSpc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200">
                  <a:solidFill>
                    <a:schemeClr val="dk1"/>
                  </a:solidFill>
                  <a:latin typeface="Calibri"/>
                  <a:ea typeface="Calibri"/>
                  <a:cs typeface="Calibri"/>
                  <a:sym typeface="Calibri"/>
                </a:endParaRPr>
              </a:p>
            </p:txBody>
          </p:sp>
        </p:grpSp>
        <p:sp>
          <p:nvSpPr>
            <p:cNvPr id="117" name="Google Shape;117;g396b8d56a30_0_239" descr="Texto  O conteúdo gerado por IA pode estar incorreto."/>
            <p:cNvSpPr/>
            <p:nvPr/>
          </p:nvSpPr>
          <p:spPr>
            <a:xfrm>
              <a:off x="0" y="180430"/>
              <a:ext cx="7593487" cy="2759145"/>
            </a:xfrm>
            <a:custGeom>
              <a:avLst/>
              <a:gdLst/>
              <a:ahLst/>
              <a:cxnLst/>
              <a:rect l="l" t="t" r="r" b="b"/>
              <a:pathLst>
                <a:path w="9204227" h="3344418" extrusionOk="0">
                  <a:moveTo>
                    <a:pt x="0" y="0"/>
                  </a:moveTo>
                  <a:lnTo>
                    <a:pt x="9204227" y="0"/>
                  </a:lnTo>
                  <a:lnTo>
                    <a:pt x="9204227" y="3344418"/>
                  </a:lnTo>
                  <a:lnTo>
                    <a:pt x="0" y="3344418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5">
                <a:alphaModFix/>
              </a:blip>
              <a:stretch>
                <a:fillRect l="-7110" r="-9370"/>
              </a:stretch>
            </a:blip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18" name="Google Shape;118;g396b8d56a30_0_239"/>
          <p:cNvGrpSpPr/>
          <p:nvPr/>
        </p:nvGrpSpPr>
        <p:grpSpPr>
          <a:xfrm>
            <a:off x="438692" y="3349497"/>
            <a:ext cx="9650685" cy="2715005"/>
            <a:chOff x="0" y="-38100"/>
            <a:chExt cx="4624855" cy="1301100"/>
          </a:xfrm>
        </p:grpSpPr>
        <p:sp>
          <p:nvSpPr>
            <p:cNvPr id="119" name="Google Shape;119;g396b8d56a30_0_239"/>
            <p:cNvSpPr/>
            <p:nvPr/>
          </p:nvSpPr>
          <p:spPr>
            <a:xfrm>
              <a:off x="0" y="0"/>
              <a:ext cx="4624855" cy="1262906"/>
            </a:xfrm>
            <a:custGeom>
              <a:avLst/>
              <a:gdLst/>
              <a:ahLst/>
              <a:cxnLst/>
              <a:rect l="l" t="t" r="r" b="b"/>
              <a:pathLst>
                <a:path w="4624855" h="1262906" extrusionOk="0">
                  <a:moveTo>
                    <a:pt x="27275" y="0"/>
                  </a:moveTo>
                  <a:lnTo>
                    <a:pt x="4597579" y="0"/>
                  </a:lnTo>
                  <a:cubicBezTo>
                    <a:pt x="4612643" y="0"/>
                    <a:pt x="4624855" y="12212"/>
                    <a:pt x="4624855" y="27275"/>
                  </a:cubicBezTo>
                  <a:lnTo>
                    <a:pt x="4624855" y="1235630"/>
                  </a:lnTo>
                  <a:cubicBezTo>
                    <a:pt x="4624855" y="1250694"/>
                    <a:pt x="4612643" y="1262906"/>
                    <a:pt x="4597579" y="1262906"/>
                  </a:cubicBezTo>
                  <a:lnTo>
                    <a:pt x="27275" y="1262906"/>
                  </a:lnTo>
                  <a:cubicBezTo>
                    <a:pt x="12212" y="1262906"/>
                    <a:pt x="0" y="1250694"/>
                    <a:pt x="0" y="1235630"/>
                  </a:cubicBezTo>
                  <a:lnTo>
                    <a:pt x="0" y="27275"/>
                  </a:lnTo>
                  <a:cubicBezTo>
                    <a:pt x="0" y="12212"/>
                    <a:pt x="12212" y="0"/>
                    <a:pt x="27275" y="0"/>
                  </a:cubicBezTo>
                  <a:close/>
                </a:path>
              </a:pathLst>
            </a:custGeom>
            <a:noFill/>
            <a:ln w="25400" cap="rnd" cmpd="sng">
              <a:solidFill>
                <a:srgbClr val="4472C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20" name="Google Shape;120;g396b8d56a30_0_239"/>
            <p:cNvSpPr txBox="1"/>
            <p:nvPr/>
          </p:nvSpPr>
          <p:spPr>
            <a:xfrm>
              <a:off x="0" y="-38100"/>
              <a:ext cx="4624800" cy="1301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27925" tIns="27925" rIns="27925" bIns="27925" anchor="ctr" anchorCtr="0">
              <a:noAutofit/>
            </a:bodyPr>
            <a:lstStyle/>
            <a:p>
              <a:pPr marL="0" marR="0" lvl="0" indent="0" algn="ctr" rtl="0">
                <a:lnSpc>
                  <a:spcPct val="147722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21" name="Google Shape;121;g396b8d56a30_0_239"/>
          <p:cNvSpPr txBox="1"/>
          <p:nvPr/>
        </p:nvSpPr>
        <p:spPr>
          <a:xfrm>
            <a:off x="563674" y="4157079"/>
            <a:ext cx="9607800" cy="99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b="1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Principais Avanços e próximos passos</a:t>
            </a:r>
            <a:endParaRPr sz="2900" b="1">
              <a:solidFill>
                <a:srgbClr val="FFFFFF"/>
              </a:solidFill>
              <a:latin typeface="Open Sans ExtraBold"/>
              <a:ea typeface="Open Sans ExtraBold"/>
              <a:cs typeface="Open Sans ExtraBold"/>
              <a:sym typeface="Open Sans ExtraBold"/>
            </a:endParaRPr>
          </a:p>
          <a:p>
            <a:pPr marL="0" marR="0" lvl="0" indent="0" algn="l" rtl="0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900" b="1" i="1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Programa Escola em Tempo Integral</a:t>
            </a:r>
            <a:r>
              <a:rPr lang="pt-BR" sz="2900" b="1">
                <a:solidFill>
                  <a:srgbClr val="FFFFFF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  </a:t>
            </a:r>
            <a:endParaRPr sz="90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FAF245B-74F1-3551-9421-804B75F634B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Agrupar 23">
            <a:extLst>
              <a:ext uri="{FF2B5EF4-FFF2-40B4-BE49-F238E27FC236}">
                <a16:creationId xmlns:a16="http://schemas.microsoft.com/office/drawing/2014/main" id="{3A81CFC4-5EB3-EB0D-3F0C-0FF3D601360C}"/>
              </a:ext>
            </a:extLst>
          </p:cNvPr>
          <p:cNvGrpSpPr/>
          <p:nvPr/>
        </p:nvGrpSpPr>
        <p:grpSpPr>
          <a:xfrm>
            <a:off x="10038831" y="5220743"/>
            <a:ext cx="1323444" cy="1324476"/>
            <a:chOff x="8444099" y="2341237"/>
            <a:chExt cx="4204262" cy="4487219"/>
          </a:xfrm>
        </p:grpSpPr>
        <p:grpSp>
          <p:nvGrpSpPr>
            <p:cNvPr id="3" name="Group 2">
              <a:extLst>
                <a:ext uri="{FF2B5EF4-FFF2-40B4-BE49-F238E27FC236}">
                  <a16:creationId xmlns:a16="http://schemas.microsoft.com/office/drawing/2014/main" id="{2C485467-589F-6BAC-99FD-ACE861023056}"/>
                </a:ext>
              </a:extLst>
            </p:cNvPr>
            <p:cNvGrpSpPr/>
            <p:nvPr/>
          </p:nvGrpSpPr>
          <p:grpSpPr>
            <a:xfrm>
              <a:off x="8444099" y="2431233"/>
              <a:ext cx="1840906" cy="1840906"/>
              <a:chOff x="8444099" y="2431233"/>
              <a:chExt cx="812800" cy="812800"/>
            </a:xfrm>
          </p:grpSpPr>
          <p:sp>
            <p:nvSpPr>
              <p:cNvPr id="18" name="Freeform 7">
                <a:extLst>
                  <a:ext uri="{FF2B5EF4-FFF2-40B4-BE49-F238E27FC236}">
                    <a16:creationId xmlns:a16="http://schemas.microsoft.com/office/drawing/2014/main" id="{F3C78C95-A540-A90B-1653-67845CD89E67}"/>
                  </a:ext>
                </a:extLst>
              </p:cNvPr>
              <p:cNvSpPr/>
              <p:nvPr/>
            </p:nvSpPr>
            <p:spPr>
              <a:xfrm>
                <a:off x="8444099" y="243123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15B78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19" name="TextBox 8">
                <a:extLst>
                  <a:ext uri="{FF2B5EF4-FFF2-40B4-BE49-F238E27FC236}">
                    <a16:creationId xmlns:a16="http://schemas.microsoft.com/office/drawing/2014/main" id="{F6725E57-531B-F930-AAC1-FA9D327B9324}"/>
                  </a:ext>
                </a:extLst>
              </p:cNvPr>
              <p:cNvSpPr txBox="1"/>
              <p:nvPr/>
            </p:nvSpPr>
            <p:spPr>
              <a:xfrm>
                <a:off x="8444099" y="2459808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A78D9DBE-7C4A-5D4A-D054-17092BEC7AB6}"/>
                </a:ext>
              </a:extLst>
            </p:cNvPr>
            <p:cNvGrpSpPr/>
            <p:nvPr/>
          </p:nvGrpSpPr>
          <p:grpSpPr>
            <a:xfrm>
              <a:off x="9364552" y="2680736"/>
              <a:ext cx="1840906" cy="1840906"/>
              <a:chOff x="9364552" y="2680736"/>
              <a:chExt cx="812800" cy="812800"/>
            </a:xfrm>
          </p:grpSpPr>
          <p:sp>
            <p:nvSpPr>
              <p:cNvPr id="16" name="Freeform 10">
                <a:extLst>
                  <a:ext uri="{FF2B5EF4-FFF2-40B4-BE49-F238E27FC236}">
                    <a16:creationId xmlns:a16="http://schemas.microsoft.com/office/drawing/2014/main" id="{A8A3CD8F-FF0B-8866-3769-1882DFC06B93}"/>
                  </a:ext>
                </a:extLst>
              </p:cNvPr>
              <p:cNvSpPr/>
              <p:nvPr/>
            </p:nvSpPr>
            <p:spPr>
              <a:xfrm>
                <a:off x="9364552" y="268073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17" name="TextBox 11">
                <a:extLst>
                  <a:ext uri="{FF2B5EF4-FFF2-40B4-BE49-F238E27FC236}">
                    <a16:creationId xmlns:a16="http://schemas.microsoft.com/office/drawing/2014/main" id="{24EFDFB1-7C47-3E0E-6754-FB8477F847E8}"/>
                  </a:ext>
                </a:extLst>
              </p:cNvPr>
              <p:cNvSpPr txBox="1"/>
              <p:nvPr/>
            </p:nvSpPr>
            <p:spPr>
              <a:xfrm>
                <a:off x="9364552" y="2709311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3F41D0B2-BAC0-0D08-5092-64D311247D4D}"/>
                </a:ext>
              </a:extLst>
            </p:cNvPr>
            <p:cNvGrpSpPr/>
            <p:nvPr/>
          </p:nvGrpSpPr>
          <p:grpSpPr>
            <a:xfrm>
              <a:off x="8492283" y="4721209"/>
              <a:ext cx="1840906" cy="1840906"/>
              <a:chOff x="8492283" y="4721209"/>
              <a:chExt cx="812800" cy="812800"/>
            </a:xfrm>
          </p:grpSpPr>
          <p:sp>
            <p:nvSpPr>
              <p:cNvPr id="14" name="Freeform 13">
                <a:extLst>
                  <a:ext uri="{FF2B5EF4-FFF2-40B4-BE49-F238E27FC236}">
                    <a16:creationId xmlns:a16="http://schemas.microsoft.com/office/drawing/2014/main" id="{79AA1092-F962-2EFC-661F-4ED070270929}"/>
                  </a:ext>
                </a:extLst>
              </p:cNvPr>
              <p:cNvSpPr/>
              <p:nvPr/>
            </p:nvSpPr>
            <p:spPr>
              <a:xfrm>
                <a:off x="8492283" y="4721209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91544018-38DD-7B4A-EC1D-C29C4E92971F}"/>
                  </a:ext>
                </a:extLst>
              </p:cNvPr>
              <p:cNvSpPr txBox="1"/>
              <p:nvPr/>
            </p:nvSpPr>
            <p:spPr>
              <a:xfrm>
                <a:off x="8492283" y="4749784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96E374BB-90D6-E3A0-39E9-CF93FCBA3574}"/>
                </a:ext>
              </a:extLst>
            </p:cNvPr>
            <p:cNvGrpSpPr/>
            <p:nvPr/>
          </p:nvGrpSpPr>
          <p:grpSpPr>
            <a:xfrm>
              <a:off x="10613606" y="4987550"/>
              <a:ext cx="1840906" cy="1840906"/>
              <a:chOff x="10613606" y="4987550"/>
              <a:chExt cx="812800" cy="812800"/>
            </a:xfrm>
          </p:grpSpPr>
          <p:sp>
            <p:nvSpPr>
              <p:cNvPr id="12" name="Freeform 16">
                <a:extLst>
                  <a:ext uri="{FF2B5EF4-FFF2-40B4-BE49-F238E27FC236}">
                    <a16:creationId xmlns:a16="http://schemas.microsoft.com/office/drawing/2014/main" id="{10C8D320-6944-1899-4585-C33BA6DBE9C0}"/>
                  </a:ext>
                </a:extLst>
              </p:cNvPr>
              <p:cNvSpPr/>
              <p:nvPr/>
            </p:nvSpPr>
            <p:spPr>
              <a:xfrm>
                <a:off x="10613606" y="498755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34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13" name="TextBox 17">
                <a:extLst>
                  <a:ext uri="{FF2B5EF4-FFF2-40B4-BE49-F238E27FC236}">
                    <a16:creationId xmlns:a16="http://schemas.microsoft.com/office/drawing/2014/main" id="{9202DE81-7BFA-5858-965D-6ACC080B08A8}"/>
                  </a:ext>
                </a:extLst>
              </p:cNvPr>
              <p:cNvSpPr txBox="1"/>
              <p:nvPr/>
            </p:nvSpPr>
            <p:spPr>
              <a:xfrm>
                <a:off x="10613606" y="5016125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70E2F368-6B6A-27C4-9E28-1975FED1DF89}"/>
                </a:ext>
              </a:extLst>
            </p:cNvPr>
            <p:cNvGrpSpPr/>
            <p:nvPr/>
          </p:nvGrpSpPr>
          <p:grpSpPr>
            <a:xfrm>
              <a:off x="10807455" y="2341237"/>
              <a:ext cx="1840906" cy="1840906"/>
              <a:chOff x="10807455" y="2341237"/>
              <a:chExt cx="812800" cy="812800"/>
            </a:xfrm>
          </p:grpSpPr>
          <p:sp>
            <p:nvSpPr>
              <p:cNvPr id="10" name="Freeform 19">
                <a:extLst>
                  <a:ext uri="{FF2B5EF4-FFF2-40B4-BE49-F238E27FC236}">
                    <a16:creationId xmlns:a16="http://schemas.microsoft.com/office/drawing/2014/main" id="{98D5E566-7B75-2EFD-2B35-C6C1846EAE91}"/>
                  </a:ext>
                </a:extLst>
              </p:cNvPr>
              <p:cNvSpPr/>
              <p:nvPr/>
            </p:nvSpPr>
            <p:spPr>
              <a:xfrm>
                <a:off x="10807455" y="234123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99E08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11" name="TextBox 20">
                <a:extLst>
                  <a:ext uri="{FF2B5EF4-FFF2-40B4-BE49-F238E27FC236}">
                    <a16:creationId xmlns:a16="http://schemas.microsoft.com/office/drawing/2014/main" id="{94A78418-214F-6E07-1864-A409ADDB5142}"/>
                  </a:ext>
                </a:extLst>
              </p:cNvPr>
              <p:cNvSpPr txBox="1"/>
              <p:nvPr/>
            </p:nvSpPr>
            <p:spPr>
              <a:xfrm>
                <a:off x="10807455" y="2369812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</p:grpSp>
      <p:sp>
        <p:nvSpPr>
          <p:cNvPr id="9220" name="Google Shape;65;p14">
            <a:extLst>
              <a:ext uri="{FF2B5EF4-FFF2-40B4-BE49-F238E27FC236}">
                <a16:creationId xmlns:a16="http://schemas.microsoft.com/office/drawing/2014/main" id="{339CF646-FF56-DB4B-9D7B-7B6B824DDC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284" y="336551"/>
            <a:ext cx="228600" cy="228600"/>
          </a:xfrm>
          <a:prstGeom prst="ellipse">
            <a:avLst/>
          </a:prstGeom>
          <a:solidFill>
            <a:srgbClr val="29A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1" name="Google Shape;66;p14">
            <a:extLst>
              <a:ext uri="{FF2B5EF4-FFF2-40B4-BE49-F238E27FC236}">
                <a16:creationId xmlns:a16="http://schemas.microsoft.com/office/drawing/2014/main" id="{55388138-365F-AA8B-C128-B90874A52B6C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7984" y="336551"/>
            <a:ext cx="228600" cy="228600"/>
          </a:xfrm>
          <a:prstGeom prst="rect">
            <a:avLst/>
          </a:prstGeom>
          <a:solidFill>
            <a:srgbClr val="F0A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2" name="Google Shape;67;p14">
            <a:extLst>
              <a:ext uri="{FF2B5EF4-FFF2-40B4-BE49-F238E27FC236}">
                <a16:creationId xmlns:a16="http://schemas.microsoft.com/office/drawing/2014/main" id="{A13B1261-DDAA-A5A3-E184-218D94C612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567" y="336551"/>
            <a:ext cx="256117" cy="2286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8" name="Google Shape;78;p15">
            <a:extLst>
              <a:ext uri="{FF2B5EF4-FFF2-40B4-BE49-F238E27FC236}">
                <a16:creationId xmlns:a16="http://schemas.microsoft.com/office/drawing/2014/main" id="{D8299798-F9F8-8D55-00B6-F0C03C7B1C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8558" y="567149"/>
            <a:ext cx="7902036" cy="164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48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 Publicação do </a:t>
            </a:r>
            <a:r>
              <a:rPr lang="pt-BR" altLang="en-US" sz="48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4800">
                <a:solidFill>
                  <a:schemeClr val="bg1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GUIA DE GOVERNANÇA</a:t>
            </a:r>
            <a:r>
              <a:rPr lang="pt-BR" sz="48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48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 </a:t>
            </a:r>
            <a:endParaRPr lang="pt-BR" altLang="en-US" sz="4267">
              <a:latin typeface="Raleway"/>
              <a:cs typeface="Arial"/>
              <a:sym typeface="Raleway ExtraBold" pitchFamily="2" charset="0"/>
            </a:endParaRPr>
          </a:p>
        </p:txBody>
      </p:sp>
      <p:sp>
        <p:nvSpPr>
          <p:cNvPr id="20" name="Google Shape;64;p14">
            <a:extLst>
              <a:ext uri="{FF2B5EF4-FFF2-40B4-BE49-F238E27FC236}">
                <a16:creationId xmlns:a16="http://schemas.microsoft.com/office/drawing/2014/main" id="{3379B2CB-9FFD-CCF7-9044-423E4797D29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30612" y="4546976"/>
            <a:ext cx="7237723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1867">
                <a:solidFill>
                  <a:schemeClr val="tx1"/>
                </a:solidFill>
                <a:latin typeface="Arial"/>
                <a:cs typeface="Arial"/>
              </a:rPr>
              <a:t>Apoia estados e municípios na gestão das ações de matemática</a:t>
            </a:r>
            <a:endParaRPr lang="pt-BR" sz="1867">
              <a:solidFill>
                <a:schemeClr val="tx1"/>
              </a:solidFill>
            </a:endParaRPr>
          </a:p>
        </p:txBody>
      </p:sp>
      <p:sp>
        <p:nvSpPr>
          <p:cNvPr id="22" name="Google Shape;68;p14">
            <a:extLst>
              <a:ext uri="{FF2B5EF4-FFF2-40B4-BE49-F238E27FC236}">
                <a16:creationId xmlns:a16="http://schemas.microsoft.com/office/drawing/2014/main" id="{6168F579-4885-2D1E-2D89-F7427DE105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3248356"/>
            <a:ext cx="289984" cy="287867"/>
          </a:xfrm>
          <a:prstGeom prst="ellipse">
            <a:avLst/>
          </a:prstGeom>
          <a:solidFill>
            <a:srgbClr val="29A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24" name="Google Shape;69;p14">
            <a:extLst>
              <a:ext uri="{FF2B5EF4-FFF2-40B4-BE49-F238E27FC236}">
                <a16:creationId xmlns:a16="http://schemas.microsoft.com/office/drawing/2014/main" id="{09AF3705-0375-97DD-ED32-6619FC478480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6348" y="3878307"/>
            <a:ext cx="289984" cy="287867"/>
          </a:xfrm>
          <a:prstGeom prst="rect">
            <a:avLst/>
          </a:prstGeom>
          <a:solidFill>
            <a:srgbClr val="F0A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26" name="Google Shape;70;p14">
            <a:extLst>
              <a:ext uri="{FF2B5EF4-FFF2-40B4-BE49-F238E27FC236}">
                <a16:creationId xmlns:a16="http://schemas.microsoft.com/office/drawing/2014/main" id="{1E520D02-C46F-CC47-F128-DFDCAC7AE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99260" y="4544993"/>
            <a:ext cx="289984" cy="258233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29" name="Google Shape;69;p14">
            <a:extLst>
              <a:ext uri="{FF2B5EF4-FFF2-40B4-BE49-F238E27FC236}">
                <a16:creationId xmlns:a16="http://schemas.microsoft.com/office/drawing/2014/main" id="{0E7EBA58-C509-BA7A-3090-F668F32B1EA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20725" y="5167859"/>
            <a:ext cx="289984" cy="287867"/>
          </a:xfrm>
          <a:prstGeom prst="rect">
            <a:avLst/>
          </a:prstGeom>
          <a:solidFill>
            <a:srgbClr val="1A53A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31" name="Google Shape;78;p15">
            <a:extLst>
              <a:ext uri="{FF2B5EF4-FFF2-40B4-BE49-F238E27FC236}">
                <a16:creationId xmlns:a16="http://schemas.microsoft.com/office/drawing/2014/main" id="{52778D71-0B58-1166-89AC-6B0C91F01B5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4490" y="2358871"/>
            <a:ext cx="6738620" cy="3238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sz="2000" b="1">
                <a:solidFill>
                  <a:schemeClr val="tx1"/>
                </a:solidFill>
                <a:latin typeface="Arial"/>
                <a:cs typeface="Arial"/>
                <a:sym typeface="Raleway ExtraBold" pitchFamily="2" charset="0"/>
              </a:rPr>
              <a:t>Documento orientador para implementação do CNTM</a:t>
            </a:r>
            <a:endParaRPr lang="pt-BR" sz="1867" b="1">
              <a:solidFill>
                <a:schemeClr val="tx1"/>
              </a:solidFill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DB0DE2C-A64C-58E7-4771-B50F1D4540CC}"/>
              </a:ext>
            </a:extLst>
          </p:cNvPr>
          <p:cNvSpPr txBox="1"/>
          <p:nvPr/>
        </p:nvSpPr>
        <p:spPr>
          <a:xfrm>
            <a:off x="8141804" y="5567969"/>
            <a:ext cx="189474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>
                <a:latin typeface="Raleway ExtraBold"/>
              </a:rPr>
              <a:t>ACESSE O GUIA  AQUI!</a:t>
            </a:r>
            <a:endParaRPr lang="en-US" sz="1600"/>
          </a:p>
        </p:txBody>
      </p:sp>
      <p:pic>
        <p:nvPicPr>
          <p:cNvPr id="9" name="Imagem 8" descr="Interface gráfica do usuário, Site&#10;&#10;O conteúdo gerado por IA pode estar incorreto.">
            <a:extLst>
              <a:ext uri="{FF2B5EF4-FFF2-40B4-BE49-F238E27FC236}">
                <a16:creationId xmlns:a16="http://schemas.microsoft.com/office/drawing/2014/main" id="{26384870-2D86-A241-AB1B-B6F2568B50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01999" y="1107440"/>
            <a:ext cx="2947043" cy="4003040"/>
          </a:xfrm>
          <a:prstGeom prst="rect">
            <a:avLst/>
          </a:prstGeom>
        </p:spPr>
      </p:pic>
      <p:pic>
        <p:nvPicPr>
          <p:cNvPr id="23" name="Imagem 22" descr="Código QR&#10;&#10;O conteúdo gerado por IA pode estar incorreto.">
            <a:extLst>
              <a:ext uri="{FF2B5EF4-FFF2-40B4-BE49-F238E27FC236}">
                <a16:creationId xmlns:a16="http://schemas.microsoft.com/office/drawing/2014/main" id="{66FF3371-6320-05D6-07AE-3547A6F59B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15551" y="5292091"/>
            <a:ext cx="1165860" cy="1170940"/>
          </a:xfrm>
          <a:prstGeom prst="rect">
            <a:avLst/>
          </a:prstGeom>
        </p:spPr>
      </p:pic>
      <p:sp>
        <p:nvSpPr>
          <p:cNvPr id="25" name="Google Shape;64;p14">
            <a:extLst>
              <a:ext uri="{FF2B5EF4-FFF2-40B4-BE49-F238E27FC236}">
                <a16:creationId xmlns:a16="http://schemas.microsoft.com/office/drawing/2014/main" id="{8C977B40-5FCD-7F49-2181-0EABAF4E31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47" y="3878275"/>
            <a:ext cx="7237723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1867">
                <a:solidFill>
                  <a:schemeClr val="tx1"/>
                </a:solidFill>
                <a:latin typeface="Arial"/>
                <a:cs typeface="Arial"/>
              </a:rPr>
              <a:t>Define estratégias de governança, monitoramento e articulação</a:t>
            </a:r>
            <a:endParaRPr lang="pt-BR" sz="1867">
              <a:solidFill>
                <a:schemeClr val="tx1"/>
              </a:solidFill>
            </a:endParaRPr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id="{C80ADD1A-631E-D079-322E-4F7132644F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47" y="3253077"/>
            <a:ext cx="7887963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1867">
                <a:solidFill>
                  <a:schemeClr val="tx1"/>
                </a:solidFill>
                <a:latin typeface="Arial"/>
                <a:cs typeface="Arial"/>
              </a:rPr>
              <a:t>Contribui para planejamento estratégico das redes</a:t>
            </a:r>
            <a:endParaRPr lang="pt-BR" sz="1867">
              <a:solidFill>
                <a:schemeClr val="tx1"/>
              </a:solidFill>
            </a:endParaRPr>
          </a:p>
        </p:txBody>
      </p:sp>
      <p:sp>
        <p:nvSpPr>
          <p:cNvPr id="30" name="Google Shape;64;p14">
            <a:extLst>
              <a:ext uri="{FF2B5EF4-FFF2-40B4-BE49-F238E27FC236}">
                <a16:creationId xmlns:a16="http://schemas.microsoft.com/office/drawing/2014/main" id="{148368A3-A64F-313E-7D92-43C20FD87C4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09147" y="5168593"/>
            <a:ext cx="7887963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1867">
                <a:solidFill>
                  <a:schemeClr val="tx1"/>
                </a:solidFill>
                <a:latin typeface="Arial"/>
                <a:cs typeface="Arial"/>
              </a:rPr>
              <a:t>Fortalece a implementação do Compromisso</a:t>
            </a:r>
            <a:endParaRPr lang="pt-BR" sz="1867"/>
          </a:p>
        </p:txBody>
      </p:sp>
      <p:pic>
        <p:nvPicPr>
          <p:cNvPr id="53" name="Imagem 52" descr="Ícone&#10;&#10;O conteúdo gerado por IA pode estar incorreto.">
            <a:extLst>
              <a:ext uri="{FF2B5EF4-FFF2-40B4-BE49-F238E27FC236}">
                <a16:creationId xmlns:a16="http://schemas.microsoft.com/office/drawing/2014/main" id="{33DC9EE0-1A73-D803-DB66-E596D6CE6FB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0" y="6148323"/>
            <a:ext cx="7662929" cy="6036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75391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Shape 62">
          <a:extLst>
            <a:ext uri="{FF2B5EF4-FFF2-40B4-BE49-F238E27FC236}">
              <a16:creationId xmlns:a16="http://schemas.microsoft.com/office/drawing/2014/main" id="{5CA52C13-81D3-07EA-002B-50BCEB2EB7C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>
            <a:extLst>
              <a:ext uri="{FF2B5EF4-FFF2-40B4-BE49-F238E27FC236}">
                <a16:creationId xmlns:a16="http://schemas.microsoft.com/office/drawing/2014/main" id="{92B3BE8E-F6A5-E11E-D996-47CBAFE2BD58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9C7A1E6C-10CB-4A89-3AB8-2A7FF88DF29B}"/>
              </a:ext>
            </a:extLst>
          </p:cNvPr>
          <p:cNvSpPr/>
          <p:nvPr/>
        </p:nvSpPr>
        <p:spPr>
          <a:xfrm>
            <a:off x="11624724" y="994236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63309E9B-F8B1-D31F-58EC-2FBE154A877D}"/>
              </a:ext>
            </a:extLst>
          </p:cNvPr>
          <p:cNvSpPr/>
          <p:nvPr/>
        </p:nvSpPr>
        <p:spPr>
          <a:xfrm>
            <a:off x="11614480" y="665783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4">
            <a:extLst>
              <a:ext uri="{FF2B5EF4-FFF2-40B4-BE49-F238E27FC236}">
                <a16:creationId xmlns:a16="http://schemas.microsoft.com/office/drawing/2014/main" id="{EB8904EA-005B-87B2-15A4-26843168B727}"/>
              </a:ext>
            </a:extLst>
          </p:cNvPr>
          <p:cNvSpPr/>
          <p:nvPr/>
        </p:nvSpPr>
        <p:spPr>
          <a:xfrm>
            <a:off x="11591100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4C66BFDF-72B5-9E9A-E38A-71D9B8E404A5}"/>
              </a:ext>
            </a:extLst>
          </p:cNvPr>
          <p:cNvSpPr txBox="1"/>
          <p:nvPr/>
        </p:nvSpPr>
        <p:spPr>
          <a:xfrm>
            <a:off x="2330495" y="899251"/>
            <a:ext cx="8016587" cy="615553"/>
          </a:xfrm>
          <a:prstGeom prst="rect">
            <a:avLst/>
          </a:prstGeom>
          <a:noFill/>
        </p:spPr>
        <p:txBody>
          <a:bodyPr rot="0" spcFirstLastPara="0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just"/>
            <a:r>
              <a:rPr lang="en-US" sz="3200" b="1" err="1">
                <a:solidFill>
                  <a:schemeClr val="accent1">
                    <a:lumMod val="49000"/>
                  </a:schemeClr>
                </a:solidFill>
              </a:rPr>
              <a:t>Diagnóstico</a:t>
            </a:r>
            <a:r>
              <a:rPr lang="en-US" sz="3200" b="1">
                <a:solidFill>
                  <a:schemeClr val="accent1">
                    <a:lumMod val="49000"/>
                  </a:schemeClr>
                </a:solidFill>
              </a:rPr>
              <a:t> da </a:t>
            </a:r>
            <a:r>
              <a:rPr lang="en-US" sz="3200" b="1" err="1">
                <a:solidFill>
                  <a:schemeClr val="accent1">
                    <a:lumMod val="49000"/>
                  </a:schemeClr>
                </a:solidFill>
              </a:rPr>
              <a:t>Matemática</a:t>
            </a:r>
            <a:r>
              <a:rPr lang="en-US" sz="32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1">
                    <a:lumMod val="49000"/>
                  </a:schemeClr>
                </a:solidFill>
              </a:rPr>
              <a:t>nos</a:t>
            </a:r>
            <a:r>
              <a:rPr lang="en-US" sz="3200" b="1">
                <a:solidFill>
                  <a:schemeClr val="accent1">
                    <a:lumMod val="49000"/>
                  </a:schemeClr>
                </a:solidFill>
              </a:rPr>
              <a:t> </a:t>
            </a:r>
            <a:r>
              <a:rPr lang="en-US" sz="3200" b="1" err="1">
                <a:solidFill>
                  <a:schemeClr val="accent1">
                    <a:lumMod val="49000"/>
                  </a:schemeClr>
                </a:solidFill>
              </a:rPr>
              <a:t>Estados</a:t>
            </a:r>
            <a:endParaRPr lang="pt-BR" sz="3200" b="1" err="1">
              <a:solidFill>
                <a:schemeClr val="accent1">
                  <a:lumMod val="49000"/>
                </a:schemeClr>
              </a:solidFill>
            </a:endParaRPr>
          </a:p>
        </p:txBody>
      </p:sp>
      <p:sp>
        <p:nvSpPr>
          <p:cNvPr id="28" name="TextBox 33">
            <a:extLst>
              <a:ext uri="{FF2B5EF4-FFF2-40B4-BE49-F238E27FC236}">
                <a16:creationId xmlns:a16="http://schemas.microsoft.com/office/drawing/2014/main" id="{088B512B-E314-66FB-FB55-583F3F3FBDC6}"/>
              </a:ext>
            </a:extLst>
          </p:cNvPr>
          <p:cNvSpPr txBox="1"/>
          <p:nvPr/>
        </p:nvSpPr>
        <p:spPr>
          <a:xfrm>
            <a:off x="7902756" y="5398891"/>
            <a:ext cx="195570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>
                <a:latin typeface="Raleway ExtraBold"/>
              </a:rPr>
              <a:t>ACESSE OS DIAGNÓSTICOS!</a:t>
            </a:r>
            <a:endParaRPr lang="en-US" sz="1600"/>
          </a:p>
        </p:txBody>
      </p:sp>
      <p:grpSp>
        <p:nvGrpSpPr>
          <p:cNvPr id="45" name="Agrupar 23">
            <a:extLst>
              <a:ext uri="{FF2B5EF4-FFF2-40B4-BE49-F238E27FC236}">
                <a16:creationId xmlns:a16="http://schemas.microsoft.com/office/drawing/2014/main" id="{0379D3AB-80EC-5A11-7E03-3BEC00610DF9}"/>
              </a:ext>
            </a:extLst>
          </p:cNvPr>
          <p:cNvGrpSpPr/>
          <p:nvPr/>
        </p:nvGrpSpPr>
        <p:grpSpPr>
          <a:xfrm>
            <a:off x="9855888" y="4883806"/>
            <a:ext cx="1489096" cy="1722039"/>
            <a:chOff x="8444099" y="2341237"/>
            <a:chExt cx="4204262" cy="4487219"/>
          </a:xfrm>
        </p:grpSpPr>
        <p:grpSp>
          <p:nvGrpSpPr>
            <p:cNvPr id="30" name="Group 35">
              <a:extLst>
                <a:ext uri="{FF2B5EF4-FFF2-40B4-BE49-F238E27FC236}">
                  <a16:creationId xmlns:a16="http://schemas.microsoft.com/office/drawing/2014/main" id="{1ABA49A5-A6C4-1809-6D9D-D700156DECFA}"/>
                </a:ext>
              </a:extLst>
            </p:cNvPr>
            <p:cNvGrpSpPr/>
            <p:nvPr/>
          </p:nvGrpSpPr>
          <p:grpSpPr>
            <a:xfrm>
              <a:off x="8444099" y="2431233"/>
              <a:ext cx="1840906" cy="1840906"/>
              <a:chOff x="8444099" y="2431233"/>
              <a:chExt cx="812800" cy="812800"/>
            </a:xfrm>
          </p:grpSpPr>
          <p:sp>
            <p:nvSpPr>
              <p:cNvPr id="43" name="Freeform 7">
                <a:extLst>
                  <a:ext uri="{FF2B5EF4-FFF2-40B4-BE49-F238E27FC236}">
                    <a16:creationId xmlns:a16="http://schemas.microsoft.com/office/drawing/2014/main" id="{BE667904-54B5-4E61-CB2E-39A178C65189}"/>
                  </a:ext>
                </a:extLst>
              </p:cNvPr>
              <p:cNvSpPr/>
              <p:nvPr/>
            </p:nvSpPr>
            <p:spPr>
              <a:xfrm>
                <a:off x="8444099" y="243123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15B78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4" name="TextBox 8">
                <a:extLst>
                  <a:ext uri="{FF2B5EF4-FFF2-40B4-BE49-F238E27FC236}">
                    <a16:creationId xmlns:a16="http://schemas.microsoft.com/office/drawing/2014/main" id="{15272E06-1940-CA3D-5A48-AE456A490B79}"/>
                  </a:ext>
                </a:extLst>
              </p:cNvPr>
              <p:cNvSpPr txBox="1"/>
              <p:nvPr/>
            </p:nvSpPr>
            <p:spPr>
              <a:xfrm>
                <a:off x="8444099" y="2459808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1" name="Group 36">
              <a:extLst>
                <a:ext uri="{FF2B5EF4-FFF2-40B4-BE49-F238E27FC236}">
                  <a16:creationId xmlns:a16="http://schemas.microsoft.com/office/drawing/2014/main" id="{9EB05AD7-B73C-C094-584B-9AEBEF58F8D6}"/>
                </a:ext>
              </a:extLst>
            </p:cNvPr>
            <p:cNvGrpSpPr/>
            <p:nvPr/>
          </p:nvGrpSpPr>
          <p:grpSpPr>
            <a:xfrm>
              <a:off x="9364552" y="2680736"/>
              <a:ext cx="1840906" cy="1840906"/>
              <a:chOff x="9364552" y="2680736"/>
              <a:chExt cx="812800" cy="812800"/>
            </a:xfrm>
          </p:grpSpPr>
          <p:sp>
            <p:nvSpPr>
              <p:cNvPr id="41" name="Freeform 10">
                <a:extLst>
                  <a:ext uri="{FF2B5EF4-FFF2-40B4-BE49-F238E27FC236}">
                    <a16:creationId xmlns:a16="http://schemas.microsoft.com/office/drawing/2014/main" id="{485BBF16-C2BC-95C1-91CF-FDF4402718F8}"/>
                  </a:ext>
                </a:extLst>
              </p:cNvPr>
              <p:cNvSpPr/>
              <p:nvPr/>
            </p:nvSpPr>
            <p:spPr>
              <a:xfrm>
                <a:off x="9364552" y="268073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2" name="TextBox 11">
                <a:extLst>
                  <a:ext uri="{FF2B5EF4-FFF2-40B4-BE49-F238E27FC236}">
                    <a16:creationId xmlns:a16="http://schemas.microsoft.com/office/drawing/2014/main" id="{2AB9C658-2A9C-6ECA-0F51-FC622C70284F}"/>
                  </a:ext>
                </a:extLst>
              </p:cNvPr>
              <p:cNvSpPr txBox="1"/>
              <p:nvPr/>
            </p:nvSpPr>
            <p:spPr>
              <a:xfrm>
                <a:off x="9364552" y="2709311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2" name="Group 37">
              <a:extLst>
                <a:ext uri="{FF2B5EF4-FFF2-40B4-BE49-F238E27FC236}">
                  <a16:creationId xmlns:a16="http://schemas.microsoft.com/office/drawing/2014/main" id="{B0327F53-5D5B-4C03-C17C-87A1ED56F9E2}"/>
                </a:ext>
              </a:extLst>
            </p:cNvPr>
            <p:cNvGrpSpPr/>
            <p:nvPr/>
          </p:nvGrpSpPr>
          <p:grpSpPr>
            <a:xfrm>
              <a:off x="8492283" y="4721209"/>
              <a:ext cx="1840906" cy="1840906"/>
              <a:chOff x="8492283" y="4721209"/>
              <a:chExt cx="812800" cy="812800"/>
            </a:xfrm>
          </p:grpSpPr>
          <p:sp>
            <p:nvSpPr>
              <p:cNvPr id="39" name="Freeform 13">
                <a:extLst>
                  <a:ext uri="{FF2B5EF4-FFF2-40B4-BE49-F238E27FC236}">
                    <a16:creationId xmlns:a16="http://schemas.microsoft.com/office/drawing/2014/main" id="{77B0570D-05D6-6383-6768-8B1547186297}"/>
                  </a:ext>
                </a:extLst>
              </p:cNvPr>
              <p:cNvSpPr/>
              <p:nvPr/>
            </p:nvSpPr>
            <p:spPr>
              <a:xfrm>
                <a:off x="8492283" y="4721209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0" name="TextBox 45">
                <a:extLst>
                  <a:ext uri="{FF2B5EF4-FFF2-40B4-BE49-F238E27FC236}">
                    <a16:creationId xmlns:a16="http://schemas.microsoft.com/office/drawing/2014/main" id="{C7C4A2E0-E1C4-BA12-ABE5-F77F28CCF296}"/>
                  </a:ext>
                </a:extLst>
              </p:cNvPr>
              <p:cNvSpPr txBox="1"/>
              <p:nvPr/>
            </p:nvSpPr>
            <p:spPr>
              <a:xfrm>
                <a:off x="8492283" y="4749784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3" name="Group 38">
              <a:extLst>
                <a:ext uri="{FF2B5EF4-FFF2-40B4-BE49-F238E27FC236}">
                  <a16:creationId xmlns:a16="http://schemas.microsoft.com/office/drawing/2014/main" id="{185255DB-6647-C9B2-FD0B-189F4E841E6E}"/>
                </a:ext>
              </a:extLst>
            </p:cNvPr>
            <p:cNvGrpSpPr/>
            <p:nvPr/>
          </p:nvGrpSpPr>
          <p:grpSpPr>
            <a:xfrm>
              <a:off x="10613611" y="4987550"/>
              <a:ext cx="2013018" cy="1840906"/>
              <a:chOff x="10613606" y="4987550"/>
              <a:chExt cx="888791" cy="812800"/>
            </a:xfrm>
          </p:grpSpPr>
          <p:sp>
            <p:nvSpPr>
              <p:cNvPr id="37" name="Freeform 16">
                <a:extLst>
                  <a:ext uri="{FF2B5EF4-FFF2-40B4-BE49-F238E27FC236}">
                    <a16:creationId xmlns:a16="http://schemas.microsoft.com/office/drawing/2014/main" id="{0A6437CB-50E4-2DAD-5B1A-F178F49FEA75}"/>
                  </a:ext>
                </a:extLst>
              </p:cNvPr>
              <p:cNvSpPr/>
              <p:nvPr/>
            </p:nvSpPr>
            <p:spPr>
              <a:xfrm>
                <a:off x="10689597" y="498755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34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38" name="TextBox 17">
                <a:extLst>
                  <a:ext uri="{FF2B5EF4-FFF2-40B4-BE49-F238E27FC236}">
                    <a16:creationId xmlns:a16="http://schemas.microsoft.com/office/drawing/2014/main" id="{45BB3732-399A-3F6A-2522-99795B37C234}"/>
                  </a:ext>
                </a:extLst>
              </p:cNvPr>
              <p:cNvSpPr txBox="1"/>
              <p:nvPr/>
            </p:nvSpPr>
            <p:spPr>
              <a:xfrm>
                <a:off x="10613606" y="5016125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4" name="Group 39">
              <a:extLst>
                <a:ext uri="{FF2B5EF4-FFF2-40B4-BE49-F238E27FC236}">
                  <a16:creationId xmlns:a16="http://schemas.microsoft.com/office/drawing/2014/main" id="{711FBE5B-61C2-C007-C997-DF71F250879D}"/>
                </a:ext>
              </a:extLst>
            </p:cNvPr>
            <p:cNvGrpSpPr/>
            <p:nvPr/>
          </p:nvGrpSpPr>
          <p:grpSpPr>
            <a:xfrm>
              <a:off x="10807455" y="2341237"/>
              <a:ext cx="1840906" cy="1840906"/>
              <a:chOff x="10807455" y="2341237"/>
              <a:chExt cx="812800" cy="812800"/>
            </a:xfrm>
          </p:grpSpPr>
          <p:sp>
            <p:nvSpPr>
              <p:cNvPr id="35" name="Freeform 19">
                <a:extLst>
                  <a:ext uri="{FF2B5EF4-FFF2-40B4-BE49-F238E27FC236}">
                    <a16:creationId xmlns:a16="http://schemas.microsoft.com/office/drawing/2014/main" id="{E2A27D6C-8824-C1EF-61A7-3EDF6B8B138A}"/>
                  </a:ext>
                </a:extLst>
              </p:cNvPr>
              <p:cNvSpPr/>
              <p:nvPr/>
            </p:nvSpPr>
            <p:spPr>
              <a:xfrm>
                <a:off x="10807455" y="234123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99E08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36" name="TextBox 20">
                <a:extLst>
                  <a:ext uri="{FF2B5EF4-FFF2-40B4-BE49-F238E27FC236}">
                    <a16:creationId xmlns:a16="http://schemas.microsoft.com/office/drawing/2014/main" id="{8A2C7146-95A9-BF86-5BDF-E0CF98B24FD0}"/>
                  </a:ext>
                </a:extLst>
              </p:cNvPr>
              <p:cNvSpPr txBox="1"/>
              <p:nvPr/>
            </p:nvSpPr>
            <p:spPr>
              <a:xfrm>
                <a:off x="10807455" y="2369812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</p:grpSp>
      <p:pic>
        <p:nvPicPr>
          <p:cNvPr id="46" name="Imagem 45" descr="Código QR&#10;&#10;O conteúdo gerado por IA pode estar incorreto.">
            <a:extLst>
              <a:ext uri="{FF2B5EF4-FFF2-40B4-BE49-F238E27FC236}">
                <a16:creationId xmlns:a16="http://schemas.microsoft.com/office/drawing/2014/main" id="{8748B7B8-EB9B-E5F4-C5AA-272B5CC9166A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45183" t="41087" r="45030" b="41593"/>
          <a:stretch>
            <a:fillRect/>
          </a:stretch>
        </p:blipFill>
        <p:spPr>
          <a:xfrm>
            <a:off x="9937169" y="5008880"/>
            <a:ext cx="1341263" cy="1390875"/>
          </a:xfrm>
          <a:prstGeom prst="rect">
            <a:avLst/>
          </a:prstGeom>
        </p:spPr>
      </p:pic>
      <p:sp>
        <p:nvSpPr>
          <p:cNvPr id="47" name="CaixaDeTexto 46">
            <a:extLst>
              <a:ext uri="{FF2B5EF4-FFF2-40B4-BE49-F238E27FC236}">
                <a16:creationId xmlns:a16="http://schemas.microsoft.com/office/drawing/2014/main" id="{63CFAF2B-A543-4B22-3B67-8516FB5C6231}"/>
              </a:ext>
            </a:extLst>
          </p:cNvPr>
          <p:cNvSpPr txBox="1"/>
          <p:nvPr/>
        </p:nvSpPr>
        <p:spPr>
          <a:xfrm>
            <a:off x="1950720" y="1858575"/>
            <a:ext cx="8768080" cy="3283656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b" anchorCtr="0" forceAA="0" compatLnSpc="1">
            <a:prstTxWarp prst="textNoShape">
              <a:avLst/>
            </a:prstTxWarp>
            <a:spAutoFit/>
          </a:bodyPr>
          <a:lstStyle/>
          <a:p>
            <a:pPr algn="just"/>
            <a:r>
              <a:rPr lang="pt-BR" sz="1867"/>
              <a:t>O diagnóstico consistiu em um levantamento das condições do ensino de matemática nas redes estaduais de educação.</a:t>
            </a:r>
          </a:p>
          <a:p>
            <a:pPr algn="just"/>
            <a:endParaRPr lang="pt-BR" sz="1867"/>
          </a:p>
          <a:p>
            <a:pPr algn="just"/>
            <a:r>
              <a:rPr lang="pt-BR" sz="1867"/>
              <a:t>A ação teve como objetivo </a:t>
            </a:r>
            <a:r>
              <a:rPr lang="pt-BR" sz="1867" b="1"/>
              <a:t>identificar desafios, necessidades formativas dos professores, práticas pedagógicas e resultados de aprendizagem dos estudantes</a:t>
            </a:r>
            <a:r>
              <a:rPr lang="pt-BR" sz="1867"/>
              <a:t>, a partir da análise de dados educacionais e das políticas já existentes nos estados.</a:t>
            </a:r>
          </a:p>
          <a:p>
            <a:pPr algn="just"/>
            <a:endParaRPr lang="pt-BR" sz="1867"/>
          </a:p>
          <a:p>
            <a:pPr algn="just"/>
            <a:r>
              <a:rPr lang="pt-BR" sz="1867"/>
              <a:t>Esse diagnóstico permitiu </a:t>
            </a:r>
            <a:r>
              <a:rPr lang="pt-BR" sz="1867" u="sng"/>
              <a:t>orientar a construção de estratégias e ações do </a:t>
            </a:r>
            <a:r>
              <a:rPr lang="pt-BR" sz="1867" b="1" u="sng">
                <a:solidFill>
                  <a:schemeClr val="accent1">
                    <a:lumMod val="49000"/>
                  </a:schemeClr>
                </a:solidFill>
              </a:rPr>
              <a:t>Compromisso Nacional Toda Matemática</a:t>
            </a:r>
            <a:r>
              <a:rPr lang="pt-BR" sz="1867"/>
              <a:t>, garantindo que as iniciativas fossem baseadas nas necessidades reais das redes de ensino.</a:t>
            </a:r>
          </a:p>
        </p:txBody>
      </p:sp>
      <p:pic>
        <p:nvPicPr>
          <p:cNvPr id="3" name="Google Shape;63;p1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0E8B0168-8D37-8D80-B4F9-630D6821FD1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V="1">
            <a:off x="400232" y="4625219"/>
            <a:ext cx="1426067" cy="189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8426119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7">
          <a:extLst>
            <a:ext uri="{FF2B5EF4-FFF2-40B4-BE49-F238E27FC236}">
              <a16:creationId xmlns:a16="http://schemas.microsoft.com/office/drawing/2014/main" id="{4BDBC586-F962-9C2D-E23F-3C19E223011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8" name="Google Shape;158;p24">
            <a:extLst>
              <a:ext uri="{FF2B5EF4-FFF2-40B4-BE49-F238E27FC236}">
                <a16:creationId xmlns:a16="http://schemas.microsoft.com/office/drawing/2014/main" id="{2B5A361B-7254-95C2-8EA9-27B07A897E8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l="8113"/>
          <a:stretch/>
        </p:blipFill>
        <p:spPr>
          <a:xfrm rot="5400000">
            <a:off x="5089834" y="-5089832"/>
            <a:ext cx="2012333" cy="12192000"/>
          </a:xfrm>
          <a:prstGeom prst="rect">
            <a:avLst/>
          </a:prstGeom>
          <a:noFill/>
          <a:ln>
            <a:noFill/>
          </a:ln>
        </p:spPr>
      </p:pic>
      <p:sp>
        <p:nvSpPr>
          <p:cNvPr id="159" name="Google Shape;159;p24">
            <a:extLst>
              <a:ext uri="{FF2B5EF4-FFF2-40B4-BE49-F238E27FC236}">
                <a16:creationId xmlns:a16="http://schemas.microsoft.com/office/drawing/2014/main" id="{386D58F7-F3AE-AE69-4C2D-B73EBC7EC367}"/>
              </a:ext>
            </a:extLst>
          </p:cNvPr>
          <p:cNvSpPr txBox="1"/>
          <p:nvPr/>
        </p:nvSpPr>
        <p:spPr>
          <a:xfrm>
            <a:off x="544353" y="2655382"/>
            <a:ext cx="11448151" cy="155948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algn="ctr"/>
            <a:r>
              <a:rPr lang="pt-BR" sz="4267" b="1">
                <a:solidFill>
                  <a:srgbClr val="0040A6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Escuta Nacional de Professores e Professoras que ensinam Matemática</a:t>
            </a:r>
            <a:endParaRPr lang="pt-BR" sz="4267" b="1">
              <a:solidFill>
                <a:srgbClr val="0040A6"/>
              </a:solidFill>
              <a:latin typeface="Raleway ExtraBold"/>
              <a:ea typeface="Raleway ExtraBold"/>
              <a:cs typeface="Raleway ExtraBold"/>
            </a:endParaRPr>
          </a:p>
        </p:txBody>
      </p:sp>
      <p:pic>
        <p:nvPicPr>
          <p:cNvPr id="2" name="Imagem 1" descr="Mulher olhando para o lado&#10;&#10;O conteúdo gerado por IA pode estar incorreto.">
            <a:extLst>
              <a:ext uri="{FF2B5EF4-FFF2-40B4-BE49-F238E27FC236}">
                <a16:creationId xmlns:a16="http://schemas.microsoft.com/office/drawing/2014/main" id="{0C6998E9-490C-C45E-521A-9E6CB53AC12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694452"/>
            <a:ext cx="12192000" cy="2162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704062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073D9726-9811-C47C-601C-5AA50FA8FB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id="{63F5158F-64DA-1892-986A-5CE69CF133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31851" y="828297"/>
            <a:ext cx="9547787" cy="52014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3" name="Google Shape;63;p14">
            <a:extLst>
              <a:ext uri="{FF2B5EF4-FFF2-40B4-BE49-F238E27FC236}">
                <a16:creationId xmlns:a16="http://schemas.microsoft.com/office/drawing/2014/main" id="{1393020C-74CF-7DAA-F0B8-DCEB67EB000E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AABC6F61-4301-7FAD-6855-31F5BCF9E97B}"/>
              </a:ext>
            </a:extLst>
          </p:cNvPr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EC5AA6F2-258A-AD53-F832-D98BB14B9EDC}"/>
              </a:ext>
            </a:extLst>
          </p:cNvPr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4">
            <a:extLst>
              <a:ext uri="{FF2B5EF4-FFF2-40B4-BE49-F238E27FC236}">
                <a16:creationId xmlns:a16="http://schemas.microsoft.com/office/drawing/2014/main" id="{851A5FA9-F992-928D-B8AB-938430D1BA99}"/>
              </a:ext>
            </a:extLst>
          </p:cNvPr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5C99A0F4-4CEE-73F8-8C38-71CA26A55412}"/>
              </a:ext>
            </a:extLst>
          </p:cNvPr>
          <p:cNvSpPr txBox="1"/>
          <p:nvPr/>
        </p:nvSpPr>
        <p:spPr>
          <a:xfrm>
            <a:off x="1826301" y="6029703"/>
            <a:ext cx="81251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67">
                <a:solidFill>
                  <a:schemeClr val="tx1"/>
                </a:solidFill>
                <a:latin typeface="Raleway" pitchFamily="2" charset="0"/>
              </a:rPr>
              <a:t>(6%)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349570F3-2080-B25E-A565-7B9F2F3D77FC}"/>
              </a:ext>
            </a:extLst>
          </p:cNvPr>
          <p:cNvSpPr txBox="1"/>
          <p:nvPr/>
        </p:nvSpPr>
        <p:spPr>
          <a:xfrm>
            <a:off x="4815454" y="5350947"/>
            <a:ext cx="812516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67">
                <a:solidFill>
                  <a:schemeClr val="tx1"/>
                </a:solidFill>
                <a:latin typeface="Raleway" pitchFamily="2" charset="0"/>
              </a:rPr>
              <a:t>(19%)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76BD1414-39DD-210F-5FC9-1923B1594782}"/>
              </a:ext>
            </a:extLst>
          </p:cNvPr>
          <p:cNvSpPr txBox="1"/>
          <p:nvPr/>
        </p:nvSpPr>
        <p:spPr>
          <a:xfrm>
            <a:off x="8600596" y="4997193"/>
            <a:ext cx="82671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pt-BR" sz="1867">
                <a:solidFill>
                  <a:schemeClr val="tx1"/>
                </a:solidFill>
                <a:latin typeface="Raleway" pitchFamily="2" charset="0"/>
              </a:rPr>
              <a:t>(14%)</a:t>
            </a:r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D6D9E7C2-736C-49B3-B263-79EEA7D9ADB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4307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78EF3172-C733-7895-E678-F5252236716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>
            <a:extLst>
              <a:ext uri="{FF2B5EF4-FFF2-40B4-BE49-F238E27FC236}">
                <a16:creationId xmlns:a16="http://schemas.microsoft.com/office/drawing/2014/main" id="{8AFE0039-4BE0-61EC-32FF-DB7B083FBC39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30613091-2E7A-C313-E023-6FD14E90C1A7}"/>
              </a:ext>
            </a:extLst>
          </p:cNvPr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DA81DE47-D820-DF74-1D30-C36EB30E24D1}"/>
              </a:ext>
            </a:extLst>
          </p:cNvPr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4">
            <a:extLst>
              <a:ext uri="{FF2B5EF4-FFF2-40B4-BE49-F238E27FC236}">
                <a16:creationId xmlns:a16="http://schemas.microsoft.com/office/drawing/2014/main" id="{C1D8DD7F-C2D6-E8A9-AD0E-62ABF456A238}"/>
              </a:ext>
            </a:extLst>
          </p:cNvPr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cxnSp>
        <p:nvCxnSpPr>
          <p:cNvPr id="12" name="Conector reto 11">
            <a:extLst>
              <a:ext uri="{FF2B5EF4-FFF2-40B4-BE49-F238E27FC236}">
                <a16:creationId xmlns:a16="http://schemas.microsoft.com/office/drawing/2014/main" id="{1F46E59E-A49E-F2AD-7203-24F430F74ED5}"/>
              </a:ext>
            </a:extLst>
          </p:cNvPr>
          <p:cNvCxnSpPr>
            <a:cxnSpLocks/>
          </p:cNvCxnSpPr>
          <p:nvPr/>
        </p:nvCxnSpPr>
        <p:spPr>
          <a:xfrm>
            <a:off x="8825147" y="1753222"/>
            <a:ext cx="0" cy="4274305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28" name="Picture 4">
            <a:extLst>
              <a:ext uri="{FF2B5EF4-FFF2-40B4-BE49-F238E27FC236}">
                <a16:creationId xmlns:a16="http://schemas.microsoft.com/office/drawing/2014/main" id="{75265020-B3EB-EF86-0230-142B0EE4D8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4606" y="1654555"/>
            <a:ext cx="10007711" cy="43717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95D6F96E-5B05-69BB-C1F3-CE5A951B892A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544187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4" name="Google Shape;124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8"/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6" name="Google Shape;126;p18"/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7" name="Google Shape;127;p18"/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8" name="Google Shape;128;p18"/>
          <p:cNvSpPr txBox="1"/>
          <p:nvPr/>
        </p:nvSpPr>
        <p:spPr>
          <a:xfrm>
            <a:off x="2880000" y="840001"/>
            <a:ext cx="7534000" cy="35394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</a:pPr>
            <a:r>
              <a:rPr lang="pt-BR" sz="2000">
                <a:solidFill>
                  <a:srgbClr val="1A53AF"/>
                </a:solidFill>
                <a:latin typeface="Raleway ExtraBold"/>
                <a:ea typeface="Raleway ExtraBold"/>
                <a:cs typeface="Raleway ExtraBold"/>
                <a:sym typeface="Raleway ExtraBold"/>
              </a:rPr>
              <a:t>Amostra representativa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29" name="Google Shape;129;p18"/>
          <p:cNvSpPr/>
          <p:nvPr/>
        </p:nvSpPr>
        <p:spPr>
          <a:xfrm>
            <a:off x="2159996" y="839999"/>
            <a:ext cx="288000" cy="28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30" name="Google Shape;130;p18"/>
          <p:cNvSpPr txBox="1"/>
          <p:nvPr/>
        </p:nvSpPr>
        <p:spPr>
          <a:xfrm>
            <a:off x="2880000" y="4352800"/>
            <a:ext cx="5221200" cy="16989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r>
              <a:rPr lang="pt-BR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Amostra representativa considera os </a:t>
            </a:r>
            <a:r>
              <a:rPr lang="pt-BR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estratos de região e dependência administrativa</a:t>
            </a:r>
            <a:r>
              <a:rPr lang="pt-BR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, para garantir análises comparáveis e estatisticamente robustas 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15000"/>
              </a:lnSpc>
              <a:buClr>
                <a:schemeClr val="dk1"/>
              </a:buClr>
              <a:buSzPts val="1100"/>
            </a:pP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  <a:p>
            <a:pPr>
              <a:lnSpc>
                <a:spcPct val="115000"/>
              </a:lnSpc>
            </a:pPr>
            <a:r>
              <a:rPr lang="pt-BR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MEC realizou </a:t>
            </a:r>
            <a:r>
              <a:rPr lang="pt-BR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monitoramento do engajamento</a:t>
            </a:r>
            <a:r>
              <a:rPr lang="pt-BR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durante o período de mobilização para a escuta</a:t>
            </a:r>
            <a:endParaRPr sz="160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pic>
        <p:nvPicPr>
          <p:cNvPr id="131" name="Google Shape;131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880017" y="1518620"/>
            <a:ext cx="7742244" cy="215621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8576934" y="3674835"/>
            <a:ext cx="2551391" cy="2565168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Imagem 1">
            <a:extLst>
              <a:ext uri="{FF2B5EF4-FFF2-40B4-BE49-F238E27FC236}">
                <a16:creationId xmlns:a16="http://schemas.microsoft.com/office/drawing/2014/main" id="{91C40EBB-51A3-2274-A0D2-35BFE8F5D6CC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pic>
        <p:nvPicPr>
          <p:cNvPr id="4" name="Google Shape;63;p1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1851E5BF-484E-1EB9-BE2F-2D7EFCB6C47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V="1">
            <a:off x="400232" y="4625219"/>
            <a:ext cx="1426067" cy="189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760302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6DE41713-D782-236A-C4AA-BE0BE902F7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>
            <a:extLst>
              <a:ext uri="{FF2B5EF4-FFF2-40B4-BE49-F238E27FC236}">
                <a16:creationId xmlns:a16="http://schemas.microsoft.com/office/drawing/2014/main" id="{5DA36C9D-26E1-3CF8-822A-3A9BFD05FEA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74EC885A-FF47-3FCB-006A-1D005ECC01F3}"/>
              </a:ext>
            </a:extLst>
          </p:cNvPr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CF2EEEDE-0AF1-CD06-BBFC-E0659265F482}"/>
              </a:ext>
            </a:extLst>
          </p:cNvPr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4">
            <a:extLst>
              <a:ext uri="{FF2B5EF4-FFF2-40B4-BE49-F238E27FC236}">
                <a16:creationId xmlns:a16="http://schemas.microsoft.com/office/drawing/2014/main" id="{67011E10-A017-C4AA-49E7-42D927CF4A64}"/>
              </a:ext>
            </a:extLst>
          </p:cNvPr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E6C4A17E-FCC2-82C3-EF4C-74BED0BBF371}"/>
              </a:ext>
            </a:extLst>
          </p:cNvPr>
          <p:cNvSpPr txBox="1"/>
          <p:nvPr/>
        </p:nvSpPr>
        <p:spPr>
          <a:xfrm>
            <a:off x="1945045" y="1091347"/>
            <a:ext cx="9534592" cy="1077026"/>
          </a:xfrm>
          <a:prstGeom prst="rect">
            <a:avLst/>
          </a:prstGeom>
          <a:solidFill>
            <a:srgbClr val="F9B914"/>
          </a:solidFill>
          <a:ln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pt-BR" sz="2133" b="1" dirty="0">
                <a:solidFill>
                  <a:schemeClr val="bg1"/>
                </a:solidFill>
                <a:latin typeface="Raleway" pitchFamily="2" charset="0"/>
              </a:rPr>
              <a:t>A Escuta indica que </a:t>
            </a:r>
            <a:r>
              <a:rPr lang="pt-BR" sz="2133" b="1" dirty="0">
                <a:solidFill>
                  <a:schemeClr val="bg1"/>
                </a:solidFill>
                <a:highlight>
                  <a:srgbClr val="008000"/>
                </a:highlight>
                <a:latin typeface="Raleway" pitchFamily="2" charset="0"/>
              </a:rPr>
              <a:t>alinhar a formação aos interesses docentes </a:t>
            </a:r>
            <a:r>
              <a:rPr lang="pt-BR" sz="2133" b="1" dirty="0">
                <a:solidFill>
                  <a:schemeClr val="bg1"/>
                </a:solidFill>
                <a:latin typeface="Raleway" pitchFamily="2" charset="0"/>
              </a:rPr>
              <a:t>potencializa a participação e que a Matemática é uma </a:t>
            </a:r>
            <a:r>
              <a:rPr lang="pt-BR" sz="2133" b="1" dirty="0">
                <a:solidFill>
                  <a:schemeClr val="bg1"/>
                </a:solidFill>
                <a:highlight>
                  <a:srgbClr val="008000"/>
                </a:highlight>
                <a:latin typeface="Raleway" pitchFamily="2" charset="0"/>
              </a:rPr>
              <a:t>carência sobretudo nos Anos Iniciais</a:t>
            </a:r>
          </a:p>
        </p:txBody>
      </p:sp>
      <p:sp>
        <p:nvSpPr>
          <p:cNvPr id="14" name="Google Shape;64;p14">
            <a:extLst>
              <a:ext uri="{FF2B5EF4-FFF2-40B4-BE49-F238E27FC236}">
                <a16:creationId xmlns:a16="http://schemas.microsoft.com/office/drawing/2014/main" id="{3FFAA87B-82C4-05B6-EC50-078D13C955E5}"/>
              </a:ext>
            </a:extLst>
          </p:cNvPr>
          <p:cNvSpPr txBox="1"/>
          <p:nvPr/>
        </p:nvSpPr>
        <p:spPr>
          <a:xfrm>
            <a:off x="2406681" y="2313731"/>
            <a:ext cx="10116332" cy="13786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Alto interesse por formação aplicada à prática.</a:t>
            </a:r>
          </a:p>
          <a:p>
            <a:pPr lvl="0" algn="just">
              <a:lnSpc>
                <a:spcPct val="115000"/>
              </a:lnSpc>
            </a:pPr>
            <a:r>
              <a:rPr lang="pt-BR" sz="2133" b="1" dirty="0">
                <a:solidFill>
                  <a:schemeClr val="dk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(</a:t>
            </a:r>
            <a:r>
              <a:rPr lang="pt-BR" sz="1867" b="1" dirty="0">
                <a:latin typeface="Raleway" pitchFamily="2" charset="0"/>
              </a:rPr>
              <a:t>~80% manifestam grande interesse em oficinas práticas </a:t>
            </a:r>
          </a:p>
          <a:p>
            <a:pPr lvl="0" algn="just">
              <a:lnSpc>
                <a:spcPct val="115000"/>
              </a:lnSpc>
            </a:pPr>
            <a:r>
              <a:rPr lang="pt-BR" sz="1867" b="1" dirty="0">
                <a:latin typeface="Raleway" pitchFamily="2" charset="0"/>
              </a:rPr>
              <a:t>com experimentação de atividades de sala de aula</a:t>
            </a:r>
            <a:r>
              <a:rPr lang="pt-BR" sz="2133" b="1" dirty="0">
                <a:solidFill>
                  <a:schemeClr val="dk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).</a:t>
            </a:r>
          </a:p>
        </p:txBody>
      </p:sp>
      <p:sp>
        <p:nvSpPr>
          <p:cNvPr id="15" name="Google Shape;69;p14">
            <a:extLst>
              <a:ext uri="{FF2B5EF4-FFF2-40B4-BE49-F238E27FC236}">
                <a16:creationId xmlns:a16="http://schemas.microsoft.com/office/drawing/2014/main" id="{C41E52E4-D3A5-5CFC-205A-30C117A00692}"/>
              </a:ext>
            </a:extLst>
          </p:cNvPr>
          <p:cNvSpPr/>
          <p:nvPr/>
        </p:nvSpPr>
        <p:spPr>
          <a:xfrm>
            <a:off x="1985549" y="2444742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7" name="Google Shape;64;p14">
            <a:extLst>
              <a:ext uri="{FF2B5EF4-FFF2-40B4-BE49-F238E27FC236}">
                <a16:creationId xmlns:a16="http://schemas.microsoft.com/office/drawing/2014/main" id="{53612011-7703-C6B6-AFFB-AD1843EEE923}"/>
              </a:ext>
            </a:extLst>
          </p:cNvPr>
          <p:cNvSpPr txBox="1"/>
          <p:nvPr/>
        </p:nvSpPr>
        <p:spPr>
          <a:xfrm>
            <a:off x="2406680" y="3611350"/>
            <a:ext cx="10694280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Valorização de trocas entre pares.</a:t>
            </a:r>
          </a:p>
          <a:p>
            <a:pPr lvl="0" algn="just">
              <a:lnSpc>
                <a:spcPct val="115000"/>
              </a:lnSpc>
            </a:pPr>
            <a:r>
              <a:rPr lang="pt-BR" sz="1867" b="1" dirty="0">
                <a:latin typeface="Raleway" pitchFamily="2" charset="0"/>
              </a:rPr>
              <a:t>(70% desejam participar de redes de compartilhamento de práticas).</a:t>
            </a:r>
            <a:endParaRPr lang="pt-BR" sz="2133" b="1" dirty="0">
              <a:solidFill>
                <a:schemeClr val="dk1"/>
              </a:solidFill>
              <a:latin typeface="Raleway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18" name="Google Shape;64;p14">
            <a:extLst>
              <a:ext uri="{FF2B5EF4-FFF2-40B4-BE49-F238E27FC236}">
                <a16:creationId xmlns:a16="http://schemas.microsoft.com/office/drawing/2014/main" id="{6BA69382-1D32-9F3B-B45D-AE79B5C5976D}"/>
              </a:ext>
            </a:extLst>
          </p:cNvPr>
          <p:cNvSpPr txBox="1"/>
          <p:nvPr/>
        </p:nvSpPr>
        <p:spPr>
          <a:xfrm>
            <a:off x="2406680" y="4565416"/>
            <a:ext cx="10389507" cy="954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Busca por aprofundamento do conhecimento matemático.</a:t>
            </a:r>
          </a:p>
          <a:p>
            <a:pPr algn="just">
              <a:lnSpc>
                <a:spcPct val="115000"/>
              </a:lnSpc>
            </a:pPr>
            <a:r>
              <a:rPr lang="pt-BR" sz="1867" b="1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(58% nos AI, 65% nos AF e 66% no EM).</a:t>
            </a:r>
          </a:p>
        </p:txBody>
      </p:sp>
      <p:sp>
        <p:nvSpPr>
          <p:cNvPr id="2" name="Google Shape;69;p14">
            <a:extLst>
              <a:ext uri="{FF2B5EF4-FFF2-40B4-BE49-F238E27FC236}">
                <a16:creationId xmlns:a16="http://schemas.microsoft.com/office/drawing/2014/main" id="{6E2F33E5-2F08-6D49-6558-02FC47292E76}"/>
              </a:ext>
            </a:extLst>
          </p:cNvPr>
          <p:cNvSpPr/>
          <p:nvPr/>
        </p:nvSpPr>
        <p:spPr>
          <a:xfrm>
            <a:off x="1985549" y="3777811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3" name="Google Shape;69;p14">
            <a:extLst>
              <a:ext uri="{FF2B5EF4-FFF2-40B4-BE49-F238E27FC236}">
                <a16:creationId xmlns:a16="http://schemas.microsoft.com/office/drawing/2014/main" id="{04B62826-7DBB-C47A-EC41-BD3F58B2C072}"/>
              </a:ext>
            </a:extLst>
          </p:cNvPr>
          <p:cNvSpPr/>
          <p:nvPr/>
        </p:nvSpPr>
        <p:spPr>
          <a:xfrm>
            <a:off x="1985549" y="4750892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9312E15E-A17E-26C8-E39E-3BD1788D75E2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sp>
        <p:nvSpPr>
          <p:cNvPr id="7" name="CaixaDeTexto 6">
            <a:extLst>
              <a:ext uri="{FF2B5EF4-FFF2-40B4-BE49-F238E27FC236}">
                <a16:creationId xmlns:a16="http://schemas.microsoft.com/office/drawing/2014/main" id="{CC6D553F-0E89-83DC-AF69-2577CCDA0852}"/>
              </a:ext>
            </a:extLst>
          </p:cNvPr>
          <p:cNvSpPr txBox="1"/>
          <p:nvPr/>
        </p:nvSpPr>
        <p:spPr>
          <a:xfrm>
            <a:off x="2406681" y="5537374"/>
            <a:ext cx="9605148" cy="110530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Carência de formação para professores dos Anos Iniciais.</a:t>
            </a:r>
          </a:p>
          <a:p>
            <a:pPr lvl="0" algn="just">
              <a:lnSpc>
                <a:spcPct val="115000"/>
              </a:lnSpc>
            </a:pPr>
            <a:r>
              <a:rPr lang="pt-BR" sz="1867" b="1" dirty="0">
                <a:latin typeface="Raleway" pitchFamily="2" charset="0"/>
              </a:rPr>
              <a:t>(entre 2024 e 2025, ~26% não realizaram nenhuma atividade formativa focada no ensino de matemática</a:t>
            </a:r>
            <a:r>
              <a:rPr lang="pt-BR" sz="1867" b="1" dirty="0">
                <a:solidFill>
                  <a:schemeClr val="dk1"/>
                </a:solidFill>
                <a:latin typeface="Raleway" pitchFamily="2" charset="0"/>
                <a:sym typeface="Raleway"/>
              </a:rPr>
              <a:t>).</a:t>
            </a:r>
            <a:endParaRPr lang="pt-BR" sz="1867" b="1" dirty="0">
              <a:solidFill>
                <a:schemeClr val="dk1"/>
              </a:solidFill>
              <a:latin typeface="Raleway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8" name="Google Shape;69;p14">
            <a:extLst>
              <a:ext uri="{FF2B5EF4-FFF2-40B4-BE49-F238E27FC236}">
                <a16:creationId xmlns:a16="http://schemas.microsoft.com/office/drawing/2014/main" id="{6127613C-0B73-D28B-D1F4-C9EAEE15A76F}"/>
              </a:ext>
            </a:extLst>
          </p:cNvPr>
          <p:cNvSpPr/>
          <p:nvPr/>
        </p:nvSpPr>
        <p:spPr>
          <a:xfrm>
            <a:off x="1985549" y="5739099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9" name="Google Shape;63;p14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D71F9FB1-E104-B930-B86B-C33AF22D1BE6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V="1">
            <a:off x="400232" y="4625219"/>
            <a:ext cx="1426067" cy="189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1917660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">
          <a:extLst>
            <a:ext uri="{FF2B5EF4-FFF2-40B4-BE49-F238E27FC236}">
              <a16:creationId xmlns:a16="http://schemas.microsoft.com/office/drawing/2014/main" id="{92CD6742-956B-A374-E2E4-B0025E8D3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" name="Google Shape;63;p14">
            <a:extLst>
              <a:ext uri="{FF2B5EF4-FFF2-40B4-BE49-F238E27FC236}">
                <a16:creationId xmlns:a16="http://schemas.microsoft.com/office/drawing/2014/main" id="{F2CCA513-FD99-B466-E960-F43457E18AF7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  <p:sp>
        <p:nvSpPr>
          <p:cNvPr id="65" name="Google Shape;65;p14">
            <a:extLst>
              <a:ext uri="{FF2B5EF4-FFF2-40B4-BE49-F238E27FC236}">
                <a16:creationId xmlns:a16="http://schemas.microsoft.com/office/drawing/2014/main" id="{2FD19E8D-CB8D-2781-365B-452BAE93F406}"/>
              </a:ext>
            </a:extLst>
          </p:cNvPr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6" name="Google Shape;66;p14">
            <a:extLst>
              <a:ext uri="{FF2B5EF4-FFF2-40B4-BE49-F238E27FC236}">
                <a16:creationId xmlns:a16="http://schemas.microsoft.com/office/drawing/2014/main" id="{A8F9268B-B735-1591-3AAA-F19C70797C71}"/>
              </a:ext>
            </a:extLst>
          </p:cNvPr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67" name="Google Shape;67;p14">
            <a:extLst>
              <a:ext uri="{FF2B5EF4-FFF2-40B4-BE49-F238E27FC236}">
                <a16:creationId xmlns:a16="http://schemas.microsoft.com/office/drawing/2014/main" id="{9FAD1B38-ED5F-14C7-1471-3FBA2FE4BED7}"/>
              </a:ext>
            </a:extLst>
          </p:cNvPr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34" name="CaixaDeTexto 33">
            <a:extLst>
              <a:ext uri="{FF2B5EF4-FFF2-40B4-BE49-F238E27FC236}">
                <a16:creationId xmlns:a16="http://schemas.microsoft.com/office/drawing/2014/main" id="{23E4CFFC-42CA-4C60-B4C5-1FEA2B4AD503}"/>
              </a:ext>
            </a:extLst>
          </p:cNvPr>
          <p:cNvSpPr txBox="1"/>
          <p:nvPr/>
        </p:nvSpPr>
        <p:spPr>
          <a:xfrm>
            <a:off x="1945045" y="1091347"/>
            <a:ext cx="9534592" cy="861774"/>
          </a:xfrm>
          <a:prstGeom prst="rect">
            <a:avLst/>
          </a:prstGeom>
          <a:solidFill>
            <a:srgbClr val="F0AB00"/>
          </a:solidFill>
        </p:spPr>
        <p:txBody>
          <a:bodyPr wrap="square" lIns="121920" tIns="60960" rIns="121920" bIns="60960" anchor="t">
            <a:spAutoFit/>
          </a:bodyPr>
          <a:lstStyle/>
          <a:p>
            <a:pPr algn="ctr"/>
            <a:r>
              <a:rPr lang="pt-BR" sz="2400" b="1" dirty="0">
                <a:solidFill>
                  <a:schemeClr val="bg1"/>
                </a:solidFill>
                <a:latin typeface="Raleway"/>
              </a:rPr>
              <a:t>A Escuta evidencia que a </a:t>
            </a:r>
            <a:r>
              <a:rPr lang="pt-BR" sz="2400" b="1" dirty="0">
                <a:solidFill>
                  <a:schemeClr val="bg1"/>
                </a:solidFill>
                <a:highlight>
                  <a:srgbClr val="008000"/>
                </a:highlight>
                <a:latin typeface="Raleway"/>
              </a:rPr>
              <a:t>articulação com a formação inicial</a:t>
            </a:r>
            <a:r>
              <a:rPr lang="pt-BR" sz="2400" b="1" dirty="0">
                <a:solidFill>
                  <a:schemeClr val="bg1"/>
                </a:solidFill>
                <a:latin typeface="Raleway"/>
              </a:rPr>
              <a:t> é estratégica para a política</a:t>
            </a:r>
          </a:p>
        </p:txBody>
      </p:sp>
      <p:sp>
        <p:nvSpPr>
          <p:cNvPr id="14" name="Google Shape;64;p14">
            <a:extLst>
              <a:ext uri="{FF2B5EF4-FFF2-40B4-BE49-F238E27FC236}">
                <a16:creationId xmlns:a16="http://schemas.microsoft.com/office/drawing/2014/main" id="{EB58D433-7396-38BD-14F6-A2901449D0D1}"/>
              </a:ext>
            </a:extLst>
          </p:cNvPr>
          <p:cNvSpPr txBox="1"/>
          <p:nvPr/>
        </p:nvSpPr>
        <p:spPr>
          <a:xfrm>
            <a:off x="2460219" y="2190214"/>
            <a:ext cx="8746887" cy="119830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A formação inicial é percebida como </a:t>
            </a:r>
            <a:r>
              <a:rPr lang="pt-BR" sz="2133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parcialmente suficiente. </a:t>
            </a:r>
            <a:endParaRPr lang="pt-BR" sz="1867">
              <a:solidFill>
                <a:schemeClr val="dk1"/>
              </a:solidFill>
            </a:endParaRPr>
          </a:p>
          <a:p>
            <a:r>
              <a:rPr lang="pt-BR" sz="1867" b="1" dirty="0">
                <a:solidFill>
                  <a:schemeClr val="dk1"/>
                </a:solidFill>
                <a:latin typeface="Raleway" pitchFamily="2" charset="0"/>
                <a:ea typeface="Raleway"/>
                <a:cs typeface="Raleway"/>
                <a:sym typeface="Raleway"/>
              </a:rPr>
              <a:t>(c</a:t>
            </a:r>
            <a:r>
              <a:rPr lang="pt-BR" sz="1867" b="1" dirty="0">
                <a:latin typeface="Raleway" pitchFamily="2" charset="0"/>
              </a:rPr>
              <a:t>onsideram que alcançaram visão aprofundada da matemática 40% dos docentes dos anos iniciais e 70% dos anos finais e do ensino médio.</a:t>
            </a:r>
            <a:r>
              <a:rPr lang="pt-BR" sz="1867" b="1" dirty="0">
                <a:solidFill>
                  <a:schemeClr val="dk1"/>
                </a:solidFill>
                <a:latin typeface="Raleway" pitchFamily="2" charset="0"/>
                <a:sym typeface="Raleway"/>
              </a:rPr>
              <a:t>)</a:t>
            </a:r>
            <a:endParaRPr lang="pt-BR" sz="1867" b="1" dirty="0">
              <a:latin typeface="Raleway" pitchFamily="2" charset="0"/>
            </a:endParaRPr>
          </a:p>
        </p:txBody>
      </p:sp>
      <p:sp>
        <p:nvSpPr>
          <p:cNvPr id="15" name="Google Shape;69;p14">
            <a:extLst>
              <a:ext uri="{FF2B5EF4-FFF2-40B4-BE49-F238E27FC236}">
                <a16:creationId xmlns:a16="http://schemas.microsoft.com/office/drawing/2014/main" id="{1873DB6C-0736-201D-351F-A80853E5DC43}"/>
              </a:ext>
            </a:extLst>
          </p:cNvPr>
          <p:cNvSpPr/>
          <p:nvPr/>
        </p:nvSpPr>
        <p:spPr>
          <a:xfrm>
            <a:off x="1945046" y="2361026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7" name="Google Shape;64;p14">
            <a:extLst>
              <a:ext uri="{FF2B5EF4-FFF2-40B4-BE49-F238E27FC236}">
                <a16:creationId xmlns:a16="http://schemas.microsoft.com/office/drawing/2014/main" id="{317ACA8C-A438-79A1-B222-29BABE27D393}"/>
              </a:ext>
            </a:extLst>
          </p:cNvPr>
          <p:cNvSpPr txBox="1"/>
          <p:nvPr/>
        </p:nvSpPr>
        <p:spPr>
          <a:xfrm>
            <a:off x="2484517" y="3632225"/>
            <a:ext cx="9173004" cy="128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Há lacunas no conhecimento pedagógico do conteúdo.</a:t>
            </a:r>
          </a:p>
          <a:p>
            <a:pPr lvl="0" algn="just">
              <a:lnSpc>
                <a:spcPct val="115000"/>
              </a:lnSpc>
            </a:pPr>
            <a:r>
              <a:rPr lang="pt-BR" sz="1867" b="1" dirty="0">
                <a:latin typeface="Raleway"/>
              </a:rPr>
              <a:t>(~20%, nos anos iniciais, se sentem muito </a:t>
            </a:r>
            <a:r>
              <a:rPr lang="pt-BR" sz="1867" b="1">
                <a:latin typeface="Raleway"/>
              </a:rPr>
              <a:t>bem preparados</a:t>
            </a:r>
            <a:r>
              <a:rPr lang="pt-BR" sz="1867" b="1" dirty="0">
                <a:latin typeface="Raleway"/>
              </a:rPr>
              <a:t> para ensinar matemática; ~50% nos anos finais e no ensino médio).</a:t>
            </a:r>
            <a:endParaRPr lang="pt-BR" sz="2133" b="1" dirty="0">
              <a:solidFill>
                <a:schemeClr val="dk1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  <p:sp>
        <p:nvSpPr>
          <p:cNvPr id="18" name="Google Shape;64;p14">
            <a:extLst>
              <a:ext uri="{FF2B5EF4-FFF2-40B4-BE49-F238E27FC236}">
                <a16:creationId xmlns:a16="http://schemas.microsoft.com/office/drawing/2014/main" id="{B8010EDE-330A-AE86-FD5A-D57CD57D6CC2}"/>
              </a:ext>
            </a:extLst>
          </p:cNvPr>
          <p:cNvSpPr txBox="1"/>
          <p:nvPr/>
        </p:nvSpPr>
        <p:spPr>
          <a:xfrm>
            <a:off x="2484516" y="5236247"/>
            <a:ext cx="8868408" cy="12844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spAutoFit/>
          </a:bodyPr>
          <a:lstStyle/>
          <a:p>
            <a:pPr lvl="0" algn="just">
              <a:lnSpc>
                <a:spcPct val="115000"/>
              </a:lnSpc>
            </a:pPr>
            <a:r>
              <a:rPr lang="pt-BR" sz="2133" dirty="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Há também demanda por maior aprofundamento matemático.</a:t>
            </a:r>
          </a:p>
          <a:p>
            <a:pPr lvl="0" algn="just">
              <a:lnSpc>
                <a:spcPct val="115000"/>
              </a:lnSpc>
            </a:pPr>
            <a:r>
              <a:rPr lang="pt-BR" sz="1867" b="1" dirty="0">
                <a:latin typeface="Raleway" pitchFamily="2" charset="0"/>
              </a:rPr>
              <a:t>(60% dos professores têm interesse em aprofundar conhecimentos específicos na área).</a:t>
            </a:r>
            <a:endParaRPr lang="pt-BR" sz="2133" b="1" dirty="0">
              <a:solidFill>
                <a:schemeClr val="dk1"/>
              </a:solidFill>
              <a:latin typeface="Raleway" pitchFamily="2" charset="0"/>
              <a:ea typeface="Raleway"/>
              <a:cs typeface="Raleway"/>
              <a:sym typeface="Raleway"/>
            </a:endParaRPr>
          </a:p>
        </p:txBody>
      </p:sp>
      <p:sp>
        <p:nvSpPr>
          <p:cNvPr id="2" name="Google Shape;69;p14">
            <a:extLst>
              <a:ext uri="{FF2B5EF4-FFF2-40B4-BE49-F238E27FC236}">
                <a16:creationId xmlns:a16="http://schemas.microsoft.com/office/drawing/2014/main" id="{FE632F1D-48A4-33DC-40CD-2FEE102726FC}"/>
              </a:ext>
            </a:extLst>
          </p:cNvPr>
          <p:cNvSpPr/>
          <p:nvPr/>
        </p:nvSpPr>
        <p:spPr>
          <a:xfrm>
            <a:off x="1945046" y="3769678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 dirty="0"/>
          </a:p>
        </p:txBody>
      </p:sp>
      <p:sp>
        <p:nvSpPr>
          <p:cNvPr id="3" name="Google Shape;69;p14">
            <a:extLst>
              <a:ext uri="{FF2B5EF4-FFF2-40B4-BE49-F238E27FC236}">
                <a16:creationId xmlns:a16="http://schemas.microsoft.com/office/drawing/2014/main" id="{717D0BC4-6E7C-FC70-388A-36695DF8AD70}"/>
              </a:ext>
            </a:extLst>
          </p:cNvPr>
          <p:cNvSpPr/>
          <p:nvPr/>
        </p:nvSpPr>
        <p:spPr>
          <a:xfrm>
            <a:off x="1995473" y="5431434"/>
            <a:ext cx="313121" cy="348813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8" name="Imagem 7">
            <a:extLst>
              <a:ext uri="{FF2B5EF4-FFF2-40B4-BE49-F238E27FC236}">
                <a16:creationId xmlns:a16="http://schemas.microsoft.com/office/drawing/2014/main" id="{BA8062C6-091B-5B1C-6411-4F50FDA39428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pic>
        <p:nvPicPr>
          <p:cNvPr id="4" name="Google Shape;63;p14">
            <a:extLst>
              <a:ext uri="{FF2B5EF4-FFF2-40B4-BE49-F238E27FC236}">
                <a16:creationId xmlns:a16="http://schemas.microsoft.com/office/drawing/2014/main" id="{F252FDA7-3753-325A-54D5-622D99C89EB0}"/>
              </a:ext>
            </a:extLst>
          </p:cNvPr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flipV="1">
            <a:off x="400232" y="4625219"/>
            <a:ext cx="1426067" cy="189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238964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33D457E-EB6C-BB9A-7D32-99EAF0362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1">
            <a:extLst>
              <a:ext uri="{FF2B5EF4-FFF2-40B4-BE49-F238E27FC236}">
                <a16:creationId xmlns:a16="http://schemas.microsoft.com/office/drawing/2014/main" id="{0AD86565-7062-844E-C80F-1232C0B89BFA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815019" y="1173480"/>
            <a:ext cx="10561964" cy="4511040"/>
          </a:xfrm>
          <a:solidFill>
            <a:schemeClr val="bg1"/>
          </a:solidFill>
        </p:spPr>
        <p:txBody>
          <a:bodyPr/>
          <a:lstStyle>
            <a:defPPr>
              <a:defRPr lang="pt-BR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pt-BR">
              <a:cs typeface="Arial"/>
            </a:endParaRPr>
          </a:p>
        </p:txBody>
      </p:sp>
      <p:pic>
        <p:nvPicPr>
          <p:cNvPr id="14" name="Picture 13" descr="A screen shot of a computer screen&#10;&#10;AI-generated content may be incorrect.">
            <a:extLst>
              <a:ext uri="{FF2B5EF4-FFF2-40B4-BE49-F238E27FC236}">
                <a16:creationId xmlns:a16="http://schemas.microsoft.com/office/drawing/2014/main" id="{5FE74EBA-22B9-85AB-391F-2ECE0CD504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41294" r="301" b="8047"/>
          <a:stretch>
            <a:fillRect/>
          </a:stretch>
        </p:blipFill>
        <p:spPr>
          <a:xfrm>
            <a:off x="1690778" y="2359325"/>
            <a:ext cx="8812629" cy="2933793"/>
          </a:xfrm>
          <a:prstGeom prst="rect">
            <a:avLst/>
          </a:prstGeom>
        </p:spPr>
      </p:pic>
      <p:sp>
        <p:nvSpPr>
          <p:cNvPr id="18" name="Google Shape;78;p15">
            <a:extLst>
              <a:ext uri="{FF2B5EF4-FFF2-40B4-BE49-F238E27FC236}">
                <a16:creationId xmlns:a16="http://schemas.microsoft.com/office/drawing/2014/main" id="{92FEFF71-55DC-6C5E-D427-D583BA2F42F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223711" y="1636093"/>
            <a:ext cx="2769319" cy="1626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sz="1867">
                <a:solidFill>
                  <a:srgbClr val="D90000"/>
                </a:solidFill>
                <a:latin typeface="Raleway ExtraBold"/>
                <a:cs typeface="Arial"/>
                <a:sym typeface="Raleway ExtraBold" pitchFamily="2" charset="0"/>
              </a:rPr>
              <a:t>CADERNOS PARA FORMAÇÃO DE PROFESSORES DOS </a:t>
            </a:r>
            <a:endParaRPr lang="pt-BR" sz="1867">
              <a:solidFill>
                <a:srgbClr val="D90000"/>
              </a:solidFill>
              <a:latin typeface="Raleway ExtraBold"/>
              <a:cs typeface="Arial"/>
            </a:endParaRPr>
          </a:p>
          <a:p>
            <a:pPr>
              <a:lnSpc>
                <a:spcPct val="114999"/>
              </a:lnSpc>
            </a:pPr>
            <a:r>
              <a:rPr lang="pt-BR" sz="1867">
                <a:solidFill>
                  <a:srgbClr val="D90000"/>
                </a:solidFill>
                <a:latin typeface="Raleway ExtraBold"/>
                <a:cs typeface="Arial"/>
                <a:sym typeface="Raleway ExtraBold" pitchFamily="2" charset="0"/>
              </a:rPr>
              <a:t>ANOS INICIAIS DO </a:t>
            </a:r>
            <a:endParaRPr lang="pt-BR" sz="1867">
              <a:solidFill>
                <a:srgbClr val="D90000"/>
              </a:solidFill>
              <a:latin typeface="Raleway ExtraBold"/>
              <a:cs typeface="Arial"/>
            </a:endParaRPr>
          </a:p>
          <a:p>
            <a:pPr>
              <a:lnSpc>
                <a:spcPct val="114999"/>
              </a:lnSpc>
            </a:pPr>
            <a:r>
              <a:rPr lang="pt-BR" sz="1867">
                <a:solidFill>
                  <a:srgbClr val="D90000"/>
                </a:solidFill>
                <a:latin typeface="Raleway ExtraBold"/>
                <a:cs typeface="Arial"/>
                <a:sym typeface="Raleway ExtraBold" pitchFamily="2" charset="0"/>
              </a:rPr>
              <a:t>ENSINO FUNDAMENTAL</a:t>
            </a:r>
            <a:endParaRPr lang="pt-BR" sz="1867">
              <a:solidFill>
                <a:srgbClr val="D90000"/>
              </a:solidFill>
              <a:latin typeface="Raleway ExtraBold"/>
            </a:endParaRPr>
          </a:p>
        </p:txBody>
      </p:sp>
      <p:sp>
        <p:nvSpPr>
          <p:cNvPr id="20" name="Google Shape;78;p15">
            <a:extLst>
              <a:ext uri="{FF2B5EF4-FFF2-40B4-BE49-F238E27FC236}">
                <a16:creationId xmlns:a16="http://schemas.microsoft.com/office/drawing/2014/main" id="{6723B855-A4D4-24A3-905D-96A5CD97B99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9810" y="1771059"/>
            <a:ext cx="2568036" cy="12963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r">
              <a:lnSpc>
                <a:spcPct val="114999"/>
              </a:lnSpc>
            </a:pPr>
            <a:r>
              <a:rPr lang="pt-BR" altLang="en-US" sz="1867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CURSOS PARA PROFESSORES</a:t>
            </a:r>
            <a:endParaRPr lang="pt-BR" altLang="en-US" sz="1867">
              <a:solidFill>
                <a:srgbClr val="1A53AF"/>
              </a:solidFill>
              <a:latin typeface="Raleway ExtraBold"/>
              <a:sym typeface="Raleway ExtraBold" pitchFamily="2" charset="0"/>
            </a:endParaRPr>
          </a:p>
          <a:p>
            <a:pPr algn="r">
              <a:lnSpc>
                <a:spcPct val="114999"/>
              </a:lnSpc>
            </a:pPr>
            <a:r>
              <a:rPr lang="pt-BR" altLang="en-US" sz="1867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DISPONÍVEIS</a:t>
            </a:r>
            <a:endParaRPr lang="pt-BR" altLang="en-US" sz="1867">
              <a:solidFill>
                <a:srgbClr val="1A53AF"/>
              </a:solidFill>
              <a:latin typeface="Raleway ExtraBold"/>
            </a:endParaRPr>
          </a:p>
          <a:p>
            <a:pPr algn="r">
              <a:lnSpc>
                <a:spcPct val="114999"/>
              </a:lnSpc>
            </a:pPr>
            <a:r>
              <a:rPr lang="pt-BR" altLang="en-US" sz="1867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 NO AVAMEC</a:t>
            </a:r>
            <a:endParaRPr lang="pt-BR" altLang="en-US" sz="1867">
              <a:solidFill>
                <a:srgbClr val="1A53AF"/>
              </a:solidFill>
              <a:latin typeface="Raleway ExtraBold"/>
            </a:endParaRP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54A71B74-75C5-2E7C-4803-D29437AE9BB7}"/>
              </a:ext>
            </a:extLst>
          </p:cNvPr>
          <p:cNvSpPr txBox="1"/>
          <p:nvPr/>
        </p:nvSpPr>
        <p:spPr>
          <a:xfrm>
            <a:off x="1328913" y="1633514"/>
            <a:ext cx="963284" cy="131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ctr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867" b="1">
                <a:solidFill>
                  <a:srgbClr val="1A53AF"/>
                </a:solidFill>
                <a:latin typeface="Raleway"/>
              </a:rPr>
              <a:t>6</a:t>
            </a:r>
          </a:p>
          <a:p>
            <a:pPr algn="ctr"/>
            <a:endParaRPr lang="en-US" sz="1867">
              <a:solidFill>
                <a:srgbClr val="1A53AF"/>
              </a:solidFill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9DBB5637-65D8-3A6F-BD46-CF8A1E524097}"/>
              </a:ext>
            </a:extLst>
          </p:cNvPr>
          <p:cNvSpPr txBox="1"/>
          <p:nvPr/>
        </p:nvSpPr>
        <p:spPr>
          <a:xfrm>
            <a:off x="7260566" y="1433620"/>
            <a:ext cx="963284" cy="131330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en-US" sz="5867" b="1">
                <a:solidFill>
                  <a:srgbClr val="D90000"/>
                </a:solidFill>
                <a:latin typeface="Raleway"/>
              </a:rPr>
              <a:t>2</a:t>
            </a:r>
            <a:endParaRPr lang="pt-BR" sz="5867">
              <a:solidFill>
                <a:srgbClr val="D90000"/>
              </a:solidFill>
              <a:latin typeface="Raleway"/>
            </a:endParaRPr>
          </a:p>
          <a:p>
            <a:pPr algn="ctr"/>
            <a:endParaRPr lang="en-US" sz="1867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738969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44DA5DC-72C2-93D3-0D51-091D3FF05C9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Google Shape;65;p14">
            <a:extLst>
              <a:ext uri="{FF2B5EF4-FFF2-40B4-BE49-F238E27FC236}">
                <a16:creationId xmlns:a16="http://schemas.microsoft.com/office/drawing/2014/main" id="{BC07F50D-08D5-C037-2E9E-0B7BDB4748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284" y="336551"/>
            <a:ext cx="228600" cy="228600"/>
          </a:xfrm>
          <a:prstGeom prst="ellipse">
            <a:avLst/>
          </a:prstGeom>
          <a:solidFill>
            <a:srgbClr val="29A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1" name="Google Shape;66;p14">
            <a:extLst>
              <a:ext uri="{FF2B5EF4-FFF2-40B4-BE49-F238E27FC236}">
                <a16:creationId xmlns:a16="http://schemas.microsoft.com/office/drawing/2014/main" id="{06F87D68-0198-94FA-375B-2A1E7FEEA3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7984" y="336551"/>
            <a:ext cx="228600" cy="228600"/>
          </a:xfrm>
          <a:prstGeom prst="rect">
            <a:avLst/>
          </a:prstGeom>
          <a:solidFill>
            <a:srgbClr val="F0A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2" name="Google Shape;67;p14">
            <a:extLst>
              <a:ext uri="{FF2B5EF4-FFF2-40B4-BE49-F238E27FC236}">
                <a16:creationId xmlns:a16="http://schemas.microsoft.com/office/drawing/2014/main" id="{6AAE38E7-BF3B-1129-9FFB-FB911A6912C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567" y="336551"/>
            <a:ext cx="256117" cy="2286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8" name="Google Shape;78;p15">
            <a:extLst>
              <a:ext uri="{FF2B5EF4-FFF2-40B4-BE49-F238E27FC236}">
                <a16:creationId xmlns:a16="http://schemas.microsoft.com/office/drawing/2014/main" id="{04F553F8-6EAF-C6CA-4CA2-EF89493A192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81" y="567148"/>
            <a:ext cx="7787017" cy="8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CURSOS PARA </a:t>
            </a:r>
            <a:r>
              <a:rPr lang="pt-BR" altLang="en-US" sz="24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2400">
                <a:solidFill>
                  <a:schemeClr val="bg1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PROFESSORES DE MATEMÁTICA</a:t>
            </a:r>
            <a:r>
              <a:rPr lang="pt-BR" sz="24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 </a:t>
            </a:r>
            <a:endParaRPr lang="pt-BR" altLang="en-US" sz="2133">
              <a:latin typeface="Raleway"/>
              <a:cs typeface="Arial"/>
              <a:sym typeface="Raleway ExtraBold" pitchFamily="2" charset="0"/>
            </a:endParaRPr>
          </a:p>
          <a:p>
            <a:pPr>
              <a:lnSpc>
                <a:spcPct val="114999"/>
              </a:lnSpc>
            </a:pP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DA EDUCAÇÃO BÁSICA</a:t>
            </a:r>
            <a:endParaRPr lang="pt-BR" altLang="en-US" sz="2133">
              <a:latin typeface="Raleway"/>
              <a:cs typeface="Arial"/>
            </a:endParaRPr>
          </a:p>
        </p:txBody>
      </p:sp>
      <p:pic>
        <p:nvPicPr>
          <p:cNvPr id="4" name="Imagem 5" descr="Tela de computador com fundo preto&#10;&#10;Descrição gerada automaticamente">
            <a:extLst>
              <a:ext uri="{FF2B5EF4-FFF2-40B4-BE49-F238E27FC236}">
                <a16:creationId xmlns:a16="http://schemas.microsoft.com/office/drawing/2014/main" id="{0C778A2C-DF48-2F0F-019F-2AFEA5FFC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5205" y="2201952"/>
            <a:ext cx="4403976" cy="2412889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774D8B73-A311-5EE9-7798-AE71FB53DCC3}"/>
              </a:ext>
            </a:extLst>
          </p:cNvPr>
          <p:cNvSpPr/>
          <p:nvPr/>
        </p:nvSpPr>
        <p:spPr>
          <a:xfrm>
            <a:off x="-147729" y="2431930"/>
            <a:ext cx="6096000" cy="421257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>
                <a:latin typeface="Raleway"/>
                <a:ea typeface="+mn-lt"/>
                <a:cs typeface="+mn-lt"/>
              </a:rPr>
              <a:t>Música e </a:t>
            </a:r>
            <a:r>
              <a:rPr lang="en-US" sz="1867" b="1" err="1">
                <a:latin typeface="Raleway"/>
                <a:ea typeface="+mn-lt"/>
                <a:cs typeface="+mn-lt"/>
              </a:rPr>
              <a:t>matemática</a:t>
            </a:r>
            <a:r>
              <a:rPr lang="en-US" sz="1867" b="1">
                <a:latin typeface="Raleway"/>
                <a:ea typeface="+mn-lt"/>
                <a:cs typeface="+mn-lt"/>
              </a:rPr>
              <a:t>: </a:t>
            </a:r>
            <a:r>
              <a:rPr lang="en-US" sz="1867" b="1" err="1">
                <a:latin typeface="Raleway"/>
                <a:ea typeface="+mn-lt"/>
                <a:cs typeface="+mn-lt"/>
              </a:rPr>
              <a:t>uma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harmonia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perfeita</a:t>
            </a:r>
            <a:endParaRPr lang="en-US" sz="1867" b="1" err="1">
              <a:latin typeface="Raleway"/>
              <a:cs typeface="Arial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DFF40ED-3CCF-3C7B-FCCF-48630DDA26C4}"/>
              </a:ext>
            </a:extLst>
          </p:cNvPr>
          <p:cNvSpPr/>
          <p:nvPr/>
        </p:nvSpPr>
        <p:spPr>
          <a:xfrm>
            <a:off x="-147729" y="5528813"/>
            <a:ext cx="6092495" cy="427008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 err="1">
                <a:latin typeface="Raleway"/>
                <a:ea typeface="+mn-lt"/>
                <a:cs typeface="+mn-lt"/>
              </a:rPr>
              <a:t>Matemática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antirracista</a:t>
            </a:r>
            <a:endParaRPr lang="en-US" sz="1867" b="1">
              <a:latin typeface="Raleway"/>
              <a:ea typeface="+mn-lt"/>
              <a:cs typeface="+mn-lt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9CE8D83-2002-A309-0C7D-78642D3C2A6F}"/>
              </a:ext>
            </a:extLst>
          </p:cNvPr>
          <p:cNvSpPr/>
          <p:nvPr/>
        </p:nvSpPr>
        <p:spPr>
          <a:xfrm>
            <a:off x="-147729" y="3682186"/>
            <a:ext cx="6094772" cy="392503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 err="1">
                <a:latin typeface="Raleway"/>
                <a:ea typeface="+mn-lt"/>
                <a:cs typeface="+mn-lt"/>
              </a:rPr>
              <a:t>Curso</a:t>
            </a:r>
            <a:r>
              <a:rPr lang="en-US" sz="1867" b="1">
                <a:latin typeface="Raleway"/>
                <a:ea typeface="+mn-lt"/>
                <a:cs typeface="+mn-lt"/>
              </a:rPr>
              <a:t> de </a:t>
            </a:r>
            <a:r>
              <a:rPr lang="en-US" sz="1867" b="1" err="1">
                <a:latin typeface="Raleway"/>
                <a:ea typeface="+mn-lt"/>
                <a:cs typeface="+mn-lt"/>
              </a:rPr>
              <a:t>férias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Mentalidades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Matemáticas</a:t>
            </a:r>
            <a:endParaRPr lang="en-US" sz="1867" b="1">
              <a:latin typeface="Raleway"/>
              <a:cs typeface="Arial"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E0FD5770-B199-EF10-7A8B-17ACF38BDFB9}"/>
              </a:ext>
            </a:extLst>
          </p:cNvPr>
          <p:cNvSpPr/>
          <p:nvPr/>
        </p:nvSpPr>
        <p:spPr>
          <a:xfrm>
            <a:off x="-147729" y="4325020"/>
            <a:ext cx="6094772" cy="374795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 err="1">
                <a:latin typeface="Raleway"/>
                <a:ea typeface="+mn-lt"/>
                <a:cs typeface="+mn-lt"/>
              </a:rPr>
              <a:t>Mentalidades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Matemáticas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na</a:t>
            </a:r>
            <a:r>
              <a:rPr lang="en-US" sz="1867" b="1">
                <a:latin typeface="Raleway"/>
                <a:ea typeface="+mn-lt"/>
                <a:cs typeface="+mn-lt"/>
              </a:rPr>
              <a:t> sala de aula</a:t>
            </a:r>
            <a:endParaRPr lang="en-US" sz="1867" b="1">
              <a:latin typeface="Raleway"/>
              <a:cs typeface="Arial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A4022A48-C827-B926-757D-78A21B960D0B}"/>
              </a:ext>
            </a:extLst>
          </p:cNvPr>
          <p:cNvSpPr/>
          <p:nvPr/>
        </p:nvSpPr>
        <p:spPr>
          <a:xfrm>
            <a:off x="-147729" y="4918063"/>
            <a:ext cx="6094772" cy="406880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 dirty="0">
                <a:latin typeface="Raleway"/>
                <a:ea typeface="+mn-lt"/>
                <a:cs typeface="+mn-lt"/>
              </a:rPr>
              <a:t>    </a:t>
            </a:r>
            <a:r>
              <a:rPr lang="en-US" sz="1867" b="1" dirty="0" err="1">
                <a:latin typeface="Raleway"/>
                <a:ea typeface="+mn-lt"/>
                <a:cs typeface="+mn-lt"/>
              </a:rPr>
              <a:t>Conhecendo</a:t>
            </a:r>
            <a:r>
              <a:rPr lang="en-US" sz="1867" b="1" dirty="0">
                <a:latin typeface="Raleway"/>
                <a:ea typeface="+mn-lt"/>
                <a:cs typeface="+mn-lt"/>
              </a:rPr>
              <a:t> as </a:t>
            </a:r>
            <a:r>
              <a:rPr lang="en-US" sz="1867" b="1" dirty="0" err="1">
                <a:latin typeface="Raleway"/>
                <a:ea typeface="+mn-lt"/>
                <a:cs typeface="+mn-lt"/>
              </a:rPr>
              <a:t>Mentalidades</a:t>
            </a:r>
            <a:r>
              <a:rPr lang="en-US" sz="1867" b="1" dirty="0">
                <a:latin typeface="Raleway"/>
                <a:ea typeface="+mn-lt"/>
                <a:cs typeface="+mn-lt"/>
              </a:rPr>
              <a:t> </a:t>
            </a:r>
            <a:r>
              <a:rPr lang="en-US" sz="1867" b="1" dirty="0" err="1">
                <a:latin typeface="Raleway"/>
                <a:ea typeface="+mn-lt"/>
                <a:cs typeface="+mn-lt"/>
              </a:rPr>
              <a:t>Matemáticas</a:t>
            </a:r>
            <a:endParaRPr lang="en-US" sz="1867" b="1" dirty="0">
              <a:latin typeface="Raleway"/>
              <a:ea typeface="+mn-lt"/>
              <a:cs typeface="+mn-lt"/>
            </a:endParaRPr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51922B47-96F1-864E-C8F9-90AA006B8A6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6260" y="1588899"/>
            <a:ext cx="8664035" cy="43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2667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+ 90</a:t>
            </a:r>
            <a:r>
              <a:rPr lang="pt-BR" altLang="en-US" sz="2667" u="sng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 horas</a:t>
            </a:r>
            <a:r>
              <a:rPr lang="pt-BR" altLang="en-US" sz="2000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 de formação para potencializar o ensino da matemática!</a:t>
            </a:r>
            <a:endParaRPr lang="pt-BR" sz="2000">
              <a:solidFill>
                <a:schemeClr val="tx1"/>
              </a:solidFill>
              <a:latin typeface="Arial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49CCE306-5818-F97D-928E-439CF7F3F172}"/>
              </a:ext>
            </a:extLst>
          </p:cNvPr>
          <p:cNvSpPr txBox="1"/>
          <p:nvPr/>
        </p:nvSpPr>
        <p:spPr>
          <a:xfrm>
            <a:off x="7648756" y="5226171"/>
            <a:ext cx="161026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>
                <a:latin typeface="Raleway ExtraBold"/>
              </a:rPr>
              <a:t>ACESSE OS CURSOS NO </a:t>
            </a:r>
          </a:p>
        </p:txBody>
      </p:sp>
      <p:grpSp>
        <p:nvGrpSpPr>
          <p:cNvPr id="51" name="Agrupar 23">
            <a:extLst>
              <a:ext uri="{FF2B5EF4-FFF2-40B4-BE49-F238E27FC236}">
                <a16:creationId xmlns:a16="http://schemas.microsoft.com/office/drawing/2014/main" id="{FA244175-BA39-F895-B210-F1F1A6AAB49E}"/>
              </a:ext>
            </a:extLst>
          </p:cNvPr>
          <p:cNvGrpSpPr/>
          <p:nvPr/>
        </p:nvGrpSpPr>
        <p:grpSpPr>
          <a:xfrm>
            <a:off x="9855887" y="4914285"/>
            <a:ext cx="1489096" cy="1722040"/>
            <a:chOff x="8444099" y="2341237"/>
            <a:chExt cx="4204262" cy="448721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6C86C5B6-C16E-6063-4398-E886C52CEE9C}"/>
                </a:ext>
              </a:extLst>
            </p:cNvPr>
            <p:cNvGrpSpPr/>
            <p:nvPr/>
          </p:nvGrpSpPr>
          <p:grpSpPr>
            <a:xfrm>
              <a:off x="8444099" y="2431233"/>
              <a:ext cx="1840906" cy="1840906"/>
              <a:chOff x="8444099" y="2431233"/>
              <a:chExt cx="812800" cy="812800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A8220831-973F-C125-8774-2D7989D1F69A}"/>
                  </a:ext>
                </a:extLst>
              </p:cNvPr>
              <p:cNvSpPr/>
              <p:nvPr/>
            </p:nvSpPr>
            <p:spPr>
              <a:xfrm>
                <a:off x="8444099" y="243123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15B78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2CE388B8-CB44-AFF2-FF4F-0D51AB2AE6CC}"/>
                  </a:ext>
                </a:extLst>
              </p:cNvPr>
              <p:cNvSpPr txBox="1"/>
              <p:nvPr/>
            </p:nvSpPr>
            <p:spPr>
              <a:xfrm>
                <a:off x="8444099" y="2459808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CF38D3B5-7416-890B-DA71-4858CC7D99F1}"/>
                </a:ext>
              </a:extLst>
            </p:cNvPr>
            <p:cNvGrpSpPr/>
            <p:nvPr/>
          </p:nvGrpSpPr>
          <p:grpSpPr>
            <a:xfrm>
              <a:off x="9364552" y="2680736"/>
              <a:ext cx="1840906" cy="1840906"/>
              <a:chOff x="9364552" y="2680736"/>
              <a:chExt cx="812800" cy="812800"/>
            </a:xfrm>
          </p:grpSpPr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4B5DE376-4CAD-2FFD-1BC5-2E8FD7D06C85}"/>
                  </a:ext>
                </a:extLst>
              </p:cNvPr>
              <p:cNvSpPr/>
              <p:nvPr/>
            </p:nvSpPr>
            <p:spPr>
              <a:xfrm>
                <a:off x="9364552" y="268073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8" name="TextBox 11">
                <a:extLst>
                  <a:ext uri="{FF2B5EF4-FFF2-40B4-BE49-F238E27FC236}">
                    <a16:creationId xmlns:a16="http://schemas.microsoft.com/office/drawing/2014/main" id="{EF1DE08D-3905-22F5-28D5-1BF64FBB4CE1}"/>
                  </a:ext>
                </a:extLst>
              </p:cNvPr>
              <p:cNvSpPr txBox="1"/>
              <p:nvPr/>
            </p:nvSpPr>
            <p:spPr>
              <a:xfrm>
                <a:off x="9364552" y="2709311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0DD61567-A2A2-6DAC-3904-0BC35F874182}"/>
                </a:ext>
              </a:extLst>
            </p:cNvPr>
            <p:cNvGrpSpPr/>
            <p:nvPr/>
          </p:nvGrpSpPr>
          <p:grpSpPr>
            <a:xfrm>
              <a:off x="8492283" y="4721209"/>
              <a:ext cx="1840906" cy="1840906"/>
              <a:chOff x="8492283" y="4721209"/>
              <a:chExt cx="812800" cy="812800"/>
            </a:xfrm>
          </p:grpSpPr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CF6D4785-80B9-43A0-427A-95E44D53D4F0}"/>
                  </a:ext>
                </a:extLst>
              </p:cNvPr>
              <p:cNvSpPr/>
              <p:nvPr/>
            </p:nvSpPr>
            <p:spPr>
              <a:xfrm>
                <a:off x="8492283" y="4721209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9DB3AA5D-EE65-D3D1-97E8-2777603BDD5C}"/>
                  </a:ext>
                </a:extLst>
              </p:cNvPr>
              <p:cNvSpPr txBox="1"/>
              <p:nvPr/>
            </p:nvSpPr>
            <p:spPr>
              <a:xfrm>
                <a:off x="8492283" y="4749784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119C329C-D7C9-3210-E090-64E99D4E647C}"/>
                </a:ext>
              </a:extLst>
            </p:cNvPr>
            <p:cNvGrpSpPr/>
            <p:nvPr/>
          </p:nvGrpSpPr>
          <p:grpSpPr>
            <a:xfrm>
              <a:off x="10613606" y="4987550"/>
              <a:ext cx="1840906" cy="1840906"/>
              <a:chOff x="10613606" y="4987550"/>
              <a:chExt cx="812800" cy="812800"/>
            </a:xfrm>
          </p:grpSpPr>
          <p:sp>
            <p:nvSpPr>
              <p:cNvPr id="43" name="Freeform 16">
                <a:extLst>
                  <a:ext uri="{FF2B5EF4-FFF2-40B4-BE49-F238E27FC236}">
                    <a16:creationId xmlns:a16="http://schemas.microsoft.com/office/drawing/2014/main" id="{A7B3480F-2CF2-737B-A192-2CE35A7EC0EC}"/>
                  </a:ext>
                </a:extLst>
              </p:cNvPr>
              <p:cNvSpPr/>
              <p:nvPr/>
            </p:nvSpPr>
            <p:spPr>
              <a:xfrm>
                <a:off x="10613606" y="498755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34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4" name="TextBox 17">
                <a:extLst>
                  <a:ext uri="{FF2B5EF4-FFF2-40B4-BE49-F238E27FC236}">
                    <a16:creationId xmlns:a16="http://schemas.microsoft.com/office/drawing/2014/main" id="{42B29604-FDE6-41ED-8706-0F4F208E1CE2}"/>
                  </a:ext>
                </a:extLst>
              </p:cNvPr>
              <p:cNvSpPr txBox="1"/>
              <p:nvPr/>
            </p:nvSpPr>
            <p:spPr>
              <a:xfrm>
                <a:off x="10613606" y="5016125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3F8A7D07-52E6-11A2-A15F-19A3612CAF1D}"/>
                </a:ext>
              </a:extLst>
            </p:cNvPr>
            <p:cNvGrpSpPr/>
            <p:nvPr/>
          </p:nvGrpSpPr>
          <p:grpSpPr>
            <a:xfrm>
              <a:off x="10807455" y="2341237"/>
              <a:ext cx="1840906" cy="1840906"/>
              <a:chOff x="10807455" y="2341237"/>
              <a:chExt cx="812800" cy="812800"/>
            </a:xfrm>
          </p:grpSpPr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A434D838-09A0-6032-37E3-376E6CF5C616}"/>
                  </a:ext>
                </a:extLst>
              </p:cNvPr>
              <p:cNvSpPr/>
              <p:nvPr/>
            </p:nvSpPr>
            <p:spPr>
              <a:xfrm>
                <a:off x="10807455" y="234123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99E08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181F6A25-5C15-365E-D188-B8AA7B305D6B}"/>
                  </a:ext>
                </a:extLst>
              </p:cNvPr>
              <p:cNvSpPr txBox="1"/>
              <p:nvPr/>
            </p:nvSpPr>
            <p:spPr>
              <a:xfrm>
                <a:off x="10807455" y="2369812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</p:grpSp>
      <p:pic>
        <p:nvPicPr>
          <p:cNvPr id="58" name="Picture 57" descr="Início - AVAMEC">
            <a:extLst>
              <a:ext uri="{FF2B5EF4-FFF2-40B4-BE49-F238E27FC236}">
                <a16:creationId xmlns:a16="http://schemas.microsoft.com/office/drawing/2014/main" id="{0339F67F-6847-0C0C-C70F-75CDA7FEE2E1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033" t="20439" r="-687" b="35461"/>
          <a:stretch>
            <a:fillRect/>
          </a:stretch>
        </p:blipFill>
        <p:spPr>
          <a:xfrm>
            <a:off x="7487348" y="5832897"/>
            <a:ext cx="1938273" cy="421104"/>
          </a:xfrm>
          <a:prstGeom prst="rect">
            <a:avLst/>
          </a:prstGeom>
        </p:spPr>
      </p:pic>
      <p:pic>
        <p:nvPicPr>
          <p:cNvPr id="2" name="Picture 1" descr="Conhecendo as Mentalidades Matemáticas">
            <a:extLst>
              <a:ext uri="{FF2B5EF4-FFF2-40B4-BE49-F238E27FC236}">
                <a16:creationId xmlns:a16="http://schemas.microsoft.com/office/drawing/2014/main" id="{E4E650F3-A044-91E6-D641-F6D2EFD9FE3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57049" y="2270904"/>
            <a:ext cx="3657600" cy="205740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1499FFA-3DD5-DC7D-491B-9640D1CB05F3}"/>
              </a:ext>
            </a:extLst>
          </p:cNvPr>
          <p:cNvSpPr/>
          <p:nvPr/>
        </p:nvSpPr>
        <p:spPr>
          <a:xfrm>
            <a:off x="-147729" y="3057058"/>
            <a:ext cx="6096000" cy="421257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 err="1">
                <a:latin typeface="Raleway"/>
                <a:ea typeface="+mn-lt"/>
                <a:cs typeface="+mn-lt"/>
              </a:rPr>
              <a:t>Letramento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matemático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na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Educação</a:t>
            </a:r>
            <a:r>
              <a:rPr lang="en-US" sz="1867" b="1">
                <a:latin typeface="Raleway"/>
                <a:ea typeface="+mn-lt"/>
                <a:cs typeface="+mn-lt"/>
              </a:rPr>
              <a:t> </a:t>
            </a:r>
            <a:r>
              <a:rPr lang="en-US" sz="1867" b="1" err="1">
                <a:latin typeface="Raleway"/>
                <a:ea typeface="+mn-lt"/>
                <a:cs typeface="+mn-lt"/>
              </a:rPr>
              <a:t>Infantil</a:t>
            </a:r>
            <a:endParaRPr lang="en-US" sz="1867" err="1"/>
          </a:p>
        </p:txBody>
      </p:sp>
      <p:pic>
        <p:nvPicPr>
          <p:cNvPr id="7" name="Imagem 6">
            <a:extLst>
              <a:ext uri="{FF2B5EF4-FFF2-40B4-BE49-F238E27FC236}">
                <a16:creationId xmlns:a16="http://schemas.microsoft.com/office/drawing/2014/main" id="{9B1270FC-7A70-99FA-95A0-B202251223A7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pic>
        <p:nvPicPr>
          <p:cNvPr id="6" name="Imagem 5" descr="Código QR&#10;&#10;O conteúdo gerado por IA pode estar incorreto.">
            <a:extLst>
              <a:ext uri="{FF2B5EF4-FFF2-40B4-BE49-F238E27FC236}">
                <a16:creationId xmlns:a16="http://schemas.microsoft.com/office/drawing/2014/main" id="{416A6DDC-23A8-0B44-79B5-CA5FD4689AA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31400" y="5090160"/>
            <a:ext cx="1290320" cy="136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9924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396b8d56a30_0_283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1" name="Google Shape;131;g396b8d56a30_0_283" descr="Forma  O conteúdo gerado por IA pode estar incorreto."/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32" name="Google Shape;132;g396b8d56a30_0_283"/>
          <p:cNvSpPr txBox="1"/>
          <p:nvPr/>
        </p:nvSpPr>
        <p:spPr>
          <a:xfrm>
            <a:off x="747610" y="711382"/>
            <a:ext cx="10417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 dirty="0">
                <a:latin typeface="Open Sans"/>
                <a:ea typeface="Open Sans"/>
                <a:cs typeface="Open Sans"/>
                <a:sym typeface="Open Sans"/>
              </a:rPr>
              <a:t>PRINCIPAIS AVANÇOS PROGRAMA ESCOLA EM TEMPO INTEGRAL</a:t>
            </a:r>
            <a:endParaRPr sz="900" dirty="0"/>
          </a:p>
        </p:txBody>
      </p:sp>
      <p:pic>
        <p:nvPicPr>
          <p:cNvPr id="133" name="Google Shape;133;g396b8d56a30_0_283"/>
          <p:cNvPicPr preferRelativeResize="0"/>
          <p:nvPr/>
        </p:nvPicPr>
        <p:blipFill rotWithShape="1">
          <a:blip r:embed="rId5">
            <a:alphaModFix/>
          </a:blip>
          <a:srcRect l="-12470" t="-82800" r="12470" b="82800"/>
          <a:stretch/>
        </p:blipFill>
        <p:spPr>
          <a:xfrm>
            <a:off x="304800" y="3346211"/>
            <a:ext cx="12192002" cy="77517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g396b8d56a30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84" y="953062"/>
            <a:ext cx="12208518" cy="947944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396b8d56a30_0_283"/>
          <p:cNvSpPr txBox="1"/>
          <p:nvPr/>
        </p:nvSpPr>
        <p:spPr>
          <a:xfrm>
            <a:off x="1097968" y="1235692"/>
            <a:ext cx="97296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Número de matrículas Declaradas entre 2023 e 2025: 1.845.555​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6" name="Google Shape;136;g396b8d56a30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84" y="1770017"/>
            <a:ext cx="12192002" cy="933353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g396b8d56a30_0_283"/>
          <p:cNvSpPr txBox="1"/>
          <p:nvPr/>
        </p:nvSpPr>
        <p:spPr>
          <a:xfrm>
            <a:off x="1097975" y="2045029"/>
            <a:ext cx="81249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25,8% de estudantes em Tempo Integral (Censo Escolar 2025)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38" name="Google Shape;138;g396b8d56a30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91867" y="2559052"/>
            <a:ext cx="12192002" cy="1029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g396b8d56a30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9267" y="3423800"/>
            <a:ext cx="12192159" cy="910385"/>
          </a:xfrm>
          <a:prstGeom prst="rect">
            <a:avLst/>
          </a:prstGeom>
          <a:noFill/>
          <a:ln>
            <a:noFill/>
          </a:ln>
        </p:spPr>
      </p:pic>
      <p:sp>
        <p:nvSpPr>
          <p:cNvPr id="140" name="Google Shape;140;g396b8d56a30_0_283"/>
          <p:cNvSpPr txBox="1"/>
          <p:nvPr/>
        </p:nvSpPr>
        <p:spPr>
          <a:xfrm>
            <a:off x="1110332" y="2698710"/>
            <a:ext cx="9881700" cy="971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2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4 bilhões transferidos às Secretarias de Educação entre 2023 e 2024 ​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  <a:p>
            <a:pPr marL="0" lvl="0" indent="0" algn="l" rtl="0">
              <a:lnSpc>
                <a:spcPct val="11290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81% dos recursos executados (760 milhões em conta)</a:t>
            </a:r>
            <a:endParaRPr sz="2400" dirty="0">
              <a:solidFill>
                <a:srgbClr val="FFFFFF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41" name="Google Shape;141;g396b8d56a30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83" y="5049507"/>
            <a:ext cx="12170515" cy="855432"/>
          </a:xfrm>
          <a:prstGeom prst="rect">
            <a:avLst/>
          </a:prstGeom>
          <a:noFill/>
          <a:ln>
            <a:noFill/>
          </a:ln>
        </p:spPr>
      </p:pic>
      <p:sp>
        <p:nvSpPr>
          <p:cNvPr id="142" name="Google Shape;142;g396b8d56a30_0_283"/>
          <p:cNvSpPr txBox="1"/>
          <p:nvPr/>
        </p:nvSpPr>
        <p:spPr>
          <a:xfrm>
            <a:off x="1097975" y="3721284"/>
            <a:ext cx="82263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+ </a:t>
            </a:r>
            <a:r>
              <a:rPr lang="pt-BR" sz="2400" dirty="0" err="1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R</a:t>
            </a:r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$ 3 bilhões no âmbito do Fundeb em 2025;</a:t>
            </a:r>
            <a:endParaRPr dirty="0"/>
          </a:p>
        </p:txBody>
      </p:sp>
      <p:pic>
        <p:nvPicPr>
          <p:cNvPr id="143" name="Google Shape;143;g396b8d56a30_0_28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87035" y="4180685"/>
            <a:ext cx="12191864" cy="10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144" name="Google Shape;144;g396b8d56a30_0_283"/>
          <p:cNvSpPr txBox="1"/>
          <p:nvPr/>
        </p:nvSpPr>
        <p:spPr>
          <a:xfrm>
            <a:off x="1170067" y="4524743"/>
            <a:ext cx="9562200" cy="554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40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28 mil vagas ofertadas para Formação Continuada em Educação Integral</a:t>
            </a:r>
            <a:endParaRPr/>
          </a:p>
        </p:txBody>
      </p:sp>
      <p:sp>
        <p:nvSpPr>
          <p:cNvPr id="145" name="Google Shape;145;g396b8d56a30_0_283"/>
          <p:cNvSpPr txBox="1"/>
          <p:nvPr/>
        </p:nvSpPr>
        <p:spPr>
          <a:xfrm>
            <a:off x="1158789" y="5311693"/>
            <a:ext cx="9573477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lvl="0"/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Intersetorialidade – ações com MINC, MCTI e Documentos orientadores</a:t>
            </a:r>
            <a:endParaRPr dirty="0"/>
          </a:p>
        </p:txBody>
      </p:sp>
      <p:pic>
        <p:nvPicPr>
          <p:cNvPr id="4" name="Google Shape;143;g396b8d56a30_0_283">
            <a:extLst>
              <a:ext uri="{FF2B5EF4-FFF2-40B4-BE49-F238E27FC236}">
                <a16:creationId xmlns:a16="http://schemas.microsoft.com/office/drawing/2014/main" id="{0B57AA13-133F-B2AB-3445-150BB5352F1E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8384" y="5744712"/>
            <a:ext cx="11013851" cy="1029425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Google Shape;145;g396b8d56a30_0_283">
            <a:extLst>
              <a:ext uri="{FF2B5EF4-FFF2-40B4-BE49-F238E27FC236}">
                <a16:creationId xmlns:a16="http://schemas.microsoft.com/office/drawing/2014/main" id="{F3952AEA-E1C9-5F68-E781-BE6D1CC94CED}"/>
              </a:ext>
            </a:extLst>
          </p:cNvPr>
          <p:cNvSpPr txBox="1"/>
          <p:nvPr/>
        </p:nvSpPr>
        <p:spPr>
          <a:xfrm>
            <a:off x="1199977" y="6106647"/>
            <a:ext cx="8766900" cy="55396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r>
              <a:rPr lang="pt-BR" sz="2400" dirty="0"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rPr>
              <a:t>Mapeamento de Experiências Inspiradoras</a:t>
            </a:r>
            <a:endParaRPr dirty="0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227B20D-C2C4-D8E5-A558-7415708833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Google Shape;65;p14">
            <a:extLst>
              <a:ext uri="{FF2B5EF4-FFF2-40B4-BE49-F238E27FC236}">
                <a16:creationId xmlns:a16="http://schemas.microsoft.com/office/drawing/2014/main" id="{37E25613-3187-4B62-2E49-7D481703BF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284" y="336551"/>
            <a:ext cx="228600" cy="228600"/>
          </a:xfrm>
          <a:prstGeom prst="ellipse">
            <a:avLst/>
          </a:prstGeom>
          <a:solidFill>
            <a:srgbClr val="29A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1" name="Google Shape;66;p14">
            <a:extLst>
              <a:ext uri="{FF2B5EF4-FFF2-40B4-BE49-F238E27FC236}">
                <a16:creationId xmlns:a16="http://schemas.microsoft.com/office/drawing/2014/main" id="{5E49B5B7-B417-6714-E6FB-4D2E0A3E8E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7984" y="336551"/>
            <a:ext cx="228600" cy="228600"/>
          </a:xfrm>
          <a:prstGeom prst="rect">
            <a:avLst/>
          </a:prstGeom>
          <a:solidFill>
            <a:srgbClr val="F0A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2" name="Google Shape;67;p14">
            <a:extLst>
              <a:ext uri="{FF2B5EF4-FFF2-40B4-BE49-F238E27FC236}">
                <a16:creationId xmlns:a16="http://schemas.microsoft.com/office/drawing/2014/main" id="{D0D580C8-5C7A-780B-AE4D-7F7F3BA689AF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567" y="336551"/>
            <a:ext cx="256117" cy="2286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8" name="Google Shape;78;p15">
            <a:extLst>
              <a:ext uri="{FF2B5EF4-FFF2-40B4-BE49-F238E27FC236}">
                <a16:creationId xmlns:a16="http://schemas.microsoft.com/office/drawing/2014/main" id="{82489779-1411-110B-BE70-FCC74108C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81" y="567148"/>
            <a:ext cx="7787017" cy="8168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CURSOS PARA </a:t>
            </a:r>
            <a:r>
              <a:rPr lang="pt-BR" altLang="en-US" sz="24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2400">
                <a:solidFill>
                  <a:schemeClr val="bg1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PROFESSORES DE MATEMÁTICA</a:t>
            </a:r>
            <a:r>
              <a:rPr lang="pt-BR" sz="24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 </a:t>
            </a:r>
            <a:endParaRPr lang="pt-BR" altLang="en-US" sz="2133">
              <a:latin typeface="Raleway"/>
              <a:cs typeface="Arial"/>
              <a:sym typeface="Raleway ExtraBold" pitchFamily="2" charset="0"/>
            </a:endParaRPr>
          </a:p>
          <a:p>
            <a:pPr>
              <a:lnSpc>
                <a:spcPct val="114999"/>
              </a:lnSpc>
            </a:pP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DOS ANOS INICIAIS</a:t>
            </a:r>
            <a:endParaRPr lang="pt-BR" altLang="en-US" sz="2133">
              <a:latin typeface="Raleway"/>
              <a:cs typeface="Arial"/>
            </a:endParaRPr>
          </a:p>
        </p:txBody>
      </p:sp>
      <p:sp>
        <p:nvSpPr>
          <p:cNvPr id="5" name="Google Shape;78;p15">
            <a:extLst>
              <a:ext uri="{FF2B5EF4-FFF2-40B4-BE49-F238E27FC236}">
                <a16:creationId xmlns:a16="http://schemas.microsoft.com/office/drawing/2014/main" id="{1467ADD9-F99B-4372-6D2D-A593D27EB8E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81" y="1516054"/>
            <a:ext cx="10734375" cy="4104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r>
              <a:rPr lang="pt-BR" sz="2667" dirty="0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+</a:t>
            </a:r>
            <a:r>
              <a:rPr lang="pt-BR" sz="2000" dirty="0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 </a:t>
            </a:r>
            <a:r>
              <a:rPr lang="pt-BR" sz="2667" u="sng" dirty="0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 60 horas</a:t>
            </a:r>
            <a:r>
              <a:rPr lang="pt-BR" sz="2000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 de formação que para o ensino de Matemática nos Anos Iniciais!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A73014C6-65F4-9382-A44D-57880AA3EE5B}"/>
              </a:ext>
            </a:extLst>
          </p:cNvPr>
          <p:cNvSpPr txBox="1"/>
          <p:nvPr/>
        </p:nvSpPr>
        <p:spPr>
          <a:xfrm>
            <a:off x="5103964" y="4665454"/>
            <a:ext cx="1610265" cy="615553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121920" tIns="60960" rIns="121920" bIns="6096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ctr"/>
            <a:r>
              <a:rPr lang="pt-BR" sz="1600" dirty="0">
                <a:latin typeface="Raleway ExtraBold"/>
              </a:rPr>
              <a:t>ACESSE O </a:t>
            </a:r>
            <a:r>
              <a:rPr lang="pt-BR" sz="1600">
                <a:latin typeface="Raleway ExtraBold"/>
              </a:rPr>
              <a:t>CURSO NO</a:t>
            </a:r>
          </a:p>
        </p:txBody>
      </p:sp>
      <p:grpSp>
        <p:nvGrpSpPr>
          <p:cNvPr id="51" name="Agrupar 23">
            <a:extLst>
              <a:ext uri="{FF2B5EF4-FFF2-40B4-BE49-F238E27FC236}">
                <a16:creationId xmlns:a16="http://schemas.microsoft.com/office/drawing/2014/main" id="{0BD66FB1-069F-5ACC-B88C-42E5124D7AAF}"/>
              </a:ext>
            </a:extLst>
          </p:cNvPr>
          <p:cNvGrpSpPr/>
          <p:nvPr/>
        </p:nvGrpSpPr>
        <p:grpSpPr>
          <a:xfrm>
            <a:off x="5277819" y="3279799"/>
            <a:ext cx="1323445" cy="1324476"/>
            <a:chOff x="8444099" y="2341237"/>
            <a:chExt cx="4204262" cy="4487219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5B6753BE-E649-ADCD-B909-1F1004D07224}"/>
                </a:ext>
              </a:extLst>
            </p:cNvPr>
            <p:cNvGrpSpPr/>
            <p:nvPr/>
          </p:nvGrpSpPr>
          <p:grpSpPr>
            <a:xfrm>
              <a:off x="8444099" y="2431233"/>
              <a:ext cx="1840906" cy="1840906"/>
              <a:chOff x="8444099" y="2431233"/>
              <a:chExt cx="812800" cy="812800"/>
            </a:xfrm>
          </p:grpSpPr>
          <p:sp>
            <p:nvSpPr>
              <p:cNvPr id="49" name="Freeform 7">
                <a:extLst>
                  <a:ext uri="{FF2B5EF4-FFF2-40B4-BE49-F238E27FC236}">
                    <a16:creationId xmlns:a16="http://schemas.microsoft.com/office/drawing/2014/main" id="{3F560E4B-E91A-EAE6-E063-1704E04D8C10}"/>
                  </a:ext>
                </a:extLst>
              </p:cNvPr>
              <p:cNvSpPr/>
              <p:nvPr/>
            </p:nvSpPr>
            <p:spPr>
              <a:xfrm>
                <a:off x="8444099" y="2431233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15B780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50" name="TextBox 8">
                <a:extLst>
                  <a:ext uri="{FF2B5EF4-FFF2-40B4-BE49-F238E27FC236}">
                    <a16:creationId xmlns:a16="http://schemas.microsoft.com/office/drawing/2014/main" id="{1CC00F8C-CEDA-B412-B58D-D059D027CCB6}"/>
                  </a:ext>
                </a:extLst>
              </p:cNvPr>
              <p:cNvSpPr txBox="1"/>
              <p:nvPr/>
            </p:nvSpPr>
            <p:spPr>
              <a:xfrm>
                <a:off x="8444099" y="2459808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7" name="Group 36">
              <a:extLst>
                <a:ext uri="{FF2B5EF4-FFF2-40B4-BE49-F238E27FC236}">
                  <a16:creationId xmlns:a16="http://schemas.microsoft.com/office/drawing/2014/main" id="{03B301D1-B5B5-59CA-4EF3-5457BD18B827}"/>
                </a:ext>
              </a:extLst>
            </p:cNvPr>
            <p:cNvGrpSpPr/>
            <p:nvPr/>
          </p:nvGrpSpPr>
          <p:grpSpPr>
            <a:xfrm>
              <a:off x="9364552" y="2680736"/>
              <a:ext cx="1840906" cy="1840906"/>
              <a:chOff x="9364552" y="2680736"/>
              <a:chExt cx="812800" cy="812800"/>
            </a:xfrm>
          </p:grpSpPr>
          <p:sp>
            <p:nvSpPr>
              <p:cNvPr id="47" name="Freeform 10">
                <a:extLst>
                  <a:ext uri="{FF2B5EF4-FFF2-40B4-BE49-F238E27FC236}">
                    <a16:creationId xmlns:a16="http://schemas.microsoft.com/office/drawing/2014/main" id="{1C491B44-88E3-D7B6-27E5-CF483F44E5CA}"/>
                  </a:ext>
                </a:extLst>
              </p:cNvPr>
              <p:cNvSpPr/>
              <p:nvPr/>
            </p:nvSpPr>
            <p:spPr>
              <a:xfrm>
                <a:off x="9364552" y="2680736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8" name="TextBox 11">
                <a:extLst>
                  <a:ext uri="{FF2B5EF4-FFF2-40B4-BE49-F238E27FC236}">
                    <a16:creationId xmlns:a16="http://schemas.microsoft.com/office/drawing/2014/main" id="{0E5568CA-1A87-5D11-4CB5-C193349EEE0C}"/>
                  </a:ext>
                </a:extLst>
              </p:cNvPr>
              <p:cNvSpPr txBox="1"/>
              <p:nvPr/>
            </p:nvSpPr>
            <p:spPr>
              <a:xfrm>
                <a:off x="9364552" y="2709311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8" name="Group 37">
              <a:extLst>
                <a:ext uri="{FF2B5EF4-FFF2-40B4-BE49-F238E27FC236}">
                  <a16:creationId xmlns:a16="http://schemas.microsoft.com/office/drawing/2014/main" id="{4F21B5FD-6B5E-08BD-0909-38F49E843DED}"/>
                </a:ext>
              </a:extLst>
            </p:cNvPr>
            <p:cNvGrpSpPr/>
            <p:nvPr/>
          </p:nvGrpSpPr>
          <p:grpSpPr>
            <a:xfrm>
              <a:off x="8492283" y="4721209"/>
              <a:ext cx="1840906" cy="1840906"/>
              <a:chOff x="8492283" y="4721209"/>
              <a:chExt cx="812800" cy="812800"/>
            </a:xfrm>
          </p:grpSpPr>
          <p:sp>
            <p:nvSpPr>
              <p:cNvPr id="45" name="Freeform 13">
                <a:extLst>
                  <a:ext uri="{FF2B5EF4-FFF2-40B4-BE49-F238E27FC236}">
                    <a16:creationId xmlns:a16="http://schemas.microsoft.com/office/drawing/2014/main" id="{8F3EBEBB-A5CA-0FD8-522E-614E54400C61}"/>
                  </a:ext>
                </a:extLst>
              </p:cNvPr>
              <p:cNvSpPr/>
              <p:nvPr/>
            </p:nvSpPr>
            <p:spPr>
              <a:xfrm>
                <a:off x="8492283" y="4721209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414CA2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6" name="TextBox 45">
                <a:extLst>
                  <a:ext uri="{FF2B5EF4-FFF2-40B4-BE49-F238E27FC236}">
                    <a16:creationId xmlns:a16="http://schemas.microsoft.com/office/drawing/2014/main" id="{E0E82691-4676-093E-0A24-8183305C0B7F}"/>
                  </a:ext>
                </a:extLst>
              </p:cNvPr>
              <p:cNvSpPr txBox="1"/>
              <p:nvPr/>
            </p:nvSpPr>
            <p:spPr>
              <a:xfrm>
                <a:off x="8492283" y="4749784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39" name="Group 38">
              <a:extLst>
                <a:ext uri="{FF2B5EF4-FFF2-40B4-BE49-F238E27FC236}">
                  <a16:creationId xmlns:a16="http://schemas.microsoft.com/office/drawing/2014/main" id="{94E522B7-16AB-BE45-4B63-64896870CDE1}"/>
                </a:ext>
              </a:extLst>
            </p:cNvPr>
            <p:cNvGrpSpPr/>
            <p:nvPr/>
          </p:nvGrpSpPr>
          <p:grpSpPr>
            <a:xfrm>
              <a:off x="10613606" y="4987550"/>
              <a:ext cx="1840906" cy="1840906"/>
              <a:chOff x="10613606" y="4987550"/>
              <a:chExt cx="812800" cy="812800"/>
            </a:xfrm>
          </p:grpSpPr>
          <p:sp>
            <p:nvSpPr>
              <p:cNvPr id="43" name="Freeform 16">
                <a:extLst>
                  <a:ext uri="{FF2B5EF4-FFF2-40B4-BE49-F238E27FC236}">
                    <a16:creationId xmlns:a16="http://schemas.microsoft.com/office/drawing/2014/main" id="{7EEFF3E4-7331-B62B-8488-6CF0A6B561CD}"/>
                  </a:ext>
                </a:extLst>
              </p:cNvPr>
              <p:cNvSpPr/>
              <p:nvPr/>
            </p:nvSpPr>
            <p:spPr>
              <a:xfrm>
                <a:off x="10613606" y="4987550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6342A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4" name="TextBox 17">
                <a:extLst>
                  <a:ext uri="{FF2B5EF4-FFF2-40B4-BE49-F238E27FC236}">
                    <a16:creationId xmlns:a16="http://schemas.microsoft.com/office/drawing/2014/main" id="{F0725B48-1EC8-6929-06C3-739163B4A0C3}"/>
                  </a:ext>
                </a:extLst>
              </p:cNvPr>
              <p:cNvSpPr txBox="1"/>
              <p:nvPr/>
            </p:nvSpPr>
            <p:spPr>
              <a:xfrm>
                <a:off x="10613606" y="5016125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  <p:grpSp>
          <p:nvGrpSpPr>
            <p:cNvPr id="40" name="Group 39">
              <a:extLst>
                <a:ext uri="{FF2B5EF4-FFF2-40B4-BE49-F238E27FC236}">
                  <a16:creationId xmlns:a16="http://schemas.microsoft.com/office/drawing/2014/main" id="{6EEDA6CE-D1BC-BCFA-D3D3-CB828518C529}"/>
                </a:ext>
              </a:extLst>
            </p:cNvPr>
            <p:cNvGrpSpPr/>
            <p:nvPr/>
          </p:nvGrpSpPr>
          <p:grpSpPr>
            <a:xfrm>
              <a:off x="10807455" y="2341237"/>
              <a:ext cx="1840906" cy="1840906"/>
              <a:chOff x="10807455" y="2341237"/>
              <a:chExt cx="812800" cy="812800"/>
            </a:xfrm>
          </p:grpSpPr>
          <p:sp>
            <p:nvSpPr>
              <p:cNvPr id="41" name="Freeform 19">
                <a:extLst>
                  <a:ext uri="{FF2B5EF4-FFF2-40B4-BE49-F238E27FC236}">
                    <a16:creationId xmlns:a16="http://schemas.microsoft.com/office/drawing/2014/main" id="{7E7AFEDA-8E90-31FE-8110-B3A4B4DCBDEF}"/>
                  </a:ext>
                </a:extLst>
              </p:cNvPr>
              <p:cNvSpPr/>
              <p:nvPr/>
            </p:nvSpPr>
            <p:spPr>
              <a:xfrm>
                <a:off x="10807455" y="2341237"/>
                <a:ext cx="812800" cy="812800"/>
              </a:xfrm>
              <a:custGeom>
                <a:avLst/>
                <a:gdLst/>
                <a:ahLst/>
                <a:cxnLst/>
                <a:rect l="l" t="t" r="r" b="b"/>
                <a:pathLst>
                  <a:path w="812800" h="812800">
                    <a:moveTo>
                      <a:pt x="0" y="0"/>
                    </a:moveTo>
                    <a:lnTo>
                      <a:pt x="812800" y="0"/>
                    </a:lnTo>
                    <a:lnTo>
                      <a:pt x="812800" y="812800"/>
                    </a:lnTo>
                    <a:lnTo>
                      <a:pt x="0" y="812800"/>
                    </a:lnTo>
                    <a:close/>
                  </a:path>
                </a:pathLst>
              </a:custGeom>
              <a:solidFill>
                <a:srgbClr val="F99E08"/>
              </a:solidFill>
            </p:spPr>
            <p:txBody>
              <a:bodyPr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endParaRPr lang="pt-BR" sz="1067"/>
              </a:p>
            </p:txBody>
          </p:sp>
          <p:sp>
            <p:nvSpPr>
              <p:cNvPr id="42" name="TextBox 20">
                <a:extLst>
                  <a:ext uri="{FF2B5EF4-FFF2-40B4-BE49-F238E27FC236}">
                    <a16:creationId xmlns:a16="http://schemas.microsoft.com/office/drawing/2014/main" id="{AC3DDE3F-49B3-740B-CA0E-38B3E33ECEE8}"/>
                  </a:ext>
                </a:extLst>
              </p:cNvPr>
              <p:cNvSpPr txBox="1"/>
              <p:nvPr/>
            </p:nvSpPr>
            <p:spPr>
              <a:xfrm>
                <a:off x="10807455" y="2369812"/>
                <a:ext cx="812800" cy="784225"/>
              </a:xfrm>
              <a:prstGeom prst="rect">
                <a:avLst/>
              </a:prstGeom>
            </p:spPr>
            <p:txBody>
              <a:bodyPr lIns="45156" tIns="45156" rIns="45156" bIns="45156" rtlCol="0" anchor="ctr"/>
              <a:lstStyle>
                <a:defPPr>
                  <a:defRPr lang="en-US"/>
                </a:defPPr>
                <a:lvl1pPr marL="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304770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60953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914309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21907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1523848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182861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2133387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2438156" algn="l" defTabSz="609539" rtl="0" eaLnBrk="1" latinLnBrk="0" hangingPunct="1">
                  <a:defRPr sz="12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ctr">
                  <a:lnSpc>
                    <a:spcPts val="1249"/>
                  </a:lnSpc>
                </a:pPr>
                <a:endParaRPr sz="1067"/>
              </a:p>
            </p:txBody>
          </p:sp>
        </p:grpSp>
      </p:grpSp>
      <p:pic>
        <p:nvPicPr>
          <p:cNvPr id="58" name="Picture 57" descr="Início - AVAMEC">
            <a:extLst>
              <a:ext uri="{FF2B5EF4-FFF2-40B4-BE49-F238E27FC236}">
                <a16:creationId xmlns:a16="http://schemas.microsoft.com/office/drawing/2014/main" id="{C27D57C2-4441-AAD3-4178-0DA31E7B7A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033" t="20439" r="-687" b="35461"/>
          <a:stretch>
            <a:fillRect/>
          </a:stretch>
        </p:blipFill>
        <p:spPr>
          <a:xfrm>
            <a:off x="4975968" y="5242617"/>
            <a:ext cx="1938273" cy="421104"/>
          </a:xfrm>
          <a:prstGeom prst="rect">
            <a:avLst/>
          </a:prstGeom>
        </p:spPr>
      </p:pic>
      <p:sp>
        <p:nvSpPr>
          <p:cNvPr id="17" name="Rectangle 16">
            <a:extLst>
              <a:ext uri="{FF2B5EF4-FFF2-40B4-BE49-F238E27FC236}">
                <a16:creationId xmlns:a16="http://schemas.microsoft.com/office/drawing/2014/main" id="{E89033FC-AA57-6269-21E0-88345DEAC92A}"/>
              </a:ext>
            </a:extLst>
          </p:cNvPr>
          <p:cNvSpPr/>
          <p:nvPr/>
        </p:nvSpPr>
        <p:spPr>
          <a:xfrm>
            <a:off x="-248371" y="2216270"/>
            <a:ext cx="7102323" cy="421257"/>
          </a:xfrm>
          <a:prstGeom prst="rect">
            <a:avLst/>
          </a:prstGeom>
          <a:solidFill>
            <a:srgbClr val="1A53AF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920" tIns="60960" rIns="121920" bIns="60960" rtlCol="0" anchor="ctr"/>
          <a:lstStyle/>
          <a:p>
            <a:pPr algn="r"/>
            <a:r>
              <a:rPr lang="en-US" sz="1867" b="1" dirty="0" err="1">
                <a:latin typeface="Raleway"/>
                <a:ea typeface="+mn-lt"/>
                <a:cs typeface="+mn-lt"/>
              </a:rPr>
              <a:t>Matemática</a:t>
            </a:r>
            <a:r>
              <a:rPr lang="en-US" sz="1867" b="1" dirty="0">
                <a:latin typeface="Raleway"/>
                <a:ea typeface="+mn-lt"/>
                <a:cs typeface="+mn-lt"/>
              </a:rPr>
              <a:t> </a:t>
            </a:r>
            <a:r>
              <a:rPr lang="en-US" sz="1867" b="1" dirty="0" err="1">
                <a:latin typeface="Raleway"/>
                <a:ea typeface="+mn-lt"/>
                <a:cs typeface="+mn-lt"/>
              </a:rPr>
              <a:t>nos</a:t>
            </a:r>
            <a:r>
              <a:rPr lang="en-US" sz="1867" b="1" dirty="0">
                <a:latin typeface="Raleway"/>
                <a:ea typeface="+mn-lt"/>
                <a:cs typeface="+mn-lt"/>
              </a:rPr>
              <a:t> Anos </a:t>
            </a:r>
            <a:r>
              <a:rPr lang="en-US" sz="1867" b="1" dirty="0" err="1">
                <a:latin typeface="Raleway"/>
                <a:ea typeface="+mn-lt"/>
                <a:cs typeface="+mn-lt"/>
              </a:rPr>
              <a:t>Iniciais</a:t>
            </a:r>
            <a:r>
              <a:rPr lang="en-US" sz="1867" b="1" dirty="0">
                <a:latin typeface="Raleway"/>
                <a:ea typeface="+mn-lt"/>
                <a:cs typeface="+mn-lt"/>
              </a:rPr>
              <a:t> do Ensino Fundamental</a:t>
            </a:r>
            <a:endParaRPr lang="en-US" sz="1867" b="1" dirty="0">
              <a:latin typeface="Raleway"/>
              <a:cs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7AB9EEA-FF78-9653-5B35-FD90CBA43F6D}"/>
              </a:ext>
            </a:extLst>
          </p:cNvPr>
          <p:cNvGrpSpPr/>
          <p:nvPr/>
        </p:nvGrpSpPr>
        <p:grpSpPr>
          <a:xfrm>
            <a:off x="565433" y="3165233"/>
            <a:ext cx="4274580" cy="2513531"/>
            <a:chOff x="-2131502" y="2665067"/>
            <a:chExt cx="3205935" cy="1885148"/>
          </a:xfrm>
        </p:grpSpPr>
        <p:pic>
          <p:nvPicPr>
            <p:cNvPr id="6" name="Imagem 5" descr="Tela de computador com fundo preto&#10;&#10;Descrição gerada automaticamente">
              <a:extLst>
                <a:ext uri="{FF2B5EF4-FFF2-40B4-BE49-F238E27FC236}">
                  <a16:creationId xmlns:a16="http://schemas.microsoft.com/office/drawing/2014/main" id="{EE302433-4988-5699-5913-2DD22FCAE1C8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-2131502" y="2665067"/>
              <a:ext cx="3205935" cy="1885148"/>
            </a:xfrm>
            <a:prstGeom prst="rect">
              <a:avLst/>
            </a:prstGeom>
          </p:spPr>
        </p:pic>
        <p:pic>
          <p:nvPicPr>
            <p:cNvPr id="3" name="Picture 2" descr="Matemática nos Anos Iniciais do Ensino Fundamental">
              <a:extLst>
                <a:ext uri="{FF2B5EF4-FFF2-40B4-BE49-F238E27FC236}">
                  <a16:creationId xmlns:a16="http://schemas.microsoft.com/office/drawing/2014/main" id="{F00C2E5B-F3AD-9FB1-0EAC-B1025496CC3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-1861868" y="2729181"/>
              <a:ext cx="2667001" cy="1626080"/>
            </a:xfrm>
            <a:prstGeom prst="rect">
              <a:avLst/>
            </a:prstGeom>
          </p:spPr>
        </p:pic>
      </p:grpSp>
      <p:sp>
        <p:nvSpPr>
          <p:cNvPr id="10" name="Google Shape;64;p14">
            <a:extLst>
              <a:ext uri="{FF2B5EF4-FFF2-40B4-BE49-F238E27FC236}">
                <a16:creationId xmlns:a16="http://schemas.microsoft.com/office/drawing/2014/main" id="{506E56DC-812A-F3F5-6369-7B84627E6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22746" y="2752510"/>
            <a:ext cx="4436055" cy="2873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Aft>
                <a:spcPts val="1333"/>
              </a:spcAft>
            </a:pPr>
            <a:r>
              <a:rPr lang="pt-BR" sz="1867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5 unidades temáticas:</a:t>
            </a:r>
            <a:endParaRPr lang="en-US" sz="1867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CBB9F92B-2CA5-6762-8D7A-7E26BFF70367}"/>
              </a:ext>
            </a:extLst>
          </p:cNvPr>
          <p:cNvSpPr/>
          <p:nvPr/>
        </p:nvSpPr>
        <p:spPr>
          <a:xfrm>
            <a:off x="8643666" y="3142890"/>
            <a:ext cx="1572881" cy="1581508"/>
          </a:xfrm>
          <a:prstGeom prst="ellipse">
            <a:avLst/>
          </a:prstGeom>
          <a:solidFill>
            <a:srgbClr val="719F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7A9936CD-F064-4833-6CA9-816E347EBC41}"/>
              </a:ext>
            </a:extLst>
          </p:cNvPr>
          <p:cNvSpPr/>
          <p:nvPr/>
        </p:nvSpPr>
        <p:spPr>
          <a:xfrm>
            <a:off x="9635702" y="3818625"/>
            <a:ext cx="1572881" cy="1581508"/>
          </a:xfrm>
          <a:prstGeom prst="ellipse">
            <a:avLst/>
          </a:prstGeom>
          <a:solidFill>
            <a:srgbClr val="719F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54035817-88B5-A609-1C45-234B79410FB3}"/>
              </a:ext>
            </a:extLst>
          </p:cNvPr>
          <p:cNvSpPr/>
          <p:nvPr/>
        </p:nvSpPr>
        <p:spPr>
          <a:xfrm>
            <a:off x="9333777" y="4940058"/>
            <a:ext cx="1584384" cy="1581508"/>
          </a:xfrm>
          <a:prstGeom prst="ellipse">
            <a:avLst/>
          </a:prstGeom>
          <a:solidFill>
            <a:srgbClr val="719F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875D8DDD-1346-A34B-F88A-51C96A2C103E}"/>
              </a:ext>
            </a:extLst>
          </p:cNvPr>
          <p:cNvSpPr/>
          <p:nvPr/>
        </p:nvSpPr>
        <p:spPr>
          <a:xfrm>
            <a:off x="8140457" y="4940056"/>
            <a:ext cx="1572881" cy="1593016"/>
          </a:xfrm>
          <a:prstGeom prst="ellipse">
            <a:avLst/>
          </a:prstGeom>
          <a:solidFill>
            <a:srgbClr val="719F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21D6E9D5-3BDC-4202-4428-673829080880}"/>
              </a:ext>
            </a:extLst>
          </p:cNvPr>
          <p:cNvSpPr/>
          <p:nvPr/>
        </p:nvSpPr>
        <p:spPr>
          <a:xfrm>
            <a:off x="7666004" y="3876133"/>
            <a:ext cx="1572881" cy="1581508"/>
          </a:xfrm>
          <a:prstGeom prst="ellipse">
            <a:avLst/>
          </a:prstGeom>
          <a:solidFill>
            <a:srgbClr val="719FEB">
              <a:alpha val="65000"/>
            </a:srgb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/>
          </a:p>
        </p:txBody>
      </p:sp>
      <p:sp>
        <p:nvSpPr>
          <p:cNvPr id="22" name="Google Shape;64;p14">
            <a:extLst>
              <a:ext uri="{FF2B5EF4-FFF2-40B4-BE49-F238E27FC236}">
                <a16:creationId xmlns:a16="http://schemas.microsoft.com/office/drawing/2014/main" id="{884809E6-0114-26AF-0091-B065DA8238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31086" y="3514510"/>
            <a:ext cx="1804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Aft>
                <a:spcPts val="1333"/>
              </a:spcAft>
            </a:pP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Números e Operações</a:t>
            </a:r>
            <a:endParaRPr lang="en-US" sz="1600" b="1"/>
          </a:p>
        </p:txBody>
      </p:sp>
      <p:sp>
        <p:nvSpPr>
          <p:cNvPr id="25" name="Google Shape;64;p14">
            <a:extLst>
              <a:ext uri="{FF2B5EF4-FFF2-40B4-BE49-F238E27FC236}">
                <a16:creationId xmlns:a16="http://schemas.microsoft.com/office/drawing/2014/main" id="{E4F90492-8415-69A8-D2DF-F4DDD7FB3D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438406" y="4362774"/>
            <a:ext cx="1804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Aft>
                <a:spcPts val="1333"/>
              </a:spcAft>
            </a:pP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Avaliação formativa</a:t>
            </a:r>
            <a:endParaRPr lang="en-US" sz="1867">
              <a:solidFill>
                <a:schemeClr val="tx1"/>
              </a:solidFill>
            </a:endParaRPr>
          </a:p>
        </p:txBody>
      </p:sp>
      <p:sp>
        <p:nvSpPr>
          <p:cNvPr id="26" name="Google Shape;64;p14">
            <a:extLst>
              <a:ext uri="{FF2B5EF4-FFF2-40B4-BE49-F238E27FC236}">
                <a16:creationId xmlns:a16="http://schemas.microsoft.com/office/drawing/2014/main" id="{107A7A4A-5419-8F0F-56C6-93E7BC54B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55991" y="5512962"/>
            <a:ext cx="1804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Aft>
                <a:spcPts val="1333"/>
              </a:spcAft>
            </a:pP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Probabilidade</a:t>
            </a:r>
            <a:br>
              <a:rPr lang="pt-BR" sz="1600" b="1">
                <a:solidFill>
                  <a:schemeClr val="tx1"/>
                </a:solidFill>
                <a:latin typeface="Raleway Medium"/>
                <a:cs typeface="Arial"/>
              </a:rPr>
            </a:b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 e Estatística</a:t>
            </a:r>
            <a:endParaRPr lang="en-US" sz="1867">
              <a:solidFill>
                <a:schemeClr val="tx1"/>
              </a:solidFill>
            </a:endParaRPr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id="{354E3B73-183B-37E9-8D13-878971A4CB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408103" y="5512962"/>
            <a:ext cx="1804999" cy="4924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Aft>
                <a:spcPts val="1333"/>
              </a:spcAft>
            </a:pP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Grandezas </a:t>
            </a:r>
            <a:b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</a:b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e Medidas</a:t>
            </a:r>
            <a:endParaRPr lang="en-US" sz="1867">
              <a:solidFill>
                <a:schemeClr val="tx1"/>
              </a:solidFill>
            </a:endParaRPr>
          </a:p>
        </p:txBody>
      </p:sp>
      <p:sp>
        <p:nvSpPr>
          <p:cNvPr id="28" name="Google Shape;64;p14">
            <a:extLst>
              <a:ext uri="{FF2B5EF4-FFF2-40B4-BE49-F238E27FC236}">
                <a16:creationId xmlns:a16="http://schemas.microsoft.com/office/drawing/2014/main" id="{A718C961-A32A-7236-1E6A-4FD41A827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638142" y="4420282"/>
            <a:ext cx="1804999" cy="2462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>
              <a:spcAft>
                <a:spcPts val="1333"/>
              </a:spcAft>
            </a:pPr>
            <a:r>
              <a:rPr lang="pt-BR" sz="1600" b="1">
                <a:solidFill>
                  <a:schemeClr val="tx1"/>
                </a:solidFill>
                <a:latin typeface="Raleway Medium"/>
                <a:cs typeface="Arial"/>
                <a:sym typeface="Raleway ExtraBold" pitchFamily="2" charset="0"/>
              </a:rPr>
              <a:t>Geometria</a:t>
            </a:r>
            <a:endParaRPr lang="en-US" sz="1867"/>
          </a:p>
        </p:txBody>
      </p:sp>
      <p:pic>
        <p:nvPicPr>
          <p:cNvPr id="9" name="Picture 8" descr="A qr code with black squares&#10;&#10;AI-generated content may be incorrect.">
            <a:extLst>
              <a:ext uri="{FF2B5EF4-FFF2-40B4-BE49-F238E27FC236}">
                <a16:creationId xmlns:a16="http://schemas.microsoft.com/office/drawing/2014/main" id="{5B6EA4CF-B4BC-6B6F-100A-C6F639D72F2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98699" y="3393057"/>
            <a:ext cx="1097279" cy="1097279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0D4882D1-3B4F-5DEA-C052-21B2B4EECC7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pic>
        <p:nvPicPr>
          <p:cNvPr id="11" name="Imagem 10" descr="Ícone&#10;&#10;O conteúdo gerado por IA pode estar incorreto.">
            <a:extLst>
              <a:ext uri="{FF2B5EF4-FFF2-40B4-BE49-F238E27FC236}">
                <a16:creationId xmlns:a16="http://schemas.microsoft.com/office/drawing/2014/main" id="{45BD34E4-8DCA-41A5-9F60-1EBFB91B8A6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395" y="6245879"/>
            <a:ext cx="6847268" cy="56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184090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AE2B92A-05A6-F01C-F6FC-DDA181548F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20" name="Google Shape;65;p14">
            <a:extLst>
              <a:ext uri="{FF2B5EF4-FFF2-40B4-BE49-F238E27FC236}">
                <a16:creationId xmlns:a16="http://schemas.microsoft.com/office/drawing/2014/main" id="{A03590CB-499E-70C3-0A59-928046F6CB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691284" y="336551"/>
            <a:ext cx="228600" cy="228600"/>
          </a:xfrm>
          <a:prstGeom prst="ellipse">
            <a:avLst/>
          </a:prstGeom>
          <a:solidFill>
            <a:srgbClr val="29A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1" name="Google Shape;66;p14">
            <a:extLst>
              <a:ext uri="{FF2B5EF4-FFF2-40B4-BE49-F238E27FC236}">
                <a16:creationId xmlns:a16="http://schemas.microsoft.com/office/drawing/2014/main" id="{63CC9BFA-711D-C2A0-7032-F29DA7E9282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0957984" y="336551"/>
            <a:ext cx="228600" cy="228600"/>
          </a:xfrm>
          <a:prstGeom prst="rect">
            <a:avLst/>
          </a:prstGeom>
          <a:solidFill>
            <a:srgbClr val="F0A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9222" name="Google Shape;67;p14">
            <a:extLst>
              <a:ext uri="{FF2B5EF4-FFF2-40B4-BE49-F238E27FC236}">
                <a16:creationId xmlns:a16="http://schemas.microsoft.com/office/drawing/2014/main" id="{FE8DCE8A-531C-57A7-3A01-D789C4A8D353}"/>
              </a:ext>
            </a:extLst>
          </p:cNvPr>
          <p:cNvSpPr>
            <a:spLocks noChangeArrowheads="1"/>
          </p:cNvSpPr>
          <p:nvPr/>
        </p:nvSpPr>
        <p:spPr bwMode="auto">
          <a:xfrm>
            <a:off x="11222567" y="336551"/>
            <a:ext cx="256117" cy="2286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8" name="Google Shape;78;p15">
            <a:extLst>
              <a:ext uri="{FF2B5EF4-FFF2-40B4-BE49-F238E27FC236}">
                <a16:creationId xmlns:a16="http://schemas.microsoft.com/office/drawing/2014/main" id="{A9033AEB-052A-02EE-411A-434D312AB7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181" y="567149"/>
            <a:ext cx="7787017" cy="8161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MATERIAIS PARA A </a:t>
            </a:r>
            <a:r>
              <a:rPr lang="pt-BR" altLang="en-US" sz="24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2400">
                <a:solidFill>
                  <a:schemeClr val="bg1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FORMAÇÃO DE MATEMÁTICA</a:t>
            </a:r>
            <a:r>
              <a:rPr lang="pt-BR" sz="240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 </a:t>
            </a:r>
            <a:endParaRPr lang="pt-BR" altLang="en-US" sz="2133">
              <a:latin typeface="Raleway"/>
              <a:cs typeface="Arial"/>
              <a:sym typeface="Raleway ExtraBold" pitchFamily="2" charset="0"/>
            </a:endParaRPr>
          </a:p>
          <a:p>
            <a:pPr>
              <a:lnSpc>
                <a:spcPct val="114999"/>
              </a:lnSpc>
            </a:pPr>
            <a:r>
              <a:rPr lang="pt-BR" sz="240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DE PROFESSORES DOS ANOS INICIAIS</a:t>
            </a:r>
            <a:endParaRPr lang="pt-BR" sz="1867"/>
          </a:p>
        </p:txBody>
      </p:sp>
      <p:pic>
        <p:nvPicPr>
          <p:cNvPr id="2" name="Picture 1" descr="A diagram of different colored objects&#10;&#10;AI-generated content may be incorrect.">
            <a:extLst>
              <a:ext uri="{FF2B5EF4-FFF2-40B4-BE49-F238E27FC236}">
                <a16:creationId xmlns:a16="http://schemas.microsoft.com/office/drawing/2014/main" id="{B374DF48-598C-0A5E-35F1-27F07ADE4F5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55485" t="16343" r="36642" b="17155"/>
          <a:stretch>
            <a:fillRect/>
          </a:stretch>
        </p:blipFill>
        <p:spPr>
          <a:xfrm>
            <a:off x="3058851" y="1726979"/>
            <a:ext cx="923719" cy="4560791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D851BE58-158C-8063-B35D-3FD778482CE1}"/>
              </a:ext>
            </a:extLst>
          </p:cNvPr>
          <p:cNvGrpSpPr/>
          <p:nvPr/>
        </p:nvGrpSpPr>
        <p:grpSpPr>
          <a:xfrm>
            <a:off x="4131615" y="2062393"/>
            <a:ext cx="7325903" cy="1038062"/>
            <a:chOff x="3098711" y="1546795"/>
            <a:chExt cx="5494427" cy="778547"/>
          </a:xfrm>
        </p:grpSpPr>
        <p:sp>
          <p:nvSpPr>
            <p:cNvPr id="5" name="Google Shape;78;p15">
              <a:extLst>
                <a:ext uri="{FF2B5EF4-FFF2-40B4-BE49-F238E27FC236}">
                  <a16:creationId xmlns:a16="http://schemas.microsoft.com/office/drawing/2014/main" id="{74432245-1413-3A2E-9D0F-B6CC0102140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711" y="1546795"/>
              <a:ext cx="2141687" cy="29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114999"/>
                </a:lnSpc>
              </a:pPr>
              <a:r>
                <a:rPr lang="pt-BR" altLang="en-US" sz="2400">
                  <a:solidFill>
                    <a:schemeClr val="tx1"/>
                  </a:solidFill>
                  <a:latin typeface="Raleway ExtraBold"/>
                  <a:cs typeface="Arial"/>
                  <a:sym typeface="Raleway ExtraBold" pitchFamily="2" charset="0"/>
                </a:rPr>
                <a:t>Discussão teórica</a:t>
              </a:r>
              <a:endParaRPr lang="en-US" sz="2400"/>
            </a:p>
          </p:txBody>
        </p:sp>
        <p:sp>
          <p:nvSpPr>
            <p:cNvPr id="10" name="Google Shape;64;p14">
              <a:extLst>
                <a:ext uri="{FF2B5EF4-FFF2-40B4-BE49-F238E27FC236}">
                  <a16:creationId xmlns:a16="http://schemas.microsoft.com/office/drawing/2014/main" id="{8B10F4A2-C7FB-241F-48E9-2C69DB08A0B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711" y="1848721"/>
              <a:ext cx="5494427" cy="476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114999"/>
                </a:lnSpc>
              </a:pPr>
              <a:r>
                <a:rPr lang="pt-BR" sz="1867">
                  <a:solidFill>
                    <a:schemeClr val="tx1"/>
                  </a:solidFill>
                  <a:latin typeface="Raleway"/>
                  <a:cs typeface="Arial"/>
                  <a:sym typeface="Raleway ExtraBold" pitchFamily="2" charset="0"/>
                </a:rPr>
                <a:t>Apresenta discussões teóricas dos conceitos abordados, alinhado às orientações da Base Nacional Comum Curricular (BNCC)</a:t>
              </a:r>
              <a:endParaRPr lang="pt-BR" sz="1867">
                <a:solidFill>
                  <a:schemeClr val="tx1"/>
                </a:solidFill>
                <a:latin typeface="Raleway"/>
                <a:cs typeface="Arial"/>
              </a:endParaRPr>
            </a:p>
          </p:txBody>
        </p: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4A07387E-22C6-C6ED-1D05-14370478EF8D}"/>
              </a:ext>
            </a:extLst>
          </p:cNvPr>
          <p:cNvGrpSpPr/>
          <p:nvPr/>
        </p:nvGrpSpPr>
        <p:grpSpPr>
          <a:xfrm>
            <a:off x="4131614" y="3435431"/>
            <a:ext cx="7210884" cy="1037551"/>
            <a:chOff x="3098710" y="2463351"/>
            <a:chExt cx="5408163" cy="778163"/>
          </a:xfrm>
        </p:grpSpPr>
        <p:sp>
          <p:nvSpPr>
            <p:cNvPr id="6" name="Google Shape;78;p15">
              <a:extLst>
                <a:ext uri="{FF2B5EF4-FFF2-40B4-BE49-F238E27FC236}">
                  <a16:creationId xmlns:a16="http://schemas.microsoft.com/office/drawing/2014/main" id="{937124F8-6AF7-CA54-1FAC-E69F7771AB23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711" y="2463351"/>
              <a:ext cx="3284687" cy="29359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114999"/>
                </a:lnSpc>
              </a:pPr>
              <a:r>
                <a:rPr lang="pt-BR" altLang="en-US" sz="2400">
                  <a:solidFill>
                    <a:schemeClr val="tx1"/>
                  </a:solidFill>
                  <a:latin typeface="Raleway ExtraBold"/>
                  <a:cs typeface="Arial"/>
                  <a:sym typeface="Raleway ExtraBold" pitchFamily="2" charset="0"/>
                </a:rPr>
                <a:t>Orientação metodológica</a:t>
              </a:r>
              <a:endParaRPr lang="en-US" sz="1867">
                <a:solidFill>
                  <a:schemeClr val="tx1"/>
                </a:solidFill>
              </a:endParaRPr>
            </a:p>
          </p:txBody>
        </p:sp>
        <p:sp>
          <p:nvSpPr>
            <p:cNvPr id="11" name="Google Shape;64;p14">
              <a:extLst>
                <a:ext uri="{FF2B5EF4-FFF2-40B4-BE49-F238E27FC236}">
                  <a16:creationId xmlns:a16="http://schemas.microsoft.com/office/drawing/2014/main" id="{07FA901E-4658-614A-1AFC-1C6F9E612A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710" y="2765278"/>
              <a:ext cx="5408163" cy="4762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114999"/>
                </a:lnSpc>
              </a:pPr>
              <a:r>
                <a:rPr lang="pt-BR" sz="1867">
                  <a:solidFill>
                    <a:schemeClr val="tx1"/>
                  </a:solidFill>
                  <a:latin typeface="Raleway"/>
                  <a:cs typeface="Arial"/>
                  <a:sym typeface="Raleway ExtraBold" pitchFamily="2" charset="0"/>
                </a:rPr>
                <a:t>Fornece orientações metodológicas de como colocar as habilidades em prática no ensino da matemática</a:t>
              </a:r>
              <a:endParaRPr lang="pt-BR" sz="1867">
                <a:solidFill>
                  <a:schemeClr val="tx1"/>
                </a:solidFill>
                <a:latin typeface="Arial"/>
                <a:cs typeface="Arial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6C844DA-0C1A-BD1C-6547-6240F4770C33}"/>
              </a:ext>
            </a:extLst>
          </p:cNvPr>
          <p:cNvGrpSpPr/>
          <p:nvPr/>
        </p:nvGrpSpPr>
        <p:grpSpPr>
          <a:xfrm>
            <a:off x="4131614" y="4779713"/>
            <a:ext cx="7210884" cy="1066817"/>
            <a:chOff x="3098710" y="3433823"/>
            <a:chExt cx="5408163" cy="800113"/>
          </a:xfrm>
        </p:grpSpPr>
        <p:sp>
          <p:nvSpPr>
            <p:cNvPr id="7" name="Google Shape;78;p15">
              <a:extLst>
                <a:ext uri="{FF2B5EF4-FFF2-40B4-BE49-F238E27FC236}">
                  <a16:creationId xmlns:a16="http://schemas.microsoft.com/office/drawing/2014/main" id="{C8499E2F-89B8-1DFC-7C91-C9ABD5882F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711" y="3433823"/>
              <a:ext cx="3166073" cy="29359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114999"/>
                </a:lnSpc>
              </a:pPr>
              <a:r>
                <a:rPr lang="pt-BR" altLang="en-US" sz="2400">
                  <a:solidFill>
                    <a:schemeClr val="tx1"/>
                  </a:solidFill>
                  <a:latin typeface="Raleway ExtraBold"/>
                  <a:cs typeface="Arial"/>
                  <a:sym typeface="Raleway ExtraBold" pitchFamily="2" charset="0"/>
                </a:rPr>
                <a:t>Sugestão de materiais</a:t>
              </a:r>
              <a:endParaRPr lang="en-US" sz="1867">
                <a:solidFill>
                  <a:schemeClr val="tx1"/>
                </a:solidFill>
              </a:endParaRPr>
            </a:p>
          </p:txBody>
        </p:sp>
        <p:sp>
          <p:nvSpPr>
            <p:cNvPr id="12" name="Google Shape;64;p14">
              <a:extLst>
                <a:ext uri="{FF2B5EF4-FFF2-40B4-BE49-F238E27FC236}">
                  <a16:creationId xmlns:a16="http://schemas.microsoft.com/office/drawing/2014/main" id="{F884E62F-F360-F6F2-D0AD-FE7F6D9B1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098710" y="3757315"/>
              <a:ext cx="5408163" cy="4766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 lIns="0" tIns="0" rIns="0" bIns="0" anchor="t">
              <a:spAutoFit/>
            </a:bodyPr>
            <a:lstStyle>
              <a:lvl1pPr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 panose="020B0604020202020204" pitchFamily="34" charset="0"/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>
                <a:lnSpc>
                  <a:spcPct val="114999"/>
                </a:lnSpc>
              </a:pPr>
              <a:r>
                <a:rPr lang="pt-BR" sz="1867">
                  <a:solidFill>
                    <a:schemeClr val="tx1"/>
                  </a:solidFill>
                  <a:latin typeface="Raleway"/>
                  <a:cs typeface="Arial"/>
                  <a:sym typeface="Raleway ExtraBold" pitchFamily="2" charset="0"/>
                </a:rPr>
                <a:t>Inclui sugestões de materiais e recursos para apoiar o desenvolvimento da compreensão matemática das crianças</a:t>
              </a:r>
              <a:endParaRPr lang="pt-BR" sz="1867">
                <a:solidFill>
                  <a:schemeClr val="tx1"/>
                </a:solidFill>
                <a:latin typeface="Raleway"/>
              </a:endParaRPr>
            </a:p>
          </p:txBody>
        </p:sp>
      </p:grpSp>
      <p:sp>
        <p:nvSpPr>
          <p:cNvPr id="18" name="Google Shape;78;p15">
            <a:extLst>
              <a:ext uri="{FF2B5EF4-FFF2-40B4-BE49-F238E27FC236}">
                <a16:creationId xmlns:a16="http://schemas.microsoft.com/office/drawing/2014/main" id="{9B897C91-EA39-B3CF-DFA7-1BDE81C20C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55879" y="1631073"/>
            <a:ext cx="7226300" cy="32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2000">
                <a:solidFill>
                  <a:schemeClr val="tx1"/>
                </a:solidFill>
                <a:latin typeface="Raleway ExtraBold"/>
                <a:cs typeface="Arial"/>
                <a:sym typeface="Raleway ExtraBold" pitchFamily="2" charset="0"/>
              </a:rPr>
              <a:t>Os materiais incluem:</a:t>
            </a:r>
            <a:endParaRPr lang="pt-BR" altLang="en-US" sz="2000">
              <a:solidFill>
                <a:schemeClr val="tx1"/>
              </a:solidFill>
              <a:latin typeface="Raleway ExtraBold"/>
              <a:cs typeface="Arial"/>
            </a:endParaRPr>
          </a:p>
        </p:txBody>
      </p:sp>
      <p:pic>
        <p:nvPicPr>
          <p:cNvPr id="19" name="Picture 18" descr="A screenshot of a computer&#10;&#10;AI-generated content may be incorrect.">
            <a:extLst>
              <a:ext uri="{FF2B5EF4-FFF2-40B4-BE49-F238E27FC236}">
                <a16:creationId xmlns:a16="http://schemas.microsoft.com/office/drawing/2014/main" id="{95A320E3-5B06-4DE3-1ED3-ADDECA8FD15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91573" y="1635904"/>
            <a:ext cx="1676400" cy="4851400"/>
          </a:xfrm>
          <a:prstGeom prst="rect">
            <a:avLst/>
          </a:prstGeom>
        </p:spPr>
      </p:pic>
      <p:pic>
        <p:nvPicPr>
          <p:cNvPr id="4" name="Imagem 3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F65C1D07-E425-2D86-4590-209789A37E0F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973259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78;p15">
            <a:extLst>
              <a:ext uri="{FF2B5EF4-FFF2-40B4-BE49-F238E27FC236}">
                <a16:creationId xmlns:a16="http://schemas.microsoft.com/office/drawing/2014/main" id="{0AA31D3A-2416-D810-D427-269BFB51F5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7753" y="419298"/>
            <a:ext cx="7902036" cy="61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lnSpc>
                <a:spcPct val="114999"/>
              </a:lnSpc>
            </a:pPr>
            <a:r>
              <a:rPr lang="pt-BR" altLang="en-US" sz="3733" dirty="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Nossos </a:t>
            </a:r>
            <a:r>
              <a:rPr lang="pt-BR" altLang="en-US" sz="3733" dirty="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3733" dirty="0">
                <a:solidFill>
                  <a:schemeClr val="bg1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PRÓXIMOS PASSOS</a:t>
            </a:r>
            <a:r>
              <a:rPr lang="pt-BR" sz="3733" dirty="0">
                <a:solidFill>
                  <a:srgbClr val="1A53AF"/>
                </a:solidFill>
                <a:highlight>
                  <a:srgbClr val="1A53AF"/>
                </a:highlight>
                <a:latin typeface="Raleway ExtraBold"/>
                <a:cs typeface="Arial"/>
                <a:sym typeface="Raleway ExtraBold" pitchFamily="2" charset="0"/>
              </a:rPr>
              <a:t>.</a:t>
            </a:r>
            <a:r>
              <a:rPr lang="pt-BR" altLang="en-US" sz="3733" dirty="0">
                <a:solidFill>
                  <a:srgbClr val="1A53AF"/>
                </a:solidFill>
                <a:latin typeface="Raleway ExtraBold"/>
                <a:cs typeface="Arial"/>
                <a:sym typeface="Raleway ExtraBold" pitchFamily="2" charset="0"/>
              </a:rPr>
              <a:t> </a:t>
            </a:r>
            <a:endParaRPr lang="pt-BR" altLang="en-US" sz="3733" dirty="0">
              <a:latin typeface="Raleway"/>
              <a:cs typeface="Arial"/>
            </a:endParaRPr>
          </a:p>
        </p:txBody>
      </p:sp>
      <p:sp>
        <p:nvSpPr>
          <p:cNvPr id="13" name="Google Shape;68;p14">
            <a:extLst>
              <a:ext uri="{FF2B5EF4-FFF2-40B4-BE49-F238E27FC236}">
                <a16:creationId xmlns:a16="http://schemas.microsoft.com/office/drawing/2014/main" id="{9B502B78-D463-6799-5BCA-30146824B5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2665" y="1303551"/>
            <a:ext cx="289984" cy="287867"/>
          </a:xfrm>
          <a:prstGeom prst="ellipse">
            <a:avLst/>
          </a:prstGeom>
          <a:solidFill>
            <a:srgbClr val="29A6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15" name="Google Shape;69;p14">
            <a:extLst>
              <a:ext uri="{FF2B5EF4-FFF2-40B4-BE49-F238E27FC236}">
                <a16:creationId xmlns:a16="http://schemas.microsoft.com/office/drawing/2014/main" id="{FDEA4F08-2F7C-9D18-7528-31CD4D9C25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96913" y="3298276"/>
            <a:ext cx="289984" cy="287867"/>
          </a:xfrm>
          <a:prstGeom prst="rect">
            <a:avLst/>
          </a:prstGeom>
          <a:solidFill>
            <a:srgbClr val="F0AB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17" name="Google Shape;70;p14">
            <a:extLst>
              <a:ext uri="{FF2B5EF4-FFF2-40B4-BE49-F238E27FC236}">
                <a16:creationId xmlns:a16="http://schemas.microsoft.com/office/drawing/2014/main" id="{FE5850CB-4BD7-C060-27B7-D659C0AD49E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05" y="5247420"/>
            <a:ext cx="289984" cy="258233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  <p:sp>
        <p:nvSpPr>
          <p:cNvPr id="23" name="Google Shape;64;p14">
            <a:extLst>
              <a:ext uri="{FF2B5EF4-FFF2-40B4-BE49-F238E27FC236}">
                <a16:creationId xmlns:a16="http://schemas.microsoft.com/office/drawing/2014/main" id="{564205D2-B7A6-A414-20C6-DF2593693E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27" y="1308270"/>
            <a:ext cx="5499604" cy="174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2133" b="1">
                <a:solidFill>
                  <a:schemeClr val="tx1"/>
                </a:solidFill>
                <a:latin typeface="Arial"/>
                <a:cs typeface="Arial"/>
              </a:rPr>
              <a:t>Lançamento de guias de apoio técnico</a:t>
            </a:r>
          </a:p>
          <a:p>
            <a:pPr marL="380990" indent="-38099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pt-BR" sz="1867">
                <a:solidFill>
                  <a:schemeClr val="tx1"/>
                </a:solidFill>
              </a:rPr>
              <a:t>Guia de Formação Continuada </a:t>
            </a:r>
            <a:endParaRPr lang="pt-BR" sz="1867" dirty="0">
              <a:solidFill>
                <a:schemeClr val="tx1"/>
              </a:solidFill>
            </a:endParaRPr>
          </a:p>
          <a:p>
            <a:pPr marL="380990" indent="-38099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pt-BR" sz="1867">
                <a:solidFill>
                  <a:schemeClr val="tx1"/>
                </a:solidFill>
              </a:rPr>
              <a:t>Guia de Orientação Curricular e Avaliação </a:t>
            </a:r>
            <a:endParaRPr lang="pt-BR" sz="1867"/>
          </a:p>
          <a:p>
            <a:pPr marL="380990" indent="-38099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pt-BR" sz="1867">
                <a:solidFill>
                  <a:schemeClr val="tx1"/>
                </a:solidFill>
              </a:rPr>
              <a:t>Guia para Consolidação de Implementação do CNTM </a:t>
            </a:r>
            <a:endParaRPr lang="pt-BR" sz="1867"/>
          </a:p>
        </p:txBody>
      </p:sp>
      <p:sp>
        <p:nvSpPr>
          <p:cNvPr id="27" name="Google Shape;64;p14">
            <a:extLst>
              <a:ext uri="{FF2B5EF4-FFF2-40B4-BE49-F238E27FC236}">
                <a16:creationId xmlns:a16="http://schemas.microsoft.com/office/drawing/2014/main" id="{1227BD93-5EBB-F4BD-6B84-5E951E08939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9325" y="3298568"/>
            <a:ext cx="5806680" cy="16955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2133" b="1">
                <a:solidFill>
                  <a:schemeClr val="tx1"/>
                </a:solidFill>
                <a:latin typeface="Arial"/>
                <a:cs typeface="Arial"/>
              </a:rPr>
              <a:t>Iniciativas voltadas ao eixo de formação</a:t>
            </a:r>
          </a:p>
          <a:p>
            <a:pPr marL="380990" indent="-38099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pt-BR" sz="1867">
                <a:solidFill>
                  <a:schemeClr val="tx1"/>
                </a:solidFill>
                <a:latin typeface="Arial"/>
                <a:ea typeface="Calibri"/>
                <a:cs typeface="Arial"/>
              </a:rPr>
              <a:t>Diálogo com CNE: revisão das diretrizes dos cursos de Licenciatura em Matemática </a:t>
            </a:r>
            <a:endParaRPr lang="pt-BR" sz="1867"/>
          </a:p>
          <a:p>
            <a:pPr marL="380990" indent="-380990">
              <a:spcAft>
                <a:spcPts val="400"/>
              </a:spcAft>
              <a:buFont typeface="Courier New" panose="020B0604020202020204" pitchFamily="34" charset="0"/>
              <a:buChar char="o"/>
            </a:pPr>
            <a:r>
              <a:rPr lang="pt-BR" sz="1867">
                <a:solidFill>
                  <a:schemeClr val="tx1"/>
                </a:solidFill>
                <a:latin typeface="Arial"/>
                <a:ea typeface="Calibri"/>
                <a:cs typeface="Arial"/>
              </a:rPr>
              <a:t>Curso de formação de professores do 5º e 6º ano: 100 vagas por UF </a:t>
            </a:r>
            <a:endParaRPr lang="pt-BR" sz="1867">
              <a:solidFill>
                <a:schemeClr val="tx1"/>
              </a:solidFill>
            </a:endParaRPr>
          </a:p>
        </p:txBody>
      </p:sp>
      <p:sp>
        <p:nvSpPr>
          <p:cNvPr id="28" name="Google Shape;64;p14">
            <a:extLst>
              <a:ext uri="{FF2B5EF4-FFF2-40B4-BE49-F238E27FC236}">
                <a16:creationId xmlns:a16="http://schemas.microsoft.com/office/drawing/2014/main" id="{3CCAC4EB-CCCD-5EBC-4F0E-A91064FF4B3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7229" y="5161052"/>
            <a:ext cx="5931784" cy="14796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>
              <a:spcAft>
                <a:spcPts val="1333"/>
              </a:spcAft>
            </a:pPr>
            <a:r>
              <a:rPr lang="pt-BR" sz="2133" b="1" dirty="0">
                <a:solidFill>
                  <a:schemeClr val="tx1"/>
                </a:solidFill>
                <a:latin typeface="Arial"/>
                <a:cs typeface="Arial"/>
              </a:rPr>
              <a:t>3ª Olimpíada de Professores de Matemática (</a:t>
            </a:r>
            <a:r>
              <a:rPr lang="pt-BR" sz="2133" b="1" dirty="0" err="1">
                <a:solidFill>
                  <a:schemeClr val="tx1"/>
                </a:solidFill>
                <a:latin typeface="Arial"/>
                <a:cs typeface="Arial"/>
              </a:rPr>
              <a:t>OPMbr</a:t>
            </a:r>
            <a:r>
              <a:rPr lang="pt-BR" sz="2133" b="1" dirty="0">
                <a:solidFill>
                  <a:schemeClr val="tx1"/>
                </a:solidFill>
                <a:latin typeface="Arial"/>
                <a:cs typeface="Arial"/>
              </a:rPr>
              <a:t>). Edição Anos Finais – 01/04</a:t>
            </a:r>
          </a:p>
          <a:p>
            <a:pPr>
              <a:spcAft>
                <a:spcPts val="1333"/>
              </a:spcAft>
            </a:pPr>
            <a:r>
              <a:rPr lang="pt-BR" sz="2133" b="1">
                <a:solidFill>
                  <a:schemeClr val="tx1"/>
                </a:solidFill>
                <a:latin typeface="Arial"/>
                <a:cs typeface="Arial"/>
              </a:rPr>
              <a:t>5º Olimpíada Brasileira de Matemática das Escolas Públicas (OBMEP) Mirim – 28/04</a:t>
            </a:r>
            <a:endParaRPr lang="pt-BR" sz="2133" b="1" dirty="0">
              <a:solidFill>
                <a:schemeClr val="tx1"/>
              </a:solidFill>
            </a:endParaRPr>
          </a:p>
        </p:txBody>
      </p:sp>
      <p:pic>
        <p:nvPicPr>
          <p:cNvPr id="30" name="Imagem 29" descr="Uma imagem contendo Forma&#10;&#10;O conteúdo gerado por IA pode estar incorreto.">
            <a:extLst>
              <a:ext uri="{FF2B5EF4-FFF2-40B4-BE49-F238E27FC236}">
                <a16:creationId xmlns:a16="http://schemas.microsoft.com/office/drawing/2014/main" id="{C71AABA1-4077-EACF-FA9A-541216D9A71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-443" r="-3750" b="-5000"/>
          <a:stretch>
            <a:fillRect/>
          </a:stretch>
        </p:blipFill>
        <p:spPr>
          <a:xfrm>
            <a:off x="10038173" y="107366"/>
            <a:ext cx="2151209" cy="619429"/>
          </a:xfrm>
          <a:prstGeom prst="rect">
            <a:avLst/>
          </a:prstGeom>
        </p:spPr>
      </p:pic>
      <p:sp>
        <p:nvSpPr>
          <p:cNvPr id="2" name="Google Shape;70;p14">
            <a:extLst>
              <a:ext uri="{FF2B5EF4-FFF2-40B4-BE49-F238E27FC236}">
                <a16:creationId xmlns:a16="http://schemas.microsoft.com/office/drawing/2014/main" id="{C5C52C22-858E-A2B3-F8A4-06B5B283F27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9104" y="6021514"/>
            <a:ext cx="289984" cy="258233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21900" tIns="121900" rIns="121900" bIns="121900" anchor="ctr"/>
          <a:lstStyle>
            <a:lvl1pPr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742950" indent="-28575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1430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6002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057400" indent="-228600"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 panose="020B0604020202020204" pitchFamily="34" charset="0"/>
              <a:defRPr sz="140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hangingPunct="1"/>
            <a:endParaRPr lang="en-US" altLang="en-US" sz="1867"/>
          </a:p>
        </p:txBody>
      </p:sp>
    </p:spTree>
    <p:extLst>
      <p:ext uri="{BB962C8B-B14F-4D97-AF65-F5344CB8AC3E}">
        <p14:creationId xmlns:p14="http://schemas.microsoft.com/office/powerpoint/2010/main" val="12645973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">
          <a:extLst>
            <a:ext uri="{FF2B5EF4-FFF2-40B4-BE49-F238E27FC236}">
              <a16:creationId xmlns:a16="http://schemas.microsoft.com/office/drawing/2014/main" id="{701AE66B-3C80-B3EB-9F9B-A32B54182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Diagrama&#10;&#10;O conteúdo gerado por IA pode estar incorreto.">
            <a:extLst>
              <a:ext uri="{FF2B5EF4-FFF2-40B4-BE49-F238E27FC236}">
                <a16:creationId xmlns:a16="http://schemas.microsoft.com/office/drawing/2014/main" id="{7848A1AF-6371-0153-878A-331819035F8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460" b="276"/>
          <a:stretch>
            <a:fillRect/>
          </a:stretch>
        </p:blipFill>
        <p:spPr>
          <a:xfrm>
            <a:off x="591821" y="1604010"/>
            <a:ext cx="10998185" cy="3660164"/>
          </a:xfrm>
          <a:prstGeom prst="rect">
            <a:avLst/>
          </a:prstGeom>
        </p:spPr>
      </p:pic>
      <p:sp>
        <p:nvSpPr>
          <p:cNvPr id="125" name="Google Shape;125;p18">
            <a:extLst>
              <a:ext uri="{FF2B5EF4-FFF2-40B4-BE49-F238E27FC236}">
                <a16:creationId xmlns:a16="http://schemas.microsoft.com/office/drawing/2014/main" id="{F030C8C9-C992-A3CD-FEEB-BC2CE4DF924D}"/>
              </a:ext>
            </a:extLst>
          </p:cNvPr>
          <p:cNvSpPr/>
          <p:nvPr/>
        </p:nvSpPr>
        <p:spPr>
          <a:xfrm>
            <a:off x="10691931" y="337340"/>
            <a:ext cx="228000" cy="228000"/>
          </a:xfrm>
          <a:prstGeom prst="ellipse">
            <a:avLst/>
          </a:prstGeom>
          <a:solidFill>
            <a:srgbClr val="29A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6" name="Google Shape;126;p18">
            <a:extLst>
              <a:ext uri="{FF2B5EF4-FFF2-40B4-BE49-F238E27FC236}">
                <a16:creationId xmlns:a16="http://schemas.microsoft.com/office/drawing/2014/main" id="{FFC6FECB-57A8-011E-F7BD-140AABFCDB71}"/>
              </a:ext>
            </a:extLst>
          </p:cNvPr>
          <p:cNvSpPr/>
          <p:nvPr/>
        </p:nvSpPr>
        <p:spPr>
          <a:xfrm>
            <a:off x="10957584" y="337335"/>
            <a:ext cx="228000" cy="228000"/>
          </a:xfrm>
          <a:prstGeom prst="rect">
            <a:avLst/>
          </a:prstGeom>
          <a:solidFill>
            <a:srgbClr val="F0AB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sp>
        <p:nvSpPr>
          <p:cNvPr id="127" name="Google Shape;127;p18">
            <a:extLst>
              <a:ext uri="{FF2B5EF4-FFF2-40B4-BE49-F238E27FC236}">
                <a16:creationId xmlns:a16="http://schemas.microsoft.com/office/drawing/2014/main" id="{50BA81B2-F210-DFE7-F16E-E098F6B85F51}"/>
              </a:ext>
            </a:extLst>
          </p:cNvPr>
          <p:cNvSpPr/>
          <p:nvPr/>
        </p:nvSpPr>
        <p:spPr>
          <a:xfrm>
            <a:off x="11223237" y="336200"/>
            <a:ext cx="256400" cy="230000"/>
          </a:xfrm>
          <a:prstGeom prst="triangle">
            <a:avLst>
              <a:gd name="adj" fmla="val 50000"/>
            </a:avLst>
          </a:prstGeom>
          <a:solidFill>
            <a:srgbClr val="D90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/>
            <a:endParaRPr sz="1867"/>
          </a:p>
        </p:txBody>
      </p:sp>
      <p:pic>
        <p:nvPicPr>
          <p:cNvPr id="2" name="Imagem 1">
            <a:extLst>
              <a:ext uri="{FF2B5EF4-FFF2-40B4-BE49-F238E27FC236}">
                <a16:creationId xmlns:a16="http://schemas.microsoft.com/office/drawing/2014/main" id="{A2FD68DB-480C-586F-F051-A82398B83D7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-443" r="-3750" b="-5000"/>
          <a:stretch>
            <a:fillRect/>
          </a:stretch>
        </p:blipFill>
        <p:spPr>
          <a:xfrm>
            <a:off x="8389069" y="141486"/>
            <a:ext cx="2151209" cy="619429"/>
          </a:xfrm>
          <a:prstGeom prst="rect">
            <a:avLst/>
          </a:prstGeom>
        </p:spPr>
      </p:pic>
      <p:pic>
        <p:nvPicPr>
          <p:cNvPr id="38" name="Imagem 37" descr="Ícone&#10;&#10;O conteúdo gerado por IA pode estar incorreto.">
            <a:extLst>
              <a:ext uri="{FF2B5EF4-FFF2-40B4-BE49-F238E27FC236}">
                <a16:creationId xmlns:a16="http://schemas.microsoft.com/office/drawing/2014/main" id="{17B9D8CB-2591-A195-36A3-E236EC33F97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690" y="6148323"/>
            <a:ext cx="7662929" cy="603696"/>
          </a:xfrm>
          <a:prstGeom prst="rect">
            <a:avLst/>
          </a:prstGeom>
        </p:spPr>
      </p:pic>
      <p:pic>
        <p:nvPicPr>
          <p:cNvPr id="39" name="Imagem 38" descr="Ícone&#10;&#10;O conteúdo gerado por IA pode estar incorreto.">
            <a:extLst>
              <a:ext uri="{FF2B5EF4-FFF2-40B4-BE49-F238E27FC236}">
                <a16:creationId xmlns:a16="http://schemas.microsoft.com/office/drawing/2014/main" id="{B63769DC-BE49-351E-A845-4C793808BBF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45252"/>
          <a:stretch>
            <a:fillRect/>
          </a:stretch>
        </p:blipFill>
        <p:spPr>
          <a:xfrm>
            <a:off x="7778182" y="6148323"/>
            <a:ext cx="4195285" cy="603696"/>
          </a:xfrm>
          <a:prstGeom prst="rect">
            <a:avLst/>
          </a:prstGeom>
        </p:spPr>
      </p:pic>
      <p:pic>
        <p:nvPicPr>
          <p:cNvPr id="41" name="Google Shape;63;p14">
            <a:extLst>
              <a:ext uri="{FF2B5EF4-FFF2-40B4-BE49-F238E27FC236}">
                <a16:creationId xmlns:a16="http://schemas.microsoft.com/office/drawing/2014/main" id="{5CDDAFFA-7722-EA94-EF47-1B775EE77A86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00233" y="270934"/>
            <a:ext cx="1426067" cy="18979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5791922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C4C12D-94BE-3C22-CC60-E92F8090D2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A622C1CA-917B-7358-472C-607DA852DB58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defRPr/>
            </a:pPr>
            <a:endParaRPr lang="pt-BR" sz="1200"/>
          </a:p>
        </p:txBody>
      </p:sp>
      <p:sp>
        <p:nvSpPr>
          <p:cNvPr id="10245" name="Freeform 3">
            <a:extLst>
              <a:ext uri="{FF2B5EF4-FFF2-40B4-BE49-F238E27FC236}">
                <a16:creationId xmlns:a16="http://schemas.microsoft.com/office/drawing/2014/main" id="{922C8BD7-633B-7DE4-A5BF-1D659348DC55}"/>
              </a:ext>
            </a:extLst>
          </p:cNvPr>
          <p:cNvSpPr>
            <a:spLocks/>
          </p:cNvSpPr>
          <p:nvPr/>
        </p:nvSpPr>
        <p:spPr bwMode="auto">
          <a:xfrm>
            <a:off x="10075334" y="383117"/>
            <a:ext cx="1737783" cy="381000"/>
          </a:xfrm>
          <a:custGeom>
            <a:avLst/>
            <a:gdLst>
              <a:gd name="T0" fmla="*/ 0 w 2606674"/>
              <a:gd name="T1" fmla="*/ 0 h 571500"/>
              <a:gd name="T2" fmla="*/ 2606683 w 2606674"/>
              <a:gd name="T3" fmla="*/ 0 h 571500"/>
              <a:gd name="T4" fmla="*/ 2606683 w 2606674"/>
              <a:gd name="T5" fmla="*/ 571500 h 571500"/>
              <a:gd name="T6" fmla="*/ 0 w 2606674"/>
              <a:gd name="T7" fmla="*/ 57150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8AF84A77-8C7E-39AE-71FB-1509C22F3C98}"/>
              </a:ext>
            </a:extLst>
          </p:cNvPr>
          <p:cNvSpPr/>
          <p:nvPr/>
        </p:nvSpPr>
        <p:spPr>
          <a:xfrm>
            <a:off x="0" y="0"/>
            <a:ext cx="9345083" cy="1170516"/>
          </a:xfrm>
          <a:custGeom>
            <a:avLst/>
            <a:gdLst/>
            <a:ahLst/>
            <a:cxnLst/>
            <a:rect l="l" t="t" r="r" b="b"/>
            <a:pathLst>
              <a:path w="14017624" h="1755774">
                <a:moveTo>
                  <a:pt x="0" y="0"/>
                </a:moveTo>
                <a:lnTo>
                  <a:pt x="14017624" y="0"/>
                </a:lnTo>
                <a:lnTo>
                  <a:pt x="14017624" y="1755774"/>
                </a:lnTo>
                <a:lnTo>
                  <a:pt x="0" y="1755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64"/>
            </a:stretch>
          </a:blipFill>
        </p:spPr>
        <p:txBody>
          <a:bodyPr/>
          <a:lstStyle/>
          <a:p>
            <a:pPr>
              <a:defRPr/>
            </a:pPr>
            <a:endParaRPr lang="pt-BR" sz="1200"/>
          </a:p>
        </p:txBody>
      </p:sp>
      <p:grpSp>
        <p:nvGrpSpPr>
          <p:cNvPr id="10249" name="Group 5">
            <a:extLst>
              <a:ext uri="{FF2B5EF4-FFF2-40B4-BE49-F238E27FC236}">
                <a16:creationId xmlns:a16="http://schemas.microsoft.com/office/drawing/2014/main" id="{8EF7CE63-E853-0977-96CF-EFC0EACF7091}"/>
              </a:ext>
            </a:extLst>
          </p:cNvPr>
          <p:cNvGrpSpPr>
            <a:grpSpLocks/>
          </p:cNvGrpSpPr>
          <p:nvPr/>
        </p:nvGrpSpPr>
        <p:grpSpPr bwMode="auto">
          <a:xfrm>
            <a:off x="719667" y="482600"/>
            <a:ext cx="8428567" cy="563033"/>
            <a:chOff x="0" y="0"/>
            <a:chExt cx="16857133" cy="1126067"/>
          </a:xfrm>
        </p:grpSpPr>
        <p:sp>
          <p:nvSpPr>
            <p:cNvPr id="10251" name="Freeform 6">
              <a:extLst>
                <a:ext uri="{FF2B5EF4-FFF2-40B4-BE49-F238E27FC236}">
                  <a16:creationId xmlns:a16="http://schemas.microsoft.com/office/drawing/2014/main" id="{DC33FC62-2802-2B01-D835-AB2DAFA42D39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16857134" cy="1126067"/>
            </a:xfrm>
            <a:custGeom>
              <a:avLst/>
              <a:gdLst>
                <a:gd name="T0" fmla="*/ 0 w 16857134"/>
                <a:gd name="T1" fmla="*/ 0 h 1126067"/>
                <a:gd name="T2" fmla="*/ 16857134 w 16857134"/>
                <a:gd name="T3" fmla="*/ 0 h 1126067"/>
                <a:gd name="T4" fmla="*/ 16857134 w 16857134"/>
                <a:gd name="T5" fmla="*/ 1126067 h 1126067"/>
                <a:gd name="T6" fmla="*/ 0 w 16857134"/>
                <a:gd name="T7" fmla="*/ 1126067 h 1126067"/>
                <a:gd name="T8" fmla="*/ 0 w 16857134"/>
                <a:gd name="T9" fmla="*/ 0 h 1126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57134" h="1126067">
                  <a:moveTo>
                    <a:pt x="0" y="0"/>
                  </a:moveTo>
                  <a:lnTo>
                    <a:pt x="16857134" y="0"/>
                  </a:lnTo>
                  <a:lnTo>
                    <a:pt x="16857134" y="1126067"/>
                  </a:lnTo>
                  <a:lnTo>
                    <a:pt x="0" y="1126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10252" name="TextBox 7">
              <a:extLst>
                <a:ext uri="{FF2B5EF4-FFF2-40B4-BE49-F238E27FC236}">
                  <a16:creationId xmlns:a16="http://schemas.microsoft.com/office/drawing/2014/main" id="{78C740F0-44BF-EBB9-C200-209E7ADBCFC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9525"/>
              <a:ext cx="16857133" cy="113559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spcBef>
                  <a:spcPct val="20000"/>
                </a:spcBef>
                <a:buFont typeface="Arial" panose="020B0604020202020204" pitchFamily="34" charset="0"/>
                <a:buChar char="•"/>
                <a:defRPr sz="3200">
                  <a:solidFill>
                    <a:schemeClr val="tx1"/>
                  </a:solidFill>
                  <a:latin typeface="Calibri" panose="020F0502020204030204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panose="020B0604020202020204" pitchFamily="34" charset="0"/>
                <a:buChar char="–"/>
                <a:defRPr sz="2800">
                  <a:solidFill>
                    <a:schemeClr val="tx1"/>
                  </a:solidFill>
                  <a:latin typeface="Calibri" panose="020F0502020204030204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panose="020B0604020202020204" pitchFamily="34" charset="0"/>
                <a:buChar char="•"/>
                <a:defRPr sz="2400">
                  <a:solidFill>
                    <a:schemeClr val="tx1"/>
                  </a:solidFill>
                  <a:latin typeface="Calibri" panose="020F0502020204030204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panose="020B0604020202020204" pitchFamily="34" charset="0"/>
                <a:buChar char="–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000">
                  <a:solidFill>
                    <a:schemeClr val="tx1"/>
                  </a:solidFill>
                  <a:latin typeface="Calibri" panose="020F0502020204030204" pitchFamily="34" charset="0"/>
                </a:defRPr>
              </a:lvl9pPr>
            </a:lstStyle>
            <a:p>
              <a:pPr>
                <a:lnSpc>
                  <a:spcPts val="3200"/>
                </a:lnSpc>
                <a:spcBef>
                  <a:spcPct val="0"/>
                </a:spcBef>
                <a:buNone/>
              </a:pPr>
              <a:r>
                <a:rPr lang="en-US" altLang="pt-BR" sz="2650" b="1" dirty="0">
                  <a:solidFill>
                    <a:srgbClr val="FFFFFF"/>
                  </a:solidFill>
                  <a:latin typeface="Raleway Bold"/>
                  <a:sym typeface="Raleway Bold" pitchFamily="2" charset="0"/>
                </a:rPr>
                <a:t>A </a:t>
              </a:r>
              <a:r>
                <a:rPr lang="en-US" altLang="pt-BR" sz="2650" b="1" dirty="0" err="1">
                  <a:solidFill>
                    <a:srgbClr val="FFFFFF"/>
                  </a:solidFill>
                  <a:latin typeface="Raleway Bold"/>
                  <a:sym typeface="Raleway Bold" pitchFamily="2" charset="0"/>
                </a:rPr>
                <a:t>pluralidade</a:t>
              </a:r>
              <a:r>
                <a:rPr lang="en-US" altLang="pt-BR" sz="2650" b="1" dirty="0">
                  <a:solidFill>
                    <a:srgbClr val="FFFFFF"/>
                  </a:solidFill>
                  <a:latin typeface="Raleway Bold"/>
                  <a:sym typeface="Raleway Bold" pitchFamily="2" charset="0"/>
                </a:rPr>
                <a:t> das </a:t>
              </a:r>
              <a:r>
                <a:rPr lang="en-US" altLang="pt-BR" sz="2650" b="1" dirty="0" err="1">
                  <a:solidFill>
                    <a:srgbClr val="FFFFFF"/>
                  </a:solidFill>
                  <a:latin typeface="Raleway Bold"/>
                  <a:sym typeface="Raleway Bold" pitchFamily="2" charset="0"/>
                </a:rPr>
                <a:t>adolescências</a:t>
              </a:r>
              <a:endParaRPr lang="pt-BR" sz="2133" dirty="0" err="1"/>
            </a:p>
          </p:txBody>
        </p:sp>
      </p:grpSp>
      <p:sp>
        <p:nvSpPr>
          <p:cNvPr id="5" name="CaixaDeTexto 4">
            <a:extLst>
              <a:ext uri="{FF2B5EF4-FFF2-40B4-BE49-F238E27FC236}">
                <a16:creationId xmlns:a16="http://schemas.microsoft.com/office/drawing/2014/main" id="{4277CDB5-F600-FF07-88E9-F635553C7D5E}"/>
              </a:ext>
            </a:extLst>
          </p:cNvPr>
          <p:cNvSpPr txBox="1"/>
          <p:nvPr/>
        </p:nvSpPr>
        <p:spPr>
          <a:xfrm>
            <a:off x="4485737" y="1706713"/>
            <a:ext cx="7569479" cy="4308872"/>
          </a:xfrm>
          <a:prstGeom prst="rect">
            <a:avLst/>
          </a:prstGeom>
          <a:noFill/>
        </p:spPr>
        <p:txBody>
          <a:bodyPr wrap="square" lIns="60960" tIns="30480" rIns="60960" bIns="30480" anchor="t">
            <a:spAutoFit/>
          </a:bodyPr>
          <a:lstStyle/>
          <a:p>
            <a:pPr marL="381019" indent="-381019">
              <a:buFont typeface="Arial"/>
              <a:buChar char="•"/>
              <a:defRPr/>
            </a:pPr>
            <a:r>
              <a:rPr lang="pt-BR" sz="2400" dirty="0">
                <a:solidFill>
                  <a:srgbClr val="22262A"/>
                </a:solidFill>
              </a:rPr>
              <a:t>Momento singular de desenvolvimento físico, emocional, intelectual, social e cultural, justamente porque estão em plena transição da infância para a adolescência. </a:t>
            </a:r>
            <a:endParaRPr lang="pt-BR" sz="1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190510" indent="-190510">
              <a:buFont typeface="Arial"/>
              <a:buChar char="•"/>
              <a:defRPr/>
            </a:pPr>
            <a:endParaRPr lang="pt-BR" sz="1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>
              <a:buFont typeface="Arial"/>
              <a:buChar char="•"/>
              <a:defRPr/>
            </a:pPr>
            <a:r>
              <a:rPr lang="pt-BR" sz="2400" dirty="0">
                <a:solidFill>
                  <a:srgbClr val="22262A"/>
                </a:solidFill>
              </a:rPr>
              <a:t>Essa é uma etapa da vida que envolve questões biológicas, mas também construções socioculturais.</a:t>
            </a:r>
            <a:endParaRPr lang="pt-BR" sz="1200" dirty="0"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381019" indent="-381019">
              <a:buFont typeface="Arial"/>
              <a:buChar char="•"/>
              <a:defRPr/>
            </a:pPr>
            <a:endParaRPr lang="pt-BR" sz="2400" dirty="0">
              <a:solidFill>
                <a:srgbClr val="22262A"/>
              </a:solidFill>
              <a:ea typeface="Calibri"/>
              <a:cs typeface="Calibri"/>
            </a:endParaRPr>
          </a:p>
          <a:p>
            <a:pPr marL="381019" indent="-381019">
              <a:buFont typeface="Arial"/>
              <a:buChar char="•"/>
              <a:defRPr/>
            </a:pPr>
            <a:r>
              <a:rPr lang="pt-BR" altLang="pt-BR" sz="2400" dirty="0">
                <a:latin typeface="Calibri"/>
                <a:ea typeface="Calibri"/>
                <a:cs typeface="Calibri"/>
              </a:rPr>
              <a:t>Segundo período de maior plasticidade cerebral.</a:t>
            </a:r>
          </a:p>
          <a:p>
            <a:pPr marL="381019" indent="-381019">
              <a:buFont typeface="Arial"/>
              <a:buChar char="•"/>
              <a:defRPr/>
            </a:pPr>
            <a:endParaRPr lang="pt-BR" altLang="pt-BR" sz="2400" dirty="0">
              <a:latin typeface="Calibri"/>
              <a:ea typeface="Calibri"/>
              <a:cs typeface="Calibri"/>
            </a:endParaRPr>
          </a:p>
          <a:p>
            <a:pPr marL="381019" indent="-381019">
              <a:buFont typeface="Arial"/>
              <a:buChar char="•"/>
              <a:defRPr/>
            </a:pPr>
            <a:r>
              <a:rPr lang="pt-BR" sz="2400" dirty="0">
                <a:latin typeface="Calibri"/>
                <a:ea typeface="Calibri"/>
                <a:cs typeface="Calibri"/>
              </a:rPr>
              <a:t>Transição na escolarização: chegada ao 6º ano e a saída para o Ensino Médio.</a:t>
            </a:r>
          </a:p>
        </p:txBody>
      </p:sp>
      <p:pic>
        <p:nvPicPr>
          <p:cNvPr id="8" name="Imagem 7" descr="Uma imagem contendo pessoa, no interior, criança, pequeno&#10;&#10;O conteúdo gerado por IA pode estar incorreto.">
            <a:extLst>
              <a:ext uri="{FF2B5EF4-FFF2-40B4-BE49-F238E27FC236}">
                <a16:creationId xmlns:a16="http://schemas.microsoft.com/office/drawing/2014/main" id="{6D3DBE4A-5A86-330F-9D82-59B9C9BCA5E3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37793" t="121" r="-469" b="350"/>
          <a:stretch/>
        </p:blipFill>
        <p:spPr>
          <a:xfrm>
            <a:off x="466605" y="1713614"/>
            <a:ext cx="3848595" cy="40827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7374437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Espaço Reservado para Texto 5">
            <a:extLst>
              <a:ext uri="{FF2B5EF4-FFF2-40B4-BE49-F238E27FC236}">
                <a16:creationId xmlns:a16="http://schemas.microsoft.com/office/drawing/2014/main" id="{FA7CAFD3-F62A-BD35-C219-849AD55494B2}"/>
              </a:ext>
            </a:extLst>
          </p:cNvPr>
          <p:cNvSpPr>
            <a:spLocks noGrp="1" noChangeArrowheads="1"/>
          </p:cNvSpPr>
          <p:nvPr>
            <p:ph type="body" sz="quarter" idx="15"/>
          </p:nvPr>
        </p:nvSpPr>
        <p:spPr bwMode="auto">
          <a:xfrm>
            <a:off x="192618" y="294217"/>
            <a:ext cx="10293349" cy="558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21920" tIns="60960" rIns="121920" bIns="60960" numCol="1" rtlCol="0" anchor="t" anchorCtr="0" compatLnSpc="1">
            <a:prstTxWarp prst="textNoShape">
              <a:avLst/>
            </a:prstTxWarp>
            <a:normAutofit lnSpcReduction="10000"/>
          </a:bodyPr>
          <a:lstStyle/>
          <a:p>
            <a:pPr marL="0" indent="0">
              <a:buNone/>
            </a:pPr>
            <a:r>
              <a:rPr lang="pt-BR" altLang="pt-BR" sz="2400" dirty="0">
                <a:latin typeface="Raleway" pitchFamily="2" charset="0"/>
                <a:cs typeface="Arial" panose="020B0604020202020204" pitchFamily="34" charset="0"/>
              </a:rPr>
              <a:t>O que sabemos sobre as transições que estão atravessando?</a:t>
            </a:r>
          </a:p>
        </p:txBody>
      </p:sp>
      <p:pic>
        <p:nvPicPr>
          <p:cNvPr id="26627" name="Imagem 2">
            <a:extLst>
              <a:ext uri="{FF2B5EF4-FFF2-40B4-BE49-F238E27FC236}">
                <a16:creationId xmlns:a16="http://schemas.microsoft.com/office/drawing/2014/main" id="{9BE6716C-F85A-1340-4281-CC6AAF2DE0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03"/>
          <a:stretch>
            <a:fillRect/>
          </a:stretch>
        </p:blipFill>
        <p:spPr bwMode="auto">
          <a:xfrm>
            <a:off x="6807200" y="1581151"/>
            <a:ext cx="4129616" cy="40999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6628" name="Imagem 3">
            <a:extLst>
              <a:ext uri="{FF2B5EF4-FFF2-40B4-BE49-F238E27FC236}">
                <a16:creationId xmlns:a16="http://schemas.microsoft.com/office/drawing/2014/main" id="{C6CEFFAF-5348-C81D-804E-386B662ABB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617" y="1295401"/>
            <a:ext cx="6716183" cy="4356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99373975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E0AE58-12DA-5D94-11B4-C46ABCDDB5F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ítulo 3">
            <a:extLst>
              <a:ext uri="{FF2B5EF4-FFF2-40B4-BE49-F238E27FC236}">
                <a16:creationId xmlns:a16="http://schemas.microsoft.com/office/drawing/2014/main" id="{9B1B7A12-FE10-2349-C274-0C68ED804E0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63034" y="482601"/>
            <a:ext cx="8638117" cy="5630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Aft>
                <a:spcPts val="600"/>
              </a:spcAft>
            </a:pPr>
            <a:r>
              <a:rPr lang="pt-BR" sz="1850" dirty="0">
                <a:latin typeface="Raleway"/>
              </a:rPr>
              <a:t>Como os estudos sobre desenvolvimento adolescente podem apoiar o trabalho </a:t>
            </a:r>
            <a:r>
              <a:rPr lang="pt-BR" sz="1850">
                <a:latin typeface="Raleway"/>
              </a:rPr>
              <a:t>pedagógico realizado</a:t>
            </a:r>
            <a:r>
              <a:rPr lang="pt-BR" sz="1850" dirty="0">
                <a:latin typeface="Raleway"/>
              </a:rPr>
              <a:t> na escola? </a:t>
            </a:r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86197ABD-E65A-A5D9-B1EE-543391FBA65E}"/>
              </a:ext>
            </a:extLst>
          </p:cNvPr>
          <p:cNvSpPr txBox="1"/>
          <p:nvPr/>
        </p:nvSpPr>
        <p:spPr>
          <a:xfrm>
            <a:off x="1505459" y="1527298"/>
            <a:ext cx="6197600" cy="5221942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just">
              <a:spcAft>
                <a:spcPts val="2800"/>
              </a:spcAft>
            </a:pPr>
            <a:r>
              <a:rPr lang="pt-BR" sz="2000" dirty="0"/>
              <a:t>Superar </a:t>
            </a:r>
            <a:r>
              <a:rPr lang="pt-BR" sz="2000" b="1" dirty="0"/>
              <a:t>visões '</a:t>
            </a:r>
            <a:r>
              <a:rPr lang="pt-BR" sz="2000" b="1" dirty="0" err="1"/>
              <a:t>adultocêntricas</a:t>
            </a:r>
            <a:r>
              <a:rPr lang="pt-BR" sz="2000" dirty="0"/>
              <a:t>" sobre os(as) adolescentes;</a:t>
            </a:r>
          </a:p>
          <a:p>
            <a:pPr algn="just">
              <a:spcAft>
                <a:spcPts val="2800"/>
              </a:spcAft>
            </a:pPr>
            <a:r>
              <a:rPr lang="pt-BR" sz="2000" dirty="0"/>
              <a:t>Reconhecer as transformações biológicas e cognitivas que ocorrem na adolescência e como elas </a:t>
            </a:r>
            <a:r>
              <a:rPr lang="pt-BR" sz="2000" b="1" dirty="0"/>
              <a:t>impactam o comportamento, as emoções e a aprendizagem</a:t>
            </a:r>
            <a:r>
              <a:rPr lang="pt-BR" sz="2000" dirty="0"/>
              <a:t>;</a:t>
            </a:r>
          </a:p>
          <a:p>
            <a:pPr algn="just">
              <a:spcAft>
                <a:spcPts val="2800"/>
              </a:spcAft>
            </a:pPr>
            <a:r>
              <a:rPr lang="pt-BR" sz="2000" dirty="0"/>
              <a:t>Conhecer as ciências da aprendizagem e neurociência para entender as particularidades do desenvolvimento dos(as) adolescentes e </a:t>
            </a:r>
            <a:r>
              <a:rPr lang="pt-BR" sz="2000" b="1" dirty="0"/>
              <a:t>oferecer estratégias de ensino mais eficazes e adequadas;</a:t>
            </a:r>
          </a:p>
          <a:p>
            <a:pPr algn="just">
              <a:spcAft>
                <a:spcPts val="2800"/>
              </a:spcAft>
            </a:pPr>
            <a:r>
              <a:rPr lang="pt-BR" sz="2000" dirty="0"/>
              <a:t>Compreender </a:t>
            </a:r>
            <a:r>
              <a:rPr lang="pt-BR" sz="2000" b="1" dirty="0"/>
              <a:t>marcadores sociais</a:t>
            </a:r>
            <a:r>
              <a:rPr lang="pt-BR" sz="2000" dirty="0"/>
              <a:t> que atravessam a vida dos(as) adolescentes e alguns de seus impactos.</a:t>
            </a:r>
          </a:p>
          <a:p>
            <a:pPr marL="228611" indent="-228611" algn="just">
              <a:spcAft>
                <a:spcPts val="2800"/>
              </a:spcAft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4" name="Picture 4" descr="Adesão ao Escola das Adolescências termina na sexta-feira (20) — Ministério  da Educação">
            <a:extLst>
              <a:ext uri="{FF2B5EF4-FFF2-40B4-BE49-F238E27FC236}">
                <a16:creationId xmlns:a16="http://schemas.microsoft.com/office/drawing/2014/main" id="{BD689A7F-1346-A80A-0EB4-DAD0F7312A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67" y="3917665"/>
            <a:ext cx="3797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MEC abre ciclo de adesão para o Escola das Adolescências — Ministério da  Educação">
            <a:extLst>
              <a:ext uri="{FF2B5EF4-FFF2-40B4-BE49-F238E27FC236}">
                <a16:creationId xmlns:a16="http://schemas.microsoft.com/office/drawing/2014/main" id="{2ACC7754-A2EF-B0B7-1356-40DDEC0B62A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1667" y="1527297"/>
            <a:ext cx="3797300" cy="214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49CF373F-5927-894A-510E-972D308D5F67}"/>
              </a:ext>
            </a:extLst>
          </p:cNvPr>
          <p:cNvSpPr>
            <a:spLocks/>
          </p:cNvSpPr>
          <p:nvPr/>
        </p:nvSpPr>
        <p:spPr bwMode="auto">
          <a:xfrm>
            <a:off x="533090" y="1551645"/>
            <a:ext cx="746903" cy="620003"/>
          </a:xfrm>
          <a:custGeom>
            <a:avLst/>
            <a:gdLst>
              <a:gd name="T0" fmla="*/ 0 w 4114800"/>
              <a:gd name="T1" fmla="*/ 0 h 3349624"/>
              <a:gd name="T2" fmla="*/ 64294 w 4114800"/>
              <a:gd name="T3" fmla="*/ 0 h 3349624"/>
              <a:gd name="T4" fmla="*/ 64294 w 4114800"/>
              <a:gd name="T5" fmla="*/ 52339 h 3349624"/>
              <a:gd name="T6" fmla="*/ 0 w 4114800"/>
              <a:gd name="T7" fmla="*/ 52339 h 3349624"/>
              <a:gd name="T8" fmla="*/ 0 w 4114800"/>
              <a:gd name="T9" fmla="*/ 0 h 3349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14800" h="3349624">
                <a:moveTo>
                  <a:pt x="0" y="0"/>
                </a:moveTo>
                <a:lnTo>
                  <a:pt x="4114800" y="0"/>
                </a:lnTo>
                <a:lnTo>
                  <a:pt x="4114800" y="3349624"/>
                </a:lnTo>
                <a:lnTo>
                  <a:pt x="0" y="334962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  <p:pic>
        <p:nvPicPr>
          <p:cNvPr id="9" name="Imagem 3">
            <a:extLst>
              <a:ext uri="{FF2B5EF4-FFF2-40B4-BE49-F238E27FC236}">
                <a16:creationId xmlns:a16="http://schemas.microsoft.com/office/drawing/2014/main" id="{1709DEB3-BBD9-DD67-B4CF-9E4EAEE59EB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4" y="2600745"/>
            <a:ext cx="679989" cy="742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6" name="Picture 2">
            <a:extLst>
              <a:ext uri="{FF2B5EF4-FFF2-40B4-BE49-F238E27FC236}">
                <a16:creationId xmlns:a16="http://schemas.microsoft.com/office/drawing/2014/main" id="{50CEEEE6-7037-A67F-22A4-7673D39CD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70" y="5271497"/>
            <a:ext cx="679989" cy="792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>
            <a:extLst>
              <a:ext uri="{FF2B5EF4-FFF2-40B4-BE49-F238E27FC236}">
                <a16:creationId xmlns:a16="http://schemas.microsoft.com/office/drawing/2014/main" id="{7951BE35-AE29-2B9D-FA9C-AD24837BED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034" y="3987800"/>
            <a:ext cx="679989" cy="759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342773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734527C-44F7-3C3D-0FEE-43EC6920494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ítulo 3">
            <a:extLst>
              <a:ext uri="{FF2B5EF4-FFF2-40B4-BE49-F238E27FC236}">
                <a16:creationId xmlns:a16="http://schemas.microsoft.com/office/drawing/2014/main" id="{DBA197AD-F386-9109-3AF0-13673BA53612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63034" y="482601"/>
            <a:ext cx="8638117" cy="56303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altLang="pt-BR" sz="2400" dirty="0">
                <a:latin typeface="Raleway"/>
                <a:cs typeface="Arial"/>
              </a:rPr>
              <a:t>Uma agenda histórica, que se abriu a partir de escutas abertas dos suj</a:t>
            </a:r>
            <a:r>
              <a:rPr lang="pt-BR" altLang="pt-BR" sz="2400">
                <a:latin typeface="Raleway"/>
                <a:cs typeface="Arial"/>
              </a:rPr>
              <a:t>eitos, com mediação orientada</a:t>
            </a:r>
          </a:p>
        </p:txBody>
      </p:sp>
      <p:sp>
        <p:nvSpPr>
          <p:cNvPr id="4" name="CaixaDeTexto 3">
            <a:extLst>
              <a:ext uri="{FF2B5EF4-FFF2-40B4-BE49-F238E27FC236}">
                <a16:creationId xmlns:a16="http://schemas.microsoft.com/office/drawing/2014/main" id="{24804255-C305-82B1-9F55-7C8A9EC97A4B}"/>
              </a:ext>
            </a:extLst>
          </p:cNvPr>
          <p:cNvSpPr txBox="1"/>
          <p:nvPr/>
        </p:nvSpPr>
        <p:spPr>
          <a:xfrm>
            <a:off x="7924800" y="1810477"/>
            <a:ext cx="3149600" cy="4650889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2667" b="1" dirty="0"/>
              <a:t>Mais de </a:t>
            </a:r>
            <a:r>
              <a:rPr lang="pt-BR" sz="2667" b="1" dirty="0">
                <a:solidFill>
                  <a:schemeClr val="bg1"/>
                </a:solidFill>
                <a:highlight>
                  <a:srgbClr val="0000FF"/>
                </a:highlight>
              </a:rPr>
              <a:t>2,3M de adolescentes</a:t>
            </a:r>
            <a:r>
              <a:rPr lang="pt-BR" sz="2667" b="1" dirty="0">
                <a:solidFill>
                  <a:schemeClr val="bg1"/>
                </a:solidFill>
              </a:rPr>
              <a:t> </a:t>
            </a:r>
            <a:r>
              <a:rPr lang="pt-BR" sz="2667" b="1" dirty="0"/>
              <a:t>participantes.</a:t>
            </a:r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endParaRPr lang="pt-BR" sz="667" b="1" dirty="0"/>
          </a:p>
          <a:p>
            <a:pPr algn="ctr">
              <a:lnSpc>
                <a:spcPct val="150000"/>
              </a:lnSpc>
              <a:spcAft>
                <a:spcPts val="600"/>
              </a:spcAft>
            </a:pPr>
            <a:r>
              <a:rPr lang="pt-BR" sz="2667" b="1" dirty="0"/>
              <a:t>Mais de </a:t>
            </a:r>
            <a:r>
              <a:rPr lang="pt-BR" sz="2667" b="1" dirty="0">
                <a:solidFill>
                  <a:schemeClr val="bg1"/>
                </a:solidFill>
                <a:highlight>
                  <a:srgbClr val="0000FF"/>
                </a:highlight>
              </a:rPr>
              <a:t>20 mil escolas</a:t>
            </a:r>
            <a:r>
              <a:rPr lang="pt-BR" sz="2667" b="1" dirty="0">
                <a:solidFill>
                  <a:schemeClr val="bg1"/>
                </a:solidFill>
              </a:rPr>
              <a:t> </a:t>
            </a:r>
            <a:r>
              <a:rPr lang="pt-BR" sz="2667" b="1" dirty="0"/>
              <a:t>mobilizadas em todo o país.</a:t>
            </a:r>
            <a:endParaRPr lang="pt-BR" sz="2400" b="1" dirty="0"/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184A91B9-1939-C5FC-CD3F-EA621B1BA8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2001" y="1346200"/>
            <a:ext cx="6668487" cy="4927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0006246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F44945-314C-AE16-5810-A1FC5CAC613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AF2BBD54-1FB0-40E9-47D6-3412179A6284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87720111-F5D0-E0C5-8E25-F2C50BAA0467}"/>
              </a:ext>
            </a:extLst>
          </p:cNvPr>
          <p:cNvSpPr>
            <a:spLocks/>
          </p:cNvSpPr>
          <p:nvPr/>
        </p:nvSpPr>
        <p:spPr bwMode="auto">
          <a:xfrm>
            <a:off x="378883" y="209912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sp>
        <p:nvSpPr>
          <p:cNvPr id="56334" name="Freeform 10">
            <a:extLst>
              <a:ext uri="{FF2B5EF4-FFF2-40B4-BE49-F238E27FC236}">
                <a16:creationId xmlns:a16="http://schemas.microsoft.com/office/drawing/2014/main" id="{52269496-15CD-BCCB-2A7E-47E395B68B6E}"/>
              </a:ext>
            </a:extLst>
          </p:cNvPr>
          <p:cNvSpPr>
            <a:spLocks/>
          </p:cNvSpPr>
          <p:nvPr/>
        </p:nvSpPr>
        <p:spPr bwMode="auto">
          <a:xfrm>
            <a:off x="719667" y="1583267"/>
            <a:ext cx="5949950" cy="4555067"/>
          </a:xfrm>
          <a:custGeom>
            <a:avLst/>
            <a:gdLst>
              <a:gd name="T0" fmla="*/ 0 w 11899898"/>
              <a:gd name="T1" fmla="*/ 0 h 9110133"/>
              <a:gd name="T2" fmla="*/ 11899898 w 11899898"/>
              <a:gd name="T3" fmla="*/ 0 h 9110133"/>
              <a:gd name="T4" fmla="*/ 11899898 w 11899898"/>
              <a:gd name="T5" fmla="*/ 9110133 h 9110133"/>
              <a:gd name="T6" fmla="*/ 0 w 11899898"/>
              <a:gd name="T7" fmla="*/ 9110133 h 9110133"/>
              <a:gd name="T8" fmla="*/ 0 w 11899898"/>
              <a:gd name="T9" fmla="*/ 0 h 9110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99898" h="9110133">
                <a:moveTo>
                  <a:pt x="0" y="0"/>
                </a:moveTo>
                <a:lnTo>
                  <a:pt x="11899898" y="0"/>
                </a:lnTo>
                <a:lnTo>
                  <a:pt x="11899898" y="9110133"/>
                </a:lnTo>
                <a:lnTo>
                  <a:pt x="0" y="91101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8CECF90A-EFD8-30B4-1CC1-CDCDB6CBC4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4726" y="765497"/>
            <a:ext cx="9162547" cy="5433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72574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9EAA6B3-9BD8-198E-5178-040B2E3B36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 2">
            <a:extLst>
              <a:ext uri="{FF2B5EF4-FFF2-40B4-BE49-F238E27FC236}">
                <a16:creationId xmlns:a16="http://schemas.microsoft.com/office/drawing/2014/main" id="{27DA7861-CBCF-8BFD-6D25-473A8491942D}"/>
              </a:ext>
            </a:extLst>
          </p:cNvPr>
          <p:cNvSpPr/>
          <p:nvPr/>
        </p:nvSpPr>
        <p:spPr>
          <a:xfrm rot="5400000" flipH="1">
            <a:off x="1381174" y="2306694"/>
            <a:ext cx="2336001" cy="4530401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120F900C-9919-A2D3-0242-86C4688E2681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DD00C7DA-D429-2302-06D0-3161EAE2EB8F}"/>
              </a:ext>
            </a:extLst>
          </p:cNvPr>
          <p:cNvSpPr>
            <a:spLocks/>
          </p:cNvSpPr>
          <p:nvPr/>
        </p:nvSpPr>
        <p:spPr bwMode="auto">
          <a:xfrm>
            <a:off x="10067564" y="416820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 dirty="0"/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7DC5AF5B-E961-6252-A965-B09E870C5AB9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903" r="1509"/>
          <a:stretch>
            <a:fillRect/>
          </a:stretch>
        </p:blipFill>
        <p:spPr>
          <a:xfrm>
            <a:off x="386652" y="166557"/>
            <a:ext cx="9423392" cy="2571790"/>
          </a:xfrm>
          <a:prstGeom prst="rect">
            <a:avLst/>
          </a:prstGeom>
        </p:spPr>
      </p:pic>
      <p:sp>
        <p:nvSpPr>
          <p:cNvPr id="11" name="CaixaDeTexto 10">
            <a:extLst>
              <a:ext uri="{FF2B5EF4-FFF2-40B4-BE49-F238E27FC236}">
                <a16:creationId xmlns:a16="http://schemas.microsoft.com/office/drawing/2014/main" id="{B2868958-BF87-9536-8849-E5FDBA483026}"/>
              </a:ext>
            </a:extLst>
          </p:cNvPr>
          <p:cNvSpPr txBox="1"/>
          <p:nvPr/>
        </p:nvSpPr>
        <p:spPr>
          <a:xfrm>
            <a:off x="5098348" y="3016788"/>
            <a:ext cx="7132460" cy="42798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Desenvolvimento curricular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Práticas inovadoras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Avaliação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Plano de formação continuada: professores e gestores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Recomposição das aprendizagens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14" name="Freeform 2">
            <a:extLst>
              <a:ext uri="{FF2B5EF4-FFF2-40B4-BE49-F238E27FC236}">
                <a16:creationId xmlns:a16="http://schemas.microsoft.com/office/drawing/2014/main" id="{084BCEC4-00E5-3035-CD1E-594AFEBCAE8F}"/>
              </a:ext>
            </a:extLst>
          </p:cNvPr>
          <p:cNvSpPr/>
          <p:nvPr/>
        </p:nvSpPr>
        <p:spPr>
          <a:xfrm flipH="1">
            <a:off x="-629669" y="2327599"/>
            <a:ext cx="2397508" cy="4530401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2" name="Imagem 3">
            <a:extLst>
              <a:ext uri="{FF2B5EF4-FFF2-40B4-BE49-F238E27FC236}">
                <a16:creationId xmlns:a16="http://schemas.microsoft.com/office/drawing/2014/main" id="{8044172A-0153-7281-57B9-E3924667E7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471" y="3302799"/>
            <a:ext cx="2605738" cy="28458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81861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g396b8d56a30_0_348"/>
          <p:cNvSpPr>
            <a:spLocks noGrp="1"/>
          </p:cNvSpPr>
          <p:nvPr>
            <p:ph type="pic" idx="2"/>
          </p:nvPr>
        </p:nvSpPr>
        <p:spPr>
          <a:xfrm>
            <a:off x="1015279" y="1957245"/>
            <a:ext cx="4548900" cy="37509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151" name="Google Shape;151;g396b8d56a30_0_348"/>
          <p:cNvSpPr txBox="1"/>
          <p:nvPr/>
        </p:nvSpPr>
        <p:spPr>
          <a:xfrm>
            <a:off x="934832" y="1073021"/>
            <a:ext cx="3261300" cy="585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pt-BR" sz="3200" b="1">
                <a:solidFill>
                  <a:srgbClr val="757070"/>
                </a:solidFill>
                <a:latin typeface="Calibri"/>
                <a:ea typeface="Calibri"/>
                <a:cs typeface="Calibri"/>
                <a:sym typeface="Calibri"/>
              </a:rPr>
              <a:t>TÍTULO AQUI</a:t>
            </a:r>
            <a:endParaRPr/>
          </a:p>
        </p:txBody>
      </p:sp>
      <p:cxnSp>
        <p:nvCxnSpPr>
          <p:cNvPr id="152" name="Google Shape;152;g396b8d56a30_0_348"/>
          <p:cNvCxnSpPr/>
          <p:nvPr/>
        </p:nvCxnSpPr>
        <p:spPr>
          <a:xfrm>
            <a:off x="1070810" y="1600200"/>
            <a:ext cx="2141700" cy="0"/>
          </a:xfrm>
          <a:prstGeom prst="straightConnector1">
            <a:avLst/>
          </a:prstGeom>
          <a:noFill/>
          <a:ln w="38100" cap="flat" cmpd="sng">
            <a:solidFill>
              <a:srgbClr val="92D050"/>
            </a:solidFill>
            <a:prstDash val="solid"/>
            <a:miter lim="800000"/>
            <a:headEnd type="none" w="sm" len="sm"/>
            <a:tailEnd type="none" w="sm" len="sm"/>
          </a:ln>
        </p:spPr>
      </p:cxnSp>
      <p:sp>
        <p:nvSpPr>
          <p:cNvPr id="153" name="Google Shape;153;g396b8d56a30_0_348"/>
          <p:cNvSpPr txBox="1"/>
          <p:nvPr/>
        </p:nvSpPr>
        <p:spPr>
          <a:xfrm>
            <a:off x="6232358" y="2697116"/>
            <a:ext cx="4826700" cy="2223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3A3838"/>
              </a:buClr>
              <a:buSzPts val="1800"/>
              <a:buFont typeface="Arial"/>
              <a:buNone/>
            </a:pPr>
            <a:r>
              <a:rPr lang="pt-BR" sz="1800">
                <a:solidFill>
                  <a:srgbClr val="3A3838"/>
                </a:solidFill>
                <a:latin typeface="Calibri"/>
                <a:ea typeface="Calibri"/>
                <a:cs typeface="Calibri"/>
                <a:sym typeface="Calibri"/>
              </a:rPr>
              <a:t>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texto, </a:t>
            </a:r>
            <a:endParaRPr/>
          </a:p>
        </p:txBody>
      </p:sp>
      <p:pic>
        <p:nvPicPr>
          <p:cNvPr id="154" name="Google Shape;154;g396b8d56a30_0_34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81525" y="365725"/>
            <a:ext cx="10398024" cy="58488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4A8FC6CC-D374-7209-B6D3-45E27F6C7BFE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4277" name="Freeform 3">
            <a:extLst>
              <a:ext uri="{FF2B5EF4-FFF2-40B4-BE49-F238E27FC236}">
                <a16:creationId xmlns:a16="http://schemas.microsoft.com/office/drawing/2014/main" id="{57D43E81-85F7-0DF0-7A40-119011FFF83C}"/>
              </a:ext>
            </a:extLst>
          </p:cNvPr>
          <p:cNvSpPr>
            <a:spLocks/>
          </p:cNvSpPr>
          <p:nvPr/>
        </p:nvSpPr>
        <p:spPr bwMode="auto">
          <a:xfrm>
            <a:off x="10075333" y="383117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sp>
        <p:nvSpPr>
          <p:cNvPr id="4" name="Freeform 4">
            <a:extLst>
              <a:ext uri="{FF2B5EF4-FFF2-40B4-BE49-F238E27FC236}">
                <a16:creationId xmlns:a16="http://schemas.microsoft.com/office/drawing/2014/main" id="{DB085303-0638-3F15-819F-363C584E771B}"/>
              </a:ext>
            </a:extLst>
          </p:cNvPr>
          <p:cNvSpPr/>
          <p:nvPr/>
        </p:nvSpPr>
        <p:spPr>
          <a:xfrm>
            <a:off x="0" y="-48915"/>
            <a:ext cx="9037228" cy="1170516"/>
          </a:xfrm>
          <a:custGeom>
            <a:avLst/>
            <a:gdLst/>
            <a:ahLst/>
            <a:cxnLst/>
            <a:rect l="l" t="t" r="r" b="b"/>
            <a:pathLst>
              <a:path w="14017624" h="1755774">
                <a:moveTo>
                  <a:pt x="0" y="0"/>
                </a:moveTo>
                <a:lnTo>
                  <a:pt x="14017624" y="0"/>
                </a:lnTo>
                <a:lnTo>
                  <a:pt x="14017624" y="1755774"/>
                </a:lnTo>
                <a:lnTo>
                  <a:pt x="0" y="17557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r="-364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grpSp>
        <p:nvGrpSpPr>
          <p:cNvPr id="54281" name="Group 5">
            <a:extLst>
              <a:ext uri="{FF2B5EF4-FFF2-40B4-BE49-F238E27FC236}">
                <a16:creationId xmlns:a16="http://schemas.microsoft.com/office/drawing/2014/main" id="{95FC8B15-8496-F27E-1B72-ED447D9996C4}"/>
              </a:ext>
            </a:extLst>
          </p:cNvPr>
          <p:cNvGrpSpPr>
            <a:grpSpLocks/>
          </p:cNvGrpSpPr>
          <p:nvPr/>
        </p:nvGrpSpPr>
        <p:grpSpPr bwMode="auto">
          <a:xfrm>
            <a:off x="-306917" y="-46566"/>
            <a:ext cx="8905224" cy="1039703"/>
            <a:chOff x="-614981" y="-204420"/>
            <a:chExt cx="17900487" cy="2076444"/>
          </a:xfrm>
        </p:grpSpPr>
        <p:sp>
          <p:nvSpPr>
            <p:cNvPr id="54288" name="Freeform 6">
              <a:extLst>
                <a:ext uri="{FF2B5EF4-FFF2-40B4-BE49-F238E27FC236}">
                  <a16:creationId xmlns:a16="http://schemas.microsoft.com/office/drawing/2014/main" id="{AB1EDFED-DAB7-50A9-3F70-B31C44DFE45D}"/>
                </a:ext>
              </a:extLst>
            </p:cNvPr>
            <p:cNvSpPr>
              <a:spLocks/>
            </p:cNvSpPr>
            <p:nvPr/>
          </p:nvSpPr>
          <p:spPr bwMode="auto">
            <a:xfrm>
              <a:off x="-614981" y="-204420"/>
              <a:ext cx="16857134" cy="1126067"/>
            </a:xfrm>
            <a:custGeom>
              <a:avLst/>
              <a:gdLst>
                <a:gd name="T0" fmla="*/ 0 w 16857134"/>
                <a:gd name="T1" fmla="*/ 0 h 1126067"/>
                <a:gd name="T2" fmla="*/ 16857134 w 16857134"/>
                <a:gd name="T3" fmla="*/ 0 h 1126067"/>
                <a:gd name="T4" fmla="*/ 16857134 w 16857134"/>
                <a:gd name="T5" fmla="*/ 1126067 h 1126067"/>
                <a:gd name="T6" fmla="*/ 0 w 16857134"/>
                <a:gd name="T7" fmla="*/ 1126067 h 1126067"/>
                <a:gd name="T8" fmla="*/ 0 w 16857134"/>
                <a:gd name="T9" fmla="*/ 0 h 1126067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16857134" h="1126067">
                  <a:moveTo>
                    <a:pt x="0" y="0"/>
                  </a:moveTo>
                  <a:lnTo>
                    <a:pt x="16857134" y="0"/>
                  </a:lnTo>
                  <a:lnTo>
                    <a:pt x="16857134" y="1126067"/>
                  </a:lnTo>
                  <a:lnTo>
                    <a:pt x="0" y="11260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0000">
                <a:alpha val="0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pt-BR" sz="1200"/>
            </a:p>
          </p:txBody>
        </p:sp>
        <p:sp>
          <p:nvSpPr>
            <p:cNvPr id="54289" name="TextBox 7">
              <a:extLst>
                <a:ext uri="{FF2B5EF4-FFF2-40B4-BE49-F238E27FC236}">
                  <a16:creationId xmlns:a16="http://schemas.microsoft.com/office/drawing/2014/main" id="{D07E47D0-F350-1E20-5115-C192A9EF689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428372" y="726908"/>
              <a:ext cx="16857134" cy="114511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0" tIns="0" rIns="0" bIns="0" anchor="ctr"/>
            <a:lstStyle>
              <a:lvl1pPr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742950" indent="-28575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1430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6002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057400" indent="-228600"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140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  <a:buClr>
                  <a:srgbClr val="000000"/>
                </a:buClr>
                <a:buFont typeface="Arial" panose="020B0604020202020204" pitchFamily="34" charset="0"/>
                <a:buNone/>
              </a:pPr>
              <a:r>
                <a:rPr lang="pt-BR" altLang="pt-BR" sz="2650">
                  <a:solidFill>
                    <a:schemeClr val="bg1"/>
                  </a:solidFill>
                  <a:latin typeface="Raleway Bold"/>
                  <a:cs typeface="Arial"/>
                </a:rPr>
                <a:t>Organização Curricular e Pedagógica</a:t>
              </a:r>
            </a:p>
          </p:txBody>
        </p:sp>
      </p:grpSp>
      <p:sp>
        <p:nvSpPr>
          <p:cNvPr id="54282" name="Freeform 9">
            <a:extLst>
              <a:ext uri="{FF2B5EF4-FFF2-40B4-BE49-F238E27FC236}">
                <a16:creationId xmlns:a16="http://schemas.microsoft.com/office/drawing/2014/main" id="{702DA632-0008-8769-1A6E-CB06552EDE37}"/>
              </a:ext>
            </a:extLst>
          </p:cNvPr>
          <p:cNvSpPr>
            <a:spLocks/>
          </p:cNvSpPr>
          <p:nvPr/>
        </p:nvSpPr>
        <p:spPr bwMode="auto">
          <a:xfrm>
            <a:off x="366184" y="1204384"/>
            <a:ext cx="7594600" cy="615949"/>
          </a:xfrm>
          <a:custGeom>
            <a:avLst/>
            <a:gdLst>
              <a:gd name="T0" fmla="*/ 0 w 15189200"/>
              <a:gd name="T1" fmla="*/ 0 h 1231899"/>
              <a:gd name="T2" fmla="*/ 17820 w 15189200"/>
              <a:gd name="T3" fmla="*/ 0 h 1231899"/>
              <a:gd name="T4" fmla="*/ 17820 w 15189200"/>
              <a:gd name="T5" fmla="*/ 1445 h 1231899"/>
              <a:gd name="T6" fmla="*/ 0 w 15189200"/>
              <a:gd name="T7" fmla="*/ 1445 h 1231899"/>
              <a:gd name="T8" fmla="*/ 0 w 15189200"/>
              <a:gd name="T9" fmla="*/ 0 h 1231899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5189200" h="1231899">
                <a:moveTo>
                  <a:pt x="0" y="0"/>
                </a:moveTo>
                <a:lnTo>
                  <a:pt x="15189200" y="0"/>
                </a:lnTo>
                <a:lnTo>
                  <a:pt x="15189200" y="1231899"/>
                </a:lnTo>
                <a:lnTo>
                  <a:pt x="0" y="1231899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pic>
        <p:nvPicPr>
          <p:cNvPr id="54285" name="Imagem 10">
            <a:extLst>
              <a:ext uri="{FF2B5EF4-FFF2-40B4-BE49-F238E27FC236}">
                <a16:creationId xmlns:a16="http://schemas.microsoft.com/office/drawing/2014/main" id="{9360A62F-B588-AE93-C35B-AD81D5E846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35" y="4932659"/>
            <a:ext cx="4663018" cy="12340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286" name="Imagem 12">
            <a:extLst>
              <a:ext uri="{FF2B5EF4-FFF2-40B4-BE49-F238E27FC236}">
                <a16:creationId xmlns:a16="http://schemas.microsoft.com/office/drawing/2014/main" id="{95BA5E02-8141-E9CF-90C5-8C0977B88F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065"/>
          <a:stretch>
            <a:fillRect/>
          </a:stretch>
        </p:blipFill>
        <p:spPr bwMode="auto">
          <a:xfrm>
            <a:off x="366184" y="1157210"/>
            <a:ext cx="4333976" cy="37881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11">
            <a:extLst>
              <a:ext uri="{FF2B5EF4-FFF2-40B4-BE49-F238E27FC236}">
                <a16:creationId xmlns:a16="http://schemas.microsoft.com/office/drawing/2014/main" id="{BF9362B3-FEBA-0DFE-35F3-4A9D61B3F3C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568221" y="1587929"/>
            <a:ext cx="6060171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pt-BR" altLang="pt-BR" sz="2000" dirty="0">
                <a:latin typeface="Raleway" pitchFamily="2" charset="0"/>
              </a:rPr>
              <a:t>Os CICs incluem sequências didáticas propostas para os períodos letivos do ano, considerando: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pt-BR" altLang="pt-BR" sz="2000" dirty="0">
              <a:latin typeface="Raleway" pitchFamily="2" charset="0"/>
            </a:endParaRP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pt-BR" altLang="pt-BR" sz="1600" dirty="0">
                <a:latin typeface="Raleway" pitchFamily="2" charset="0"/>
              </a:rPr>
              <a:t>As </a:t>
            </a:r>
            <a:r>
              <a:rPr lang="pt-BR" altLang="pt-BR" sz="1600" b="1" dirty="0">
                <a:latin typeface="Raleway" pitchFamily="2" charset="0"/>
              </a:rPr>
              <a:t>habilidades prioritárias das áreas de conhecimento </a:t>
            </a:r>
            <a:r>
              <a:rPr lang="pt-BR" altLang="pt-BR" sz="1600" dirty="0">
                <a:latin typeface="Raleway" pitchFamily="2" charset="0"/>
              </a:rPr>
              <a:t>de Matemática, Ciências da Natureza, Linguagens e Ciências Humanas;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pt-BR" altLang="pt-BR" sz="1600" dirty="0">
                <a:latin typeface="Raleway" pitchFamily="2" charset="0"/>
              </a:rPr>
              <a:t>A </a:t>
            </a:r>
            <a:r>
              <a:rPr lang="pt-BR" altLang="pt-BR" sz="1600" b="1" dirty="0">
                <a:latin typeface="Raleway" pitchFamily="2" charset="0"/>
              </a:rPr>
              <a:t>organização de cada Clube como componente curricular</a:t>
            </a:r>
            <a:r>
              <a:rPr lang="pt-BR" altLang="pt-BR" sz="1600" dirty="0">
                <a:latin typeface="Raleway" pitchFamily="2" charset="0"/>
              </a:rPr>
              <a:t>, com, no mínimo, um tempo de aula semanal;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pt-BR" altLang="pt-BR" sz="1600" b="1" dirty="0">
                <a:latin typeface="Raleway" pitchFamily="2" charset="0"/>
              </a:rPr>
              <a:t>As singularidades da adolescência </a:t>
            </a:r>
            <a:r>
              <a:rPr lang="pt-BR" altLang="pt-BR" sz="1600" dirty="0">
                <a:latin typeface="Raleway" pitchFamily="2" charset="0"/>
              </a:rPr>
              <a:t>e o reconhecimento das formas específicas de vivenciar essa fase da vida;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pt-BR" altLang="pt-BR" sz="1600" dirty="0">
                <a:latin typeface="Raleway" pitchFamily="2" charset="0"/>
              </a:rPr>
              <a:t>A ampliação do olhar sobre as propostas e as </a:t>
            </a:r>
            <a:r>
              <a:rPr lang="pt-BR" altLang="pt-BR" sz="1600" b="1" dirty="0">
                <a:latin typeface="Raleway" pitchFamily="2" charset="0"/>
              </a:rPr>
              <a:t>práticas pedagógicas</a:t>
            </a:r>
            <a:r>
              <a:rPr lang="pt-BR" altLang="pt-BR" sz="1600" dirty="0">
                <a:latin typeface="Raleway" pitchFamily="2" charset="0"/>
              </a:rPr>
              <a:t>; </a:t>
            </a:r>
          </a:p>
          <a:p>
            <a:pPr marL="342900" indent="-342900" eaLnBrk="1" hangingPunct="1">
              <a:spcBef>
                <a:spcPct val="0"/>
              </a:spcBef>
              <a:spcAft>
                <a:spcPts val="1200"/>
              </a:spcAft>
            </a:pPr>
            <a:r>
              <a:rPr lang="pt-BR" altLang="pt-BR" sz="1600" dirty="0">
                <a:latin typeface="Raleway" pitchFamily="2" charset="0"/>
              </a:rPr>
              <a:t>A </a:t>
            </a:r>
            <a:r>
              <a:rPr lang="pt-BR" altLang="pt-BR" sz="1600" b="1" dirty="0">
                <a:latin typeface="Raleway" pitchFamily="2" charset="0"/>
              </a:rPr>
              <a:t>intencionalidade</a:t>
            </a:r>
            <a:r>
              <a:rPr lang="pt-BR" altLang="pt-BR" sz="1600" dirty="0">
                <a:latin typeface="Raleway" pitchFamily="2" charset="0"/>
              </a:rPr>
              <a:t> educativa, contribuindo para a estruturação de </a:t>
            </a:r>
            <a:r>
              <a:rPr lang="pt-BR" altLang="pt-BR" sz="1600" b="1" dirty="0">
                <a:latin typeface="Raleway" pitchFamily="2" charset="0"/>
              </a:rPr>
              <a:t>um currículo voltado para as adolescências</a:t>
            </a:r>
            <a:endParaRPr lang="en-US" altLang="pt-BR" sz="1600" b="1" dirty="0">
              <a:solidFill>
                <a:srgbClr val="000000"/>
              </a:solidFill>
              <a:latin typeface="Raleway" pitchFamily="2" charset="0"/>
              <a:ea typeface="Raleway" pitchFamily="2" charset="0"/>
              <a:cs typeface="Raleway" pitchFamily="2" charset="0"/>
              <a:sym typeface="Raleway" pitchFamily="2" charset="0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86E6DD-66EB-EFBD-8569-2C8CBC69DC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>
            <a:extLst>
              <a:ext uri="{FF2B5EF4-FFF2-40B4-BE49-F238E27FC236}">
                <a16:creationId xmlns:a16="http://schemas.microsoft.com/office/drawing/2014/main" id="{E75145DE-784C-6536-2D15-0B4D0818A7BD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93089" y="469901"/>
            <a:ext cx="8611871" cy="84455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INDICADORES: DIMENSÃO 1 - Currículo e práticas pedagógicas	</a:t>
            </a:r>
            <a:br>
              <a:rPr lang="pt-BR" altLang="pt-BR" sz="2000" dirty="0">
                <a:latin typeface="Raleway" pitchFamily="2" charset="0"/>
                <a:cs typeface="Arial" panose="020B0604020202020204" pitchFamily="34" charset="0"/>
              </a:rPr>
            </a:br>
            <a:endParaRPr lang="pt-BR" altLang="pt-BR" sz="2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F3D50E5-1049-69CE-BDC5-4DDD1E6509EE}"/>
              </a:ext>
            </a:extLst>
          </p:cNvPr>
          <p:cNvSpPr txBox="1"/>
          <p:nvPr/>
        </p:nvSpPr>
        <p:spPr>
          <a:xfrm>
            <a:off x="444501" y="1279007"/>
            <a:ext cx="5397500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</a:t>
            </a:r>
            <a:r>
              <a:rPr lang="pt-BR" b="1" dirty="0"/>
              <a:t>estudantes frequentes</a:t>
            </a:r>
            <a:r>
              <a:rPr lang="pt-BR" dirty="0"/>
              <a:t> às aulas dos Anos Finais do Ensino Fundamental previstas no calendário letivo anual.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</a:t>
            </a:r>
            <a:r>
              <a:rPr lang="pt-BR" b="1" dirty="0"/>
              <a:t>Projetos Político Pedagógicos atualizados</a:t>
            </a:r>
            <a:r>
              <a:rPr lang="pt-BR" dirty="0"/>
              <a:t> de acordo com os fundamentos, premissas e diretrizes da rede de ensino e da </a:t>
            </a:r>
            <a:r>
              <a:rPr lang="pt-BR" b="1" dirty="0"/>
              <a:t>Escola das Adolescências.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</a:t>
            </a:r>
            <a:r>
              <a:rPr lang="pt-BR" b="1" dirty="0"/>
              <a:t>aulas dadas com</a:t>
            </a:r>
            <a:r>
              <a:rPr lang="pt-BR" dirty="0"/>
              <a:t> </a:t>
            </a:r>
            <a:r>
              <a:rPr lang="pt-BR" b="1" dirty="0"/>
              <a:t>utilização de metodologias ativas </a:t>
            </a:r>
            <a:r>
              <a:rPr lang="pt-BR" dirty="0"/>
              <a:t>nas turmas de Anos Finais do Ensino Fundamental.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Implementação dos </a:t>
            </a:r>
            <a:r>
              <a:rPr lang="pt-BR" b="1" dirty="0"/>
              <a:t>Clubes de Letramentos </a:t>
            </a:r>
            <a:r>
              <a:rPr lang="pt-BR" dirty="0"/>
              <a:t>propostos pela Política Nacional Escola das Adolescências na parte diversificada do currículo.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</a:t>
            </a:r>
            <a:r>
              <a:rPr lang="pt-BR" b="1" dirty="0"/>
              <a:t>temáticas de diversidade e cidadania presentes no currículo </a:t>
            </a:r>
            <a:r>
              <a:rPr lang="pt-BR" dirty="0"/>
              <a:t>dos Anos Finais da rede aplicadas nas práticas pedagógicas em sala de aula. 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BA8A9A03-F977-54D2-F573-B982D7B3805E}"/>
              </a:ext>
            </a:extLst>
          </p:cNvPr>
          <p:cNvSpPr txBox="1"/>
          <p:nvPr/>
        </p:nvSpPr>
        <p:spPr>
          <a:xfrm>
            <a:off x="5990589" y="1279008"/>
            <a:ext cx="5608322" cy="51090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estudantes dos Anos Finais </a:t>
            </a:r>
            <a:r>
              <a:rPr lang="pt-BR" b="1" dirty="0"/>
              <a:t>participantes em avaliações diagnósticas </a:t>
            </a:r>
            <a:r>
              <a:rPr lang="pt-BR" dirty="0"/>
              <a:t>por escola, por regional (se houver) e na rede considerando os anos abrangidos.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estudantes dos Anos Finais </a:t>
            </a:r>
            <a:r>
              <a:rPr lang="pt-BR" b="1" dirty="0"/>
              <a:t>participantes em avaliações formativas </a:t>
            </a:r>
            <a:r>
              <a:rPr lang="pt-BR" dirty="0"/>
              <a:t>por escola, por regional (se houver) e na rede considerando os anos.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estudantes dos Anos Finais </a:t>
            </a:r>
            <a:r>
              <a:rPr lang="pt-BR" b="1" dirty="0"/>
              <a:t>em cada nível da escala de proficiência da avaliação externa </a:t>
            </a:r>
            <a:r>
              <a:rPr lang="pt-BR" dirty="0"/>
              <a:t>aplicada.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</a:t>
            </a:r>
            <a:r>
              <a:rPr lang="pt-BR" b="1" dirty="0"/>
              <a:t>docentes participantes de formação continuada</a:t>
            </a:r>
            <a:r>
              <a:rPr lang="pt-BR" dirty="0"/>
              <a:t> considerando o </a:t>
            </a:r>
            <a:r>
              <a:rPr lang="pt-BR" b="1" dirty="0"/>
              <a:t>Plano de Formação definido para a implementação da Escola das Adolescências.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dirty="0"/>
              <a:t>Proporção de </a:t>
            </a:r>
            <a:r>
              <a:rPr lang="pt-BR" b="1" dirty="0"/>
              <a:t>estudantes em distorção idade-série.</a:t>
            </a:r>
          </a:p>
        </p:txBody>
      </p:sp>
    </p:spTree>
    <p:extLst>
      <p:ext uri="{BB962C8B-B14F-4D97-AF65-F5344CB8AC3E}">
        <p14:creationId xmlns:p14="http://schemas.microsoft.com/office/powerpoint/2010/main" val="3813444143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CAD444-2890-BCF0-5542-6A5485D094D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1F1DA1CA-024A-EC35-F36A-89D1B511FB5A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B792A832-5790-4155-2E5A-1573ACF8E69F}"/>
              </a:ext>
            </a:extLst>
          </p:cNvPr>
          <p:cNvSpPr>
            <a:spLocks/>
          </p:cNvSpPr>
          <p:nvPr/>
        </p:nvSpPr>
        <p:spPr bwMode="auto">
          <a:xfrm>
            <a:off x="10067564" y="416820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297BF4E0-9C61-4CF1-C535-1AB587A77E7F}"/>
              </a:ext>
            </a:extLst>
          </p:cNvPr>
          <p:cNvSpPr txBox="1"/>
          <p:nvPr/>
        </p:nvSpPr>
        <p:spPr>
          <a:xfrm>
            <a:off x="900113" y="2829409"/>
            <a:ext cx="7132460" cy="48184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Respeito à diversidade e valorização das diferenças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Escuta e participação estudantil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Bem-estar 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Cultura de paz e mecanismos de gestão de conflitos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Participação das famílias e comunidade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Apoio às transições</a:t>
            </a:r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lnSpc>
                <a:spcPct val="15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7255D2AB-35D1-7E4A-944F-78D01BDD803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43" r="894"/>
          <a:stretch>
            <a:fillRect/>
          </a:stretch>
        </p:blipFill>
        <p:spPr>
          <a:xfrm>
            <a:off x="385683" y="190213"/>
            <a:ext cx="9295229" cy="2351530"/>
          </a:xfrm>
          <a:prstGeom prst="rect">
            <a:avLst/>
          </a:prstGeom>
        </p:spPr>
      </p:pic>
      <p:sp>
        <p:nvSpPr>
          <p:cNvPr id="5" name="Freeform 2">
            <a:extLst>
              <a:ext uri="{FF2B5EF4-FFF2-40B4-BE49-F238E27FC236}">
                <a16:creationId xmlns:a16="http://schemas.microsoft.com/office/drawing/2014/main" id="{F30FF77B-F679-F67D-F256-AF998F3C2245}"/>
              </a:ext>
            </a:extLst>
          </p:cNvPr>
          <p:cNvSpPr/>
          <p:nvPr/>
        </p:nvSpPr>
        <p:spPr>
          <a:xfrm>
            <a:off x="10147884" y="1302546"/>
            <a:ext cx="2336001" cy="4530401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8" name="Freeform 5">
            <a:extLst>
              <a:ext uri="{FF2B5EF4-FFF2-40B4-BE49-F238E27FC236}">
                <a16:creationId xmlns:a16="http://schemas.microsoft.com/office/drawing/2014/main" id="{9A098B3E-0461-9C19-136B-60E580410582}"/>
              </a:ext>
            </a:extLst>
          </p:cNvPr>
          <p:cNvSpPr/>
          <p:nvPr/>
        </p:nvSpPr>
        <p:spPr>
          <a:xfrm>
            <a:off x="6705600" y="1934136"/>
            <a:ext cx="5099748" cy="5175163"/>
          </a:xfrm>
          <a:custGeom>
            <a:avLst/>
            <a:gdLst/>
            <a:ahLst/>
            <a:cxnLst/>
            <a:rect l="l" t="t" r="r" b="b"/>
            <a:pathLst>
              <a:path w="8289924" h="8664574">
                <a:moveTo>
                  <a:pt x="0" y="0"/>
                </a:moveTo>
                <a:lnTo>
                  <a:pt x="8289924" y="0"/>
                </a:lnTo>
                <a:lnTo>
                  <a:pt x="8289924" y="8664574"/>
                </a:lnTo>
                <a:lnTo>
                  <a:pt x="0" y="8664574"/>
                </a:lnTo>
                <a:lnTo>
                  <a:pt x="0" y="0"/>
                </a:lnTo>
                <a:close/>
              </a:path>
            </a:pathLst>
          </a:custGeom>
          <a:blipFill>
            <a:blip r:embed="rId7"/>
            <a:stretch>
              <a:fillRect l="-58147" b="-11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9828536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CB54D15-72CF-97C5-3CB3-E7339C99C6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9551D3C-F337-E089-959A-54BA15C423BE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8EB5C9DE-C037-9D16-BB9C-AFEA73567CDC}"/>
              </a:ext>
            </a:extLst>
          </p:cNvPr>
          <p:cNvSpPr>
            <a:spLocks/>
          </p:cNvSpPr>
          <p:nvPr/>
        </p:nvSpPr>
        <p:spPr bwMode="auto">
          <a:xfrm>
            <a:off x="378883" y="209912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sp>
        <p:nvSpPr>
          <p:cNvPr id="56334" name="Freeform 10">
            <a:extLst>
              <a:ext uri="{FF2B5EF4-FFF2-40B4-BE49-F238E27FC236}">
                <a16:creationId xmlns:a16="http://schemas.microsoft.com/office/drawing/2014/main" id="{8B4C6EC7-CD72-78E2-19E5-1FE237487E58}"/>
              </a:ext>
            </a:extLst>
          </p:cNvPr>
          <p:cNvSpPr>
            <a:spLocks/>
          </p:cNvSpPr>
          <p:nvPr/>
        </p:nvSpPr>
        <p:spPr bwMode="auto">
          <a:xfrm>
            <a:off x="719667" y="1583267"/>
            <a:ext cx="5949950" cy="4555067"/>
          </a:xfrm>
          <a:custGeom>
            <a:avLst/>
            <a:gdLst>
              <a:gd name="T0" fmla="*/ 0 w 11899898"/>
              <a:gd name="T1" fmla="*/ 0 h 9110133"/>
              <a:gd name="T2" fmla="*/ 11899898 w 11899898"/>
              <a:gd name="T3" fmla="*/ 0 h 9110133"/>
              <a:gd name="T4" fmla="*/ 11899898 w 11899898"/>
              <a:gd name="T5" fmla="*/ 9110133 h 9110133"/>
              <a:gd name="T6" fmla="*/ 0 w 11899898"/>
              <a:gd name="T7" fmla="*/ 9110133 h 9110133"/>
              <a:gd name="T8" fmla="*/ 0 w 11899898"/>
              <a:gd name="T9" fmla="*/ 0 h 9110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99898" h="9110133">
                <a:moveTo>
                  <a:pt x="0" y="0"/>
                </a:moveTo>
                <a:lnTo>
                  <a:pt x="11899898" y="0"/>
                </a:lnTo>
                <a:lnTo>
                  <a:pt x="11899898" y="9110133"/>
                </a:lnTo>
                <a:lnTo>
                  <a:pt x="0" y="91101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CA5DAD6F-54D3-8531-7D48-9FE58A2F678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8883" y="719666"/>
            <a:ext cx="11366077" cy="5648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327838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B8B097-A732-2B29-0C88-C4CD5F2309C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>
            <a:extLst>
              <a:ext uri="{FF2B5EF4-FFF2-40B4-BE49-F238E27FC236}">
                <a16:creationId xmlns:a16="http://schemas.microsoft.com/office/drawing/2014/main" id="{267F68BF-0350-31E0-24CD-AA0C282BCCF1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93089" y="469901"/>
            <a:ext cx="8611871" cy="558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INDICADORES: DIMENSÃO 2 - Cultura e clima escolar</a:t>
            </a:r>
            <a:endParaRPr lang="pt-BR" altLang="pt-BR" sz="2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BA17469-9E53-A83C-38FB-3A25BA2C0AA4}"/>
              </a:ext>
            </a:extLst>
          </p:cNvPr>
          <p:cNvSpPr txBox="1"/>
          <p:nvPr/>
        </p:nvSpPr>
        <p:spPr>
          <a:xfrm>
            <a:off x="672509" y="1309786"/>
            <a:ext cx="10553700" cy="5191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Proporção de estudantes dos Anos Finais </a:t>
            </a:r>
            <a:r>
              <a:rPr lang="pt-BR" sz="2100" b="1" dirty="0"/>
              <a:t>satisfeitos com o ambiente escolar. 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Proporção de estudantes que declararam </a:t>
            </a:r>
            <a:r>
              <a:rPr lang="pt-BR" sz="2100" b="1" dirty="0"/>
              <a:t>se sentir bem na escola. 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Proporção de </a:t>
            </a:r>
            <a:r>
              <a:rPr lang="pt-BR" sz="2100" b="1" dirty="0"/>
              <a:t>ações preventivas contra o </a:t>
            </a:r>
            <a:r>
              <a:rPr lang="pt-BR" sz="2100" b="1" i="1" dirty="0"/>
              <a:t>bullying</a:t>
            </a:r>
            <a:r>
              <a:rPr lang="pt-BR" sz="2100" b="1" dirty="0"/>
              <a:t> e discriminação </a:t>
            </a:r>
            <a:r>
              <a:rPr lang="pt-BR" sz="2100" dirty="0"/>
              <a:t>presentes na escola de Anos Finais. 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Proporção de </a:t>
            </a:r>
            <a:r>
              <a:rPr lang="pt-BR" sz="2100" b="1" dirty="0"/>
              <a:t>casos registrados de </a:t>
            </a:r>
            <a:r>
              <a:rPr lang="pt-BR" sz="2100" b="1" i="1" dirty="0"/>
              <a:t>bullying</a:t>
            </a:r>
            <a:r>
              <a:rPr lang="pt-BR" sz="2100" b="1" dirty="0"/>
              <a:t> e discriminação </a:t>
            </a:r>
            <a:r>
              <a:rPr lang="pt-BR" sz="2100" dirty="0"/>
              <a:t>nas escolas de Anos Finais. 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Proporção de </a:t>
            </a:r>
            <a:r>
              <a:rPr lang="pt-BR" sz="2100" b="1" dirty="0"/>
              <a:t>eventos e atividades que promovam a integração, a colaboração e a participação</a:t>
            </a:r>
            <a:r>
              <a:rPr lang="pt-BR" sz="2100" dirty="0"/>
              <a:t> dos(as) adolescentes realizados em relação ao planejado para o ano letivo. 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Proporção de escolas com </a:t>
            </a:r>
            <a:r>
              <a:rPr lang="pt-BR" sz="2100" b="1" dirty="0"/>
              <a:t>ações de apoio </a:t>
            </a:r>
            <a:r>
              <a:rPr lang="pt-BR" sz="2100" dirty="0"/>
              <a:t>aos(às) estudantes negros, indígenas, LGBTQIAP+, com deficiência.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dirty="0"/>
              <a:t>Ações de apoio às </a:t>
            </a:r>
            <a:r>
              <a:rPr lang="pt-BR" sz="2100" b="1" dirty="0"/>
              <a:t>transições escolares</a:t>
            </a:r>
            <a:r>
              <a:rPr lang="pt-BR" sz="2100" dirty="0"/>
              <a:t>.</a:t>
            </a:r>
          </a:p>
          <a:p>
            <a:pPr marL="285750" indent="-285750" algn="just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100" b="1" dirty="0"/>
              <a:t>Frequência das famílias </a:t>
            </a:r>
            <a:r>
              <a:rPr lang="pt-BR" sz="2100" dirty="0"/>
              <a:t>na escola.</a:t>
            </a:r>
          </a:p>
        </p:txBody>
      </p:sp>
    </p:spTree>
    <p:extLst>
      <p:ext uri="{BB962C8B-B14F-4D97-AF65-F5344CB8AC3E}">
        <p14:creationId xmlns:p14="http://schemas.microsoft.com/office/powerpoint/2010/main" val="1932352541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B4E3ED8-5DA6-47EE-A67C-0D36C197B3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 2">
            <a:extLst>
              <a:ext uri="{FF2B5EF4-FFF2-40B4-BE49-F238E27FC236}">
                <a16:creationId xmlns:a16="http://schemas.microsoft.com/office/drawing/2014/main" id="{5F8290E0-DD39-AF1A-BB27-88C6E58EBD22}"/>
              </a:ext>
            </a:extLst>
          </p:cNvPr>
          <p:cNvSpPr/>
          <p:nvPr/>
        </p:nvSpPr>
        <p:spPr>
          <a:xfrm rot="10800000">
            <a:off x="9396010" y="2443154"/>
            <a:ext cx="2602664" cy="4932713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9A1D9054-F5E7-5E63-86C5-CE6F6A9D8443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CC3D1E6A-11EB-AE49-2D22-FC713C71F681}"/>
              </a:ext>
            </a:extLst>
          </p:cNvPr>
          <p:cNvSpPr>
            <a:spLocks/>
          </p:cNvSpPr>
          <p:nvPr/>
        </p:nvSpPr>
        <p:spPr bwMode="auto">
          <a:xfrm>
            <a:off x="10021776" y="315726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5FCD9896-0D93-9F20-39E5-658B5BE2BD93}"/>
              </a:ext>
            </a:extLst>
          </p:cNvPr>
          <p:cNvSpPr txBox="1"/>
          <p:nvPr/>
        </p:nvSpPr>
        <p:spPr>
          <a:xfrm>
            <a:off x="1053264" y="2728792"/>
            <a:ext cx="7320851" cy="5375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Espaços acolhedores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Acessibilidade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Diagnóstico/mapeamento das necessidades de manutenção e melhorias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Autonomia das escolas para a realização de pequenas manutenções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Formação sobre execução financeira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Protocolos de qualidade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Procedimentos para receber e avaliar demandas por recursos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20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72F4E431-3651-117B-1171-F191BB96AF91}"/>
              </a:ext>
            </a:extLst>
          </p:cNvPr>
          <p:cNvSpPr/>
          <p:nvPr/>
        </p:nvSpPr>
        <p:spPr>
          <a:xfrm>
            <a:off x="9589336" y="1668241"/>
            <a:ext cx="2602664" cy="4932713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15" name="Imagem 14">
            <a:extLst>
              <a:ext uri="{FF2B5EF4-FFF2-40B4-BE49-F238E27FC236}">
                <a16:creationId xmlns:a16="http://schemas.microsoft.com/office/drawing/2014/main" id="{2A2C6A7E-E020-8E48-F374-AE9E9262F074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586"/>
          <a:stretch>
            <a:fillRect/>
          </a:stretch>
        </p:blipFill>
        <p:spPr>
          <a:xfrm>
            <a:off x="193326" y="107469"/>
            <a:ext cx="9324433" cy="2443154"/>
          </a:xfrm>
          <a:prstGeom prst="rect">
            <a:avLst/>
          </a:prstGeom>
        </p:spPr>
      </p:pic>
      <p:pic>
        <p:nvPicPr>
          <p:cNvPr id="2" name="Imagem 2">
            <a:extLst>
              <a:ext uri="{FF2B5EF4-FFF2-40B4-BE49-F238E27FC236}">
                <a16:creationId xmlns:a16="http://schemas.microsoft.com/office/drawing/2014/main" id="{C83DC418-31A2-958E-1F55-D7A68A0163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57" t="1347" b="-1"/>
          <a:stretch>
            <a:fillRect/>
          </a:stretch>
        </p:blipFill>
        <p:spPr bwMode="auto">
          <a:xfrm rot="326285">
            <a:off x="9059076" y="2430126"/>
            <a:ext cx="2859787" cy="333392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864922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5AE5A8F-3A05-461C-E0BA-80B51B0D8D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B5D9999C-5EB0-1E45-7D38-DA626BC68FF5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pic>
        <p:nvPicPr>
          <p:cNvPr id="4" name="Imagem 3">
            <a:extLst>
              <a:ext uri="{FF2B5EF4-FFF2-40B4-BE49-F238E27FC236}">
                <a16:creationId xmlns:a16="http://schemas.microsoft.com/office/drawing/2014/main" id="{EAC528C2-272E-0688-2BC4-7F94476D16F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r="246"/>
          <a:stretch>
            <a:fillRect/>
          </a:stretch>
        </p:blipFill>
        <p:spPr>
          <a:xfrm>
            <a:off x="485634" y="262708"/>
            <a:ext cx="10098546" cy="5985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0233760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C9C19-7887-05DF-F11B-E4213C7D66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>
            <a:extLst>
              <a:ext uri="{FF2B5EF4-FFF2-40B4-BE49-F238E27FC236}">
                <a16:creationId xmlns:a16="http://schemas.microsoft.com/office/drawing/2014/main" id="{4A23D7A3-7142-DCED-7A0E-DB34D2902F6C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93089" y="469901"/>
            <a:ext cx="8611871" cy="6476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INDICADORES: DIMENSÃO 3 - Infraestrutura</a:t>
            </a:r>
            <a:endParaRPr lang="pt-BR" altLang="pt-BR" sz="2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C29399A9-B968-79EF-9530-71DF24AD1FB3}"/>
              </a:ext>
            </a:extLst>
          </p:cNvPr>
          <p:cNvSpPr txBox="1"/>
          <p:nvPr/>
        </p:nvSpPr>
        <p:spPr>
          <a:xfrm>
            <a:off x="444501" y="1279007"/>
            <a:ext cx="5397500" cy="524759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Proporção de </a:t>
            </a:r>
            <a:r>
              <a:rPr lang="pt-BR" sz="2000" b="1" dirty="0"/>
              <a:t>visitas realizadas para verificação de condições </a:t>
            </a:r>
            <a:r>
              <a:rPr lang="pt-BR" sz="2000" dirty="0"/>
              <a:t>das instalações físicas em escolas dos anos finais do ensino fundamental com relação ao previsto para o ano letivo.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Proporção de escolas de Anos Finais com </a:t>
            </a:r>
            <a:r>
              <a:rPr lang="pt-BR" sz="2000" b="1" dirty="0"/>
              <a:t>laboratórios de informática em funcionamento.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Proporção de escolas de Anos Finais com </a:t>
            </a:r>
            <a:r>
              <a:rPr lang="pt-BR" sz="2000" b="1" dirty="0"/>
              <a:t>acesso à internet</a:t>
            </a:r>
            <a:r>
              <a:rPr lang="pt-BR" sz="2000" dirty="0"/>
              <a:t>, considerando parâmetros de velocidade mínima indicados pela Estratégia Nacional de Escolas Conectadas – </a:t>
            </a:r>
            <a:r>
              <a:rPr lang="pt-BR" sz="2000" dirty="0" err="1"/>
              <a:t>Enec</a:t>
            </a:r>
            <a:r>
              <a:rPr lang="pt-BR" sz="2000" dirty="0"/>
              <a:t>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 Proporção de escolas de Anos Finais com </a:t>
            </a:r>
            <a:r>
              <a:rPr lang="pt-BR" sz="2000" b="1" dirty="0"/>
              <a:t>acessibilidade em banheiros e áreas comuns.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64A9C48B-F53A-2DD1-07FD-3EB4A6629EDA}"/>
              </a:ext>
            </a:extLst>
          </p:cNvPr>
          <p:cNvSpPr txBox="1"/>
          <p:nvPr/>
        </p:nvSpPr>
        <p:spPr>
          <a:xfrm>
            <a:off x="5990589" y="1279008"/>
            <a:ext cx="5608322" cy="509370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Proporção de </a:t>
            </a:r>
            <a:r>
              <a:rPr lang="pt-BR" sz="2000" b="1" dirty="0"/>
              <a:t>professores(as) e estudantes </a:t>
            </a:r>
            <a:r>
              <a:rPr lang="pt-BR" sz="2000" dirty="0"/>
              <a:t>de Anos Finais </a:t>
            </a:r>
            <a:r>
              <a:rPr lang="pt-BR" sz="2000" b="1" dirty="0"/>
              <a:t>satisfeitos com instalações físicas </a:t>
            </a:r>
            <a:r>
              <a:rPr lang="pt-BR" sz="2000" dirty="0"/>
              <a:t>da escola.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Disponibilidade de </a:t>
            </a:r>
            <a:r>
              <a:rPr lang="pt-BR" sz="2000" b="1" dirty="0"/>
              <a:t>recursos tecnológicos e materiais pedagógicos adequados </a:t>
            </a:r>
            <a:r>
              <a:rPr lang="pt-BR" sz="2000" dirty="0"/>
              <a:t>para os(as) Adolescentes dos Anos Finais.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Adequação dos </a:t>
            </a:r>
            <a:r>
              <a:rPr lang="pt-BR" sz="2000" b="1" dirty="0"/>
              <a:t>espaços para diferentes atividades educacionais.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Acessibilidade</a:t>
            </a:r>
            <a:r>
              <a:rPr lang="pt-BR" sz="2000" dirty="0"/>
              <a:t> das instalações para estudantes com deficiências.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b="1" dirty="0"/>
              <a:t>Equidade na distribuição de recursos </a:t>
            </a:r>
            <a:r>
              <a:rPr lang="pt-BR" sz="2000" dirty="0"/>
              <a:t>entre escolas.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Acesso e </a:t>
            </a:r>
            <a:r>
              <a:rPr lang="pt-BR" sz="2000" b="1" dirty="0"/>
              <a:t>bom aproveitamento da biblioteca</a:t>
            </a:r>
            <a:r>
              <a:rPr lang="pt-BR" sz="2000" dirty="0"/>
              <a:t>, salas de leitura e sala de aula, dos equipamentos de informática e da internet.</a:t>
            </a:r>
          </a:p>
        </p:txBody>
      </p:sp>
    </p:spTree>
    <p:extLst>
      <p:ext uri="{BB962C8B-B14F-4D97-AF65-F5344CB8AC3E}">
        <p14:creationId xmlns:p14="http://schemas.microsoft.com/office/powerpoint/2010/main" val="234000973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58FA0A-42B0-C934-A320-257F6AB475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BA53A8B-6B06-12F8-E3AE-EC6DA0C4DFB3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8473635A-397A-3F65-E997-2841602C7445}"/>
              </a:ext>
            </a:extLst>
          </p:cNvPr>
          <p:cNvSpPr>
            <a:spLocks/>
          </p:cNvSpPr>
          <p:nvPr/>
        </p:nvSpPr>
        <p:spPr bwMode="auto">
          <a:xfrm>
            <a:off x="9945576" y="435568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79142DA9-38C1-AF45-CF06-26999B348744}"/>
              </a:ext>
            </a:extLst>
          </p:cNvPr>
          <p:cNvSpPr txBox="1"/>
          <p:nvPr/>
        </p:nvSpPr>
        <p:spPr>
          <a:xfrm>
            <a:off x="2529840" y="2841803"/>
            <a:ext cx="9509760" cy="393954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Monitoramento e avaliação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Formação continuada para professores(as), coordenadores(as) e gestores(as).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Uso de evidências de desempenho acadêmico e socioeconômicos para identificar disparidades e orientar a tomada de decisões.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Orientações para o acolhimento a professores ingressantes. 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Colaboração entre escolas e professores(as) para a troca de experiências e estratégias pedagógicas bem-sucedidas.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b="1" dirty="0">
                <a:solidFill>
                  <a:schemeClr val="bg1"/>
                </a:solidFill>
                <a:highlight>
                  <a:srgbClr val="00FF00"/>
                </a:highlight>
              </a:rPr>
              <a:t>Orientações específicas sobre etapas de implementação (aquisições, regimes, espaços, tempos, formatos) conforme estratégia da rede. </a:t>
            </a:r>
            <a:endParaRPr lang="pt-BR" sz="2000" dirty="0"/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endParaRPr lang="pt-BR" sz="2000" dirty="0"/>
          </a:p>
        </p:txBody>
      </p:sp>
      <p:sp>
        <p:nvSpPr>
          <p:cNvPr id="4" name="Freeform 2">
            <a:extLst>
              <a:ext uri="{FF2B5EF4-FFF2-40B4-BE49-F238E27FC236}">
                <a16:creationId xmlns:a16="http://schemas.microsoft.com/office/drawing/2014/main" id="{9F066C6E-89CA-4CAF-CAAA-41641EFE81A0}"/>
              </a:ext>
            </a:extLst>
          </p:cNvPr>
          <p:cNvSpPr/>
          <p:nvPr/>
        </p:nvSpPr>
        <p:spPr>
          <a:xfrm>
            <a:off x="482886" y="3238957"/>
            <a:ext cx="1757394" cy="3009443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940786B0-FF43-3AC6-B506-EE0BA68290D8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039"/>
          <a:stretch>
            <a:fillRect/>
          </a:stretch>
        </p:blipFill>
        <p:spPr>
          <a:xfrm>
            <a:off x="249063" y="197877"/>
            <a:ext cx="9269296" cy="2526840"/>
          </a:xfrm>
          <a:prstGeom prst="rect">
            <a:avLst/>
          </a:prstGeom>
        </p:spPr>
      </p:pic>
      <p:sp>
        <p:nvSpPr>
          <p:cNvPr id="8" name="Freeform 6">
            <a:extLst>
              <a:ext uri="{FF2B5EF4-FFF2-40B4-BE49-F238E27FC236}">
                <a16:creationId xmlns:a16="http://schemas.microsoft.com/office/drawing/2014/main" id="{E053D48A-5507-1E60-A3B1-E7F8B40DC330}"/>
              </a:ext>
            </a:extLst>
          </p:cNvPr>
          <p:cNvSpPr>
            <a:spLocks/>
          </p:cNvSpPr>
          <p:nvPr/>
        </p:nvSpPr>
        <p:spPr bwMode="auto">
          <a:xfrm>
            <a:off x="249063" y="4013869"/>
            <a:ext cx="2225040" cy="1863934"/>
          </a:xfrm>
          <a:custGeom>
            <a:avLst/>
            <a:gdLst>
              <a:gd name="T0" fmla="*/ 0 w 4114800"/>
              <a:gd name="T1" fmla="*/ 0 h 3349624"/>
              <a:gd name="T2" fmla="*/ 64294 w 4114800"/>
              <a:gd name="T3" fmla="*/ 0 h 3349624"/>
              <a:gd name="T4" fmla="*/ 64294 w 4114800"/>
              <a:gd name="T5" fmla="*/ 52339 h 3349624"/>
              <a:gd name="T6" fmla="*/ 0 w 4114800"/>
              <a:gd name="T7" fmla="*/ 52339 h 3349624"/>
              <a:gd name="T8" fmla="*/ 0 w 4114800"/>
              <a:gd name="T9" fmla="*/ 0 h 3349624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4114800" h="3349624">
                <a:moveTo>
                  <a:pt x="0" y="0"/>
                </a:moveTo>
                <a:lnTo>
                  <a:pt x="4114800" y="0"/>
                </a:lnTo>
                <a:lnTo>
                  <a:pt x="4114800" y="3349624"/>
                </a:lnTo>
                <a:lnTo>
                  <a:pt x="0" y="3349624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50094310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>
            <a:extLst>
              <a:ext uri="{FF2B5EF4-FFF2-40B4-BE49-F238E27FC236}">
                <a16:creationId xmlns:a16="http://schemas.microsoft.com/office/drawing/2014/main" id="{8EE57845-2AA9-431A-31D9-F91E65DE6D26}"/>
              </a:ext>
            </a:extLst>
          </p:cNvPr>
          <p:cNvSpPr/>
          <p:nvPr/>
        </p:nvSpPr>
        <p:spPr>
          <a:xfrm>
            <a:off x="9660467" y="1191683"/>
            <a:ext cx="2531533" cy="5056716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b="-125"/>
            </a:stretch>
          </a:blipFill>
        </p:spPr>
        <p:txBody>
          <a:bodyPr/>
          <a:lstStyle/>
          <a:p>
            <a:pPr>
              <a:defRPr/>
            </a:pPr>
            <a:endParaRPr lang="pt-BR" sz="1200"/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806714B9-0836-22B8-FC07-1C260129F0AF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r="-806"/>
            </a:stretch>
          </a:blipFill>
        </p:spPr>
        <p:txBody>
          <a:bodyPr/>
          <a:lstStyle/>
          <a:p>
            <a:pPr>
              <a:defRPr/>
            </a:pPr>
            <a:endParaRPr lang="pt-BR" sz="1200"/>
          </a:p>
        </p:txBody>
      </p:sp>
      <p:sp>
        <p:nvSpPr>
          <p:cNvPr id="65544" name="Freeform 4">
            <a:extLst>
              <a:ext uri="{FF2B5EF4-FFF2-40B4-BE49-F238E27FC236}">
                <a16:creationId xmlns:a16="http://schemas.microsoft.com/office/drawing/2014/main" id="{4054FCE6-3940-24CA-E78A-81910CCE48F7}"/>
              </a:ext>
            </a:extLst>
          </p:cNvPr>
          <p:cNvSpPr>
            <a:spLocks/>
          </p:cNvSpPr>
          <p:nvPr/>
        </p:nvSpPr>
        <p:spPr bwMode="auto">
          <a:xfrm>
            <a:off x="10075334" y="383117"/>
            <a:ext cx="1737783" cy="381000"/>
          </a:xfrm>
          <a:custGeom>
            <a:avLst/>
            <a:gdLst>
              <a:gd name="T0" fmla="*/ 0 w 2606674"/>
              <a:gd name="T1" fmla="*/ 0 h 571500"/>
              <a:gd name="T2" fmla="*/ 2606689 w 2606674"/>
              <a:gd name="T3" fmla="*/ 0 h 571500"/>
              <a:gd name="T4" fmla="*/ 2606689 w 2606674"/>
              <a:gd name="T5" fmla="*/ 571500 h 571500"/>
              <a:gd name="T6" fmla="*/ 0 w 2606674"/>
              <a:gd name="T7" fmla="*/ 57150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sp>
        <p:nvSpPr>
          <p:cNvPr id="65553" name="TextBox 8">
            <a:extLst>
              <a:ext uri="{FF2B5EF4-FFF2-40B4-BE49-F238E27FC236}">
                <a16:creationId xmlns:a16="http://schemas.microsoft.com/office/drawing/2014/main" id="{058D57F8-4064-F473-C746-E62EDAA725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3654" y="386821"/>
            <a:ext cx="8377767" cy="563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t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Uso dos </a:t>
            </a: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recursos</a:t>
            </a: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 do PDDE para </a:t>
            </a: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implementar</a:t>
            </a: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 </a:t>
            </a: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os</a:t>
            </a:r>
            <a:endParaRPr lang="en-US" altLang="pt-BR" sz="2650" b="1" dirty="0" err="1">
              <a:solidFill>
                <a:srgbClr val="183DFF"/>
              </a:solidFill>
              <a:latin typeface="Raleway Bold"/>
              <a:ea typeface="Raleway Bold" pitchFamily="2" charset="0"/>
              <a:cs typeface="Raleway Bold" pitchFamily="2" charset="0"/>
            </a:endParaRPr>
          </a:p>
          <a:p>
            <a:pPr>
              <a:lnSpc>
                <a:spcPts val="3200"/>
              </a:lnSpc>
              <a:spcBef>
                <a:spcPct val="0"/>
              </a:spcBef>
              <a:buNone/>
            </a:pP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Clubes</a:t>
            </a: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 de </a:t>
            </a: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Letramentos</a:t>
            </a: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 e </a:t>
            </a: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recompor</a:t>
            </a: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 </a:t>
            </a:r>
            <a:r>
              <a:rPr lang="en-US" altLang="pt-BR" sz="2650" b="1" dirty="0" err="1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aprendizagens</a:t>
            </a:r>
            <a:r>
              <a:rPr lang="en-US" altLang="pt-BR" sz="2650" b="1" dirty="0">
                <a:solidFill>
                  <a:srgbClr val="183DFF"/>
                </a:solidFill>
                <a:latin typeface="Raleway Bold"/>
                <a:ea typeface="Raleway Bold" pitchFamily="2" charset="0"/>
                <a:cs typeface="Raleway Bold" pitchFamily="2" charset="0"/>
                <a:sym typeface="Raleway Bold" pitchFamily="2" charset="0"/>
              </a:rPr>
              <a:t> </a:t>
            </a:r>
            <a:endParaRPr lang="en-US" altLang="pt-BR" sz="2650" b="1" dirty="0">
              <a:solidFill>
                <a:srgbClr val="183DFF"/>
              </a:solidFill>
              <a:latin typeface="Raleway Bold"/>
              <a:ea typeface="Raleway Bold" pitchFamily="2" charset="0"/>
              <a:cs typeface="Raleway Bold" pitchFamily="2" charset="0"/>
            </a:endParaRPr>
          </a:p>
        </p:txBody>
      </p:sp>
      <p:sp>
        <p:nvSpPr>
          <p:cNvPr id="65546" name="Freeform 10">
            <a:extLst>
              <a:ext uri="{FF2B5EF4-FFF2-40B4-BE49-F238E27FC236}">
                <a16:creationId xmlns:a16="http://schemas.microsoft.com/office/drawing/2014/main" id="{D97782AA-A0A9-FEC7-6F19-E92037141D52}"/>
              </a:ext>
            </a:extLst>
          </p:cNvPr>
          <p:cNvSpPr>
            <a:spLocks/>
          </p:cNvSpPr>
          <p:nvPr/>
        </p:nvSpPr>
        <p:spPr bwMode="auto">
          <a:xfrm>
            <a:off x="719667" y="1583267"/>
            <a:ext cx="5949950" cy="4555067"/>
          </a:xfrm>
          <a:custGeom>
            <a:avLst/>
            <a:gdLst>
              <a:gd name="T0" fmla="*/ 0 w 11899898"/>
              <a:gd name="T1" fmla="*/ 0 h 9110133"/>
              <a:gd name="T2" fmla="*/ 1588446 w 11899898"/>
              <a:gd name="T3" fmla="*/ 0 h 9110133"/>
              <a:gd name="T4" fmla="*/ 1588446 w 11899898"/>
              <a:gd name="T5" fmla="*/ 1216057 h 9110133"/>
              <a:gd name="T6" fmla="*/ 0 w 11899898"/>
              <a:gd name="T7" fmla="*/ 1216057 h 9110133"/>
              <a:gd name="T8" fmla="*/ 0 w 11899898"/>
              <a:gd name="T9" fmla="*/ 0 h 9110133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1899898" h="9110133">
                <a:moveTo>
                  <a:pt x="0" y="0"/>
                </a:moveTo>
                <a:lnTo>
                  <a:pt x="11899898" y="0"/>
                </a:lnTo>
                <a:lnTo>
                  <a:pt x="11899898" y="9110133"/>
                </a:lnTo>
                <a:lnTo>
                  <a:pt x="0" y="9110133"/>
                </a:lnTo>
                <a:lnTo>
                  <a:pt x="0" y="0"/>
                </a:lnTo>
                <a:close/>
              </a:path>
            </a:pathLst>
          </a:custGeom>
          <a:solidFill>
            <a:srgbClr val="000000">
              <a:alpha val="0"/>
            </a:srgb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/>
          </a:p>
        </p:txBody>
      </p:sp>
      <p:pic>
        <p:nvPicPr>
          <p:cNvPr id="65547" name="Imagem 5">
            <a:extLst>
              <a:ext uri="{FF2B5EF4-FFF2-40B4-BE49-F238E27FC236}">
                <a16:creationId xmlns:a16="http://schemas.microsoft.com/office/drawing/2014/main" id="{2CC607E8-E2DB-3F93-11F5-384BABF587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60909" y="205317"/>
            <a:ext cx="3022600" cy="275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8" name="Imagem 7">
            <a:extLst>
              <a:ext uri="{FF2B5EF4-FFF2-40B4-BE49-F238E27FC236}">
                <a16:creationId xmlns:a16="http://schemas.microsoft.com/office/drawing/2014/main" id="{398A7AE7-0D89-83D4-FB4E-506C9199387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1710267"/>
            <a:ext cx="3861859" cy="13864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49" name="Imagem 9">
            <a:extLst>
              <a:ext uri="{FF2B5EF4-FFF2-40B4-BE49-F238E27FC236}">
                <a16:creationId xmlns:a16="http://schemas.microsoft.com/office/drawing/2014/main" id="{FEBD34D2-7EEB-64B0-C842-E4882A4D1DB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67" y="3206750"/>
            <a:ext cx="3861859" cy="24341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0" name="Imagem 11">
            <a:extLst>
              <a:ext uri="{FF2B5EF4-FFF2-40B4-BE49-F238E27FC236}">
                <a16:creationId xmlns:a16="http://schemas.microsoft.com/office/drawing/2014/main" id="{90F6EEED-6E09-86D8-6868-9F1BB4550E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1710267"/>
            <a:ext cx="4044950" cy="14964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5551" name="Imagem 13">
            <a:extLst>
              <a:ext uri="{FF2B5EF4-FFF2-40B4-BE49-F238E27FC236}">
                <a16:creationId xmlns:a16="http://schemas.microsoft.com/office/drawing/2014/main" id="{D7F9B4FC-4B3E-6CA4-BAB6-E0BB7CA8562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7467" y="3266017"/>
            <a:ext cx="4044950" cy="26363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9" name="Google Shape;309;g396b8d56a30_1_0"/>
          <p:cNvGrpSpPr/>
          <p:nvPr/>
        </p:nvGrpSpPr>
        <p:grpSpPr>
          <a:xfrm>
            <a:off x="4788001" y="3209688"/>
            <a:ext cx="2521113" cy="1482163"/>
            <a:chOff x="0" y="-57150"/>
            <a:chExt cx="1105800" cy="650100"/>
          </a:xfrm>
        </p:grpSpPr>
        <p:sp>
          <p:nvSpPr>
            <p:cNvPr id="310" name="Google Shape;310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33529E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1" name="Google Shape;311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312" name="Google Shape;312;g396b8d56a30_1_0"/>
          <p:cNvSpPr txBox="1"/>
          <p:nvPr/>
        </p:nvSpPr>
        <p:spPr>
          <a:xfrm>
            <a:off x="4842740" y="3505725"/>
            <a:ext cx="2411400" cy="4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Educação Integral em Tempo Integral</a:t>
            </a:r>
            <a:endParaRPr sz="900"/>
          </a:p>
        </p:txBody>
      </p:sp>
      <p:sp>
        <p:nvSpPr>
          <p:cNvPr id="313" name="Google Shape;313;g396b8d56a30_1_0"/>
          <p:cNvSpPr txBox="1"/>
          <p:nvPr/>
        </p:nvSpPr>
        <p:spPr>
          <a:xfrm>
            <a:off x="4876550" y="4053073"/>
            <a:ext cx="2381700" cy="6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Desenvolvimento integral dos estudantes</a:t>
            </a:r>
            <a:endParaRPr sz="900"/>
          </a:p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000" b="0" i="0" u="none" strike="noStrike" cap="none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(cognitivo, físico, social, emocional, cultural, ético e ambiental)</a:t>
            </a:r>
            <a:endParaRPr sz="900"/>
          </a:p>
        </p:txBody>
      </p:sp>
      <p:grpSp>
        <p:nvGrpSpPr>
          <p:cNvPr id="314" name="Google Shape;314;g396b8d56a30_1_0"/>
          <p:cNvGrpSpPr/>
          <p:nvPr/>
        </p:nvGrpSpPr>
        <p:grpSpPr>
          <a:xfrm>
            <a:off x="6693026" y="1532446"/>
            <a:ext cx="2521113" cy="1482163"/>
            <a:chOff x="0" y="-57150"/>
            <a:chExt cx="1105800" cy="650100"/>
          </a:xfrm>
        </p:grpSpPr>
        <p:sp>
          <p:nvSpPr>
            <p:cNvPr id="315" name="Google Shape;315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6" name="Google Shape;316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17" name="Google Shape;317;g396b8d56a30_1_0"/>
          <p:cNvGrpSpPr/>
          <p:nvPr/>
        </p:nvGrpSpPr>
        <p:grpSpPr>
          <a:xfrm>
            <a:off x="2979811" y="1532446"/>
            <a:ext cx="2521113" cy="1482163"/>
            <a:chOff x="0" y="-57150"/>
            <a:chExt cx="1105800" cy="650100"/>
          </a:xfrm>
        </p:grpSpPr>
        <p:sp>
          <p:nvSpPr>
            <p:cNvPr id="318" name="Google Shape;318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9" name="Google Shape;319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0" name="Google Shape;320;g396b8d56a30_1_0"/>
          <p:cNvGrpSpPr/>
          <p:nvPr/>
        </p:nvGrpSpPr>
        <p:grpSpPr>
          <a:xfrm>
            <a:off x="1006591" y="3198820"/>
            <a:ext cx="2521113" cy="1482163"/>
            <a:chOff x="0" y="-57150"/>
            <a:chExt cx="1105800" cy="650100"/>
          </a:xfrm>
        </p:grpSpPr>
        <p:sp>
          <p:nvSpPr>
            <p:cNvPr id="321" name="Google Shape;321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2" name="Google Shape;322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3" name="Google Shape;323;g396b8d56a30_1_0"/>
          <p:cNvGrpSpPr/>
          <p:nvPr/>
        </p:nvGrpSpPr>
        <p:grpSpPr>
          <a:xfrm>
            <a:off x="8664469" y="3197331"/>
            <a:ext cx="2521113" cy="1482163"/>
            <a:chOff x="0" y="-57150"/>
            <a:chExt cx="1105800" cy="650100"/>
          </a:xfrm>
        </p:grpSpPr>
        <p:sp>
          <p:nvSpPr>
            <p:cNvPr id="324" name="Google Shape;324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5" name="Google Shape;325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6" name="Google Shape;326;g396b8d56a30_1_0"/>
          <p:cNvGrpSpPr/>
          <p:nvPr/>
        </p:nvGrpSpPr>
        <p:grpSpPr>
          <a:xfrm>
            <a:off x="6693026" y="5008088"/>
            <a:ext cx="2521113" cy="1482163"/>
            <a:chOff x="0" y="-57150"/>
            <a:chExt cx="1105800" cy="650100"/>
          </a:xfrm>
        </p:grpSpPr>
        <p:sp>
          <p:nvSpPr>
            <p:cNvPr id="327" name="Google Shape;327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8" name="Google Shape;328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329" name="Google Shape;329;g396b8d56a30_1_0"/>
          <p:cNvGrpSpPr/>
          <p:nvPr/>
        </p:nvGrpSpPr>
        <p:grpSpPr>
          <a:xfrm>
            <a:off x="2979811" y="5008088"/>
            <a:ext cx="2521113" cy="1482163"/>
            <a:chOff x="0" y="-57150"/>
            <a:chExt cx="1105800" cy="650100"/>
          </a:xfrm>
        </p:grpSpPr>
        <p:sp>
          <p:nvSpPr>
            <p:cNvPr id="330" name="Google Shape;330;g396b8d56a30_1_0"/>
            <p:cNvSpPr/>
            <p:nvPr/>
          </p:nvSpPr>
          <p:spPr>
            <a:xfrm>
              <a:off x="0" y="0"/>
              <a:ext cx="1105710" cy="592872"/>
            </a:xfrm>
            <a:custGeom>
              <a:avLst/>
              <a:gdLst/>
              <a:ahLst/>
              <a:cxnLst/>
              <a:rect l="l" t="t" r="r" b="b"/>
              <a:pathLst>
                <a:path w="1105710" h="592872" extrusionOk="0">
                  <a:moveTo>
                    <a:pt x="104416" y="0"/>
                  </a:moveTo>
                  <a:lnTo>
                    <a:pt x="1001294" y="0"/>
                  </a:lnTo>
                  <a:cubicBezTo>
                    <a:pt x="1058961" y="0"/>
                    <a:pt x="1105710" y="46748"/>
                    <a:pt x="1105710" y="104416"/>
                  </a:cubicBezTo>
                  <a:lnTo>
                    <a:pt x="1105710" y="488456"/>
                  </a:lnTo>
                  <a:cubicBezTo>
                    <a:pt x="1105710" y="516149"/>
                    <a:pt x="1094709" y="542708"/>
                    <a:pt x="1075127" y="562289"/>
                  </a:cubicBezTo>
                  <a:cubicBezTo>
                    <a:pt x="1055545" y="581871"/>
                    <a:pt x="1028987" y="592872"/>
                    <a:pt x="1001294" y="592872"/>
                  </a:cubicBezTo>
                  <a:lnTo>
                    <a:pt x="104416" y="592872"/>
                  </a:lnTo>
                  <a:cubicBezTo>
                    <a:pt x="46748" y="592872"/>
                    <a:pt x="0" y="546124"/>
                    <a:pt x="0" y="488456"/>
                  </a:cubicBezTo>
                  <a:lnTo>
                    <a:pt x="0" y="104416"/>
                  </a:lnTo>
                  <a:cubicBezTo>
                    <a:pt x="0" y="46748"/>
                    <a:pt x="46748" y="0"/>
                    <a:pt x="10441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60950" rIns="60950" bIns="60950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1" name="Google Shape;331;g396b8d56a30_1_0"/>
            <p:cNvSpPr txBox="1"/>
            <p:nvPr/>
          </p:nvSpPr>
          <p:spPr>
            <a:xfrm>
              <a:off x="0" y="-57150"/>
              <a:ext cx="1105800" cy="650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200111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cxnSp>
        <p:nvCxnSpPr>
          <p:cNvPr id="332" name="Google Shape;332;g396b8d56a30_1_0"/>
          <p:cNvCxnSpPr/>
          <p:nvPr/>
        </p:nvCxnSpPr>
        <p:spPr>
          <a:xfrm>
            <a:off x="5368412" y="2964140"/>
            <a:ext cx="156300" cy="3759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3" name="Google Shape;333;g396b8d56a30_1_0"/>
          <p:cNvCxnSpPr/>
          <p:nvPr/>
        </p:nvCxnSpPr>
        <p:spPr>
          <a:xfrm flipH="1">
            <a:off x="6563606" y="2926242"/>
            <a:ext cx="218700" cy="4137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4" name="Google Shape;334;g396b8d56a30_1_0"/>
          <p:cNvCxnSpPr/>
          <p:nvPr/>
        </p:nvCxnSpPr>
        <p:spPr>
          <a:xfrm rot="10800000" flipH="1">
            <a:off x="3527531" y="4015827"/>
            <a:ext cx="1260300" cy="15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5" name="Google Shape;335;g396b8d56a30_1_0"/>
          <p:cNvCxnSpPr/>
          <p:nvPr/>
        </p:nvCxnSpPr>
        <p:spPr>
          <a:xfrm>
            <a:off x="7308941" y="4003481"/>
            <a:ext cx="1355700" cy="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6" name="Google Shape;336;g396b8d56a30_1_0"/>
          <p:cNvCxnSpPr/>
          <p:nvPr/>
        </p:nvCxnSpPr>
        <p:spPr>
          <a:xfrm>
            <a:off x="6563435" y="4691691"/>
            <a:ext cx="463800" cy="4590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337" name="Google Shape;337;g396b8d56a30_1_0"/>
          <p:cNvCxnSpPr/>
          <p:nvPr/>
        </p:nvCxnSpPr>
        <p:spPr>
          <a:xfrm flipH="1">
            <a:off x="5195557" y="4691691"/>
            <a:ext cx="329100" cy="459600"/>
          </a:xfrm>
          <a:prstGeom prst="straightConnector1">
            <a:avLst/>
          </a:prstGeom>
          <a:noFill/>
          <a:ln w="254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339" name="Google Shape;339;g396b8d56a30_1_0"/>
          <p:cNvSpPr txBox="1"/>
          <p:nvPr/>
        </p:nvSpPr>
        <p:spPr>
          <a:xfrm>
            <a:off x="949426" y="164444"/>
            <a:ext cx="10642447" cy="12926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ym typeface="Open Sans"/>
              </a:rPr>
              <a:t>Resolução CNE/CEB 7/2025</a:t>
            </a:r>
          </a:p>
          <a:p>
            <a:pPr lvl="0" algn="ctr">
              <a:lnSpc>
                <a:spcPct val="140017"/>
              </a:lnSpc>
            </a:pPr>
            <a:r>
              <a:rPr lang="pt-BR" sz="2000" b="1" dirty="0">
                <a:sym typeface="Open Sans"/>
              </a:rPr>
              <a:t>Diretrizes da Educação Integral em Tempo Integral</a:t>
            </a:r>
          </a:p>
          <a:p>
            <a:pPr marL="0" marR="0" lvl="0" indent="0" algn="ctr" rtl="0">
              <a:lnSpc>
                <a:spcPct val="14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000" b="1" dirty="0">
                <a:sym typeface="Open Sans"/>
              </a:rPr>
              <a:t>Dimensões estratégicas</a:t>
            </a:r>
            <a:endParaRPr sz="2000" b="1" dirty="0"/>
          </a:p>
        </p:txBody>
      </p:sp>
      <p:sp>
        <p:nvSpPr>
          <p:cNvPr id="340" name="Google Shape;340;g396b8d56a30_1_0"/>
          <p:cNvSpPr txBox="1"/>
          <p:nvPr/>
        </p:nvSpPr>
        <p:spPr>
          <a:xfrm>
            <a:off x="2979811" y="1866531"/>
            <a:ext cx="2411400" cy="93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1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 dirty="0" err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</a:t>
            </a:r>
            <a:r>
              <a:rPr lang="pt-BR" sz="16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- Acesso e Permanência com Equidade</a:t>
            </a:r>
            <a:endParaRPr sz="900" dirty="0"/>
          </a:p>
        </p:txBody>
      </p:sp>
      <p:sp>
        <p:nvSpPr>
          <p:cNvPr id="341" name="Google Shape;341;g396b8d56a30_1_0"/>
          <p:cNvSpPr txBox="1"/>
          <p:nvPr/>
        </p:nvSpPr>
        <p:spPr>
          <a:xfrm>
            <a:off x="6782306" y="1860181"/>
            <a:ext cx="2381700" cy="936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25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6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II - Gestão da Política de Educação Integral em Tempo Integral</a:t>
            </a:r>
            <a:endParaRPr sz="900"/>
          </a:p>
        </p:txBody>
      </p:sp>
      <p:sp>
        <p:nvSpPr>
          <p:cNvPr id="342" name="Google Shape;342;g396b8d56a30_1_0"/>
          <p:cNvSpPr txBox="1"/>
          <p:nvPr/>
        </p:nvSpPr>
        <p:spPr>
          <a:xfrm>
            <a:off x="8740669" y="3418025"/>
            <a:ext cx="2444700" cy="12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8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III - Articulação Intersetorial e Integração com os territórios e as comunidades</a:t>
            </a:r>
            <a:endParaRPr sz="900" dirty="0"/>
          </a:p>
        </p:txBody>
      </p:sp>
      <p:sp>
        <p:nvSpPr>
          <p:cNvPr id="343" name="Google Shape;343;g396b8d56a30_1_0"/>
          <p:cNvSpPr txBox="1"/>
          <p:nvPr/>
        </p:nvSpPr>
        <p:spPr>
          <a:xfrm>
            <a:off x="6814246" y="5269090"/>
            <a:ext cx="2278500" cy="12064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9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4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IV - Currículo, Práticas Pedagógicas e Avaliação da Aprendizagem e do Desenvolvimento</a:t>
            </a:r>
            <a:endParaRPr sz="900" dirty="0"/>
          </a:p>
        </p:txBody>
      </p:sp>
      <p:sp>
        <p:nvSpPr>
          <p:cNvPr id="344" name="Google Shape;344;g396b8d56a30_1_0"/>
          <p:cNvSpPr txBox="1"/>
          <p:nvPr/>
        </p:nvSpPr>
        <p:spPr>
          <a:xfrm>
            <a:off x="3070151" y="5230923"/>
            <a:ext cx="2298300" cy="12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6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500" b="1" i="0" u="none" strike="noStrike" cap="none" dirty="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 - Valorização e Desenvolvimento Profissional de Educadores</a:t>
            </a:r>
            <a:endParaRPr sz="900" dirty="0"/>
          </a:p>
        </p:txBody>
      </p:sp>
      <p:sp>
        <p:nvSpPr>
          <p:cNvPr id="345" name="Google Shape;345;g396b8d56a30_1_0"/>
          <p:cNvSpPr txBox="1"/>
          <p:nvPr/>
        </p:nvSpPr>
        <p:spPr>
          <a:xfrm>
            <a:off x="949426" y="3683857"/>
            <a:ext cx="25209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39992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700" b="1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VI - Monitoramento e Avaliação</a:t>
            </a:r>
            <a:endParaRPr sz="900"/>
          </a:p>
        </p:txBody>
      </p:sp>
      <p:sp>
        <p:nvSpPr>
          <p:cNvPr id="5" name="Google Shape;163;g396b8d56a30_0_24">
            <a:extLst>
              <a:ext uri="{FF2B5EF4-FFF2-40B4-BE49-F238E27FC236}">
                <a16:creationId xmlns:a16="http://schemas.microsoft.com/office/drawing/2014/main" id="{37A21B1B-F6C3-1D20-A767-6F9958F8DC50}"/>
              </a:ext>
            </a:extLst>
          </p:cNvPr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6" name="Google Shape;164;g396b8d56a30_0_24" descr="Forma  O conteúdo gerado por IA pode estar incorreto.">
            <a:extLst>
              <a:ext uri="{FF2B5EF4-FFF2-40B4-BE49-F238E27FC236}">
                <a16:creationId xmlns:a16="http://schemas.microsoft.com/office/drawing/2014/main" id="{BC1BB65F-EACB-ED39-1F05-DE33E16FE3A1}"/>
              </a:ext>
            </a:extLst>
          </p:cNvPr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0B4F2B-6153-C0BA-6AFF-A9E6C13D6A5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>
            <a:extLst>
              <a:ext uri="{FF2B5EF4-FFF2-40B4-BE49-F238E27FC236}">
                <a16:creationId xmlns:a16="http://schemas.microsoft.com/office/drawing/2014/main" id="{CBC09336-EFA1-8D06-E4EA-DFDD5C89EBA5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93089" y="469901"/>
            <a:ext cx="8611871" cy="558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INDICADORES: DIMENSÃO 4 - Gestão, formação e acompanhamento</a:t>
            </a:r>
            <a:endParaRPr lang="pt-BR" altLang="pt-BR" sz="2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BBC26C7-DF99-6CF8-5FE4-8C25BE2AA654}"/>
              </a:ext>
            </a:extLst>
          </p:cNvPr>
          <p:cNvSpPr txBox="1"/>
          <p:nvPr/>
        </p:nvSpPr>
        <p:spPr>
          <a:xfrm>
            <a:off x="488950" y="1494907"/>
            <a:ext cx="11214100" cy="470898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Percentual de </a:t>
            </a:r>
            <a:r>
              <a:rPr lang="pt-BR" sz="2000" b="1" dirty="0"/>
              <a:t>gestores(as) escolares </a:t>
            </a:r>
            <a:r>
              <a:rPr lang="pt-BR" sz="2000" dirty="0"/>
              <a:t>dos Anos Finais com </a:t>
            </a:r>
            <a:r>
              <a:rPr lang="pt-BR" sz="2000" b="1" dirty="0"/>
              <a:t>formação específica em temáticas da Escola das Adolescências</a:t>
            </a:r>
            <a:r>
              <a:rPr lang="pt-BR" sz="2000" dirty="0"/>
              <a:t>, considerando cursos de atualização e formações continuadas.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Percentual de </a:t>
            </a:r>
            <a:r>
              <a:rPr lang="pt-BR" sz="2000" b="1" dirty="0"/>
              <a:t>diretores(as), coordenadores(as) e professores(as) alocados(as) de acordo com critérios de competência técnica</a:t>
            </a:r>
            <a:r>
              <a:rPr lang="pt-BR" sz="2000" dirty="0"/>
              <a:t>, experiência e perfil adequado às especificidades dos Anos Finais.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Percentual de </a:t>
            </a:r>
            <a:r>
              <a:rPr lang="pt-BR" sz="2000" b="1" dirty="0"/>
              <a:t>gestores(as) escolares </a:t>
            </a:r>
            <a:r>
              <a:rPr lang="pt-BR" sz="2000" dirty="0"/>
              <a:t>dos Anos Finais que </a:t>
            </a:r>
            <a:r>
              <a:rPr lang="pt-BR" sz="2000" b="1" dirty="0"/>
              <a:t>participam regularmente de formações continuadas,</a:t>
            </a:r>
            <a:r>
              <a:rPr lang="pt-BR" sz="2000" dirty="0"/>
              <a:t> com acesso equânime garantido.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Percentual de </a:t>
            </a:r>
            <a:r>
              <a:rPr lang="pt-BR" sz="2000" b="1" dirty="0"/>
              <a:t>representatividade de diferentes grupos sociais</a:t>
            </a:r>
            <a:r>
              <a:rPr lang="pt-BR" sz="2000" dirty="0"/>
              <a:t>, como gênero, raça, etnia e pessoas com deficiência </a:t>
            </a:r>
            <a:r>
              <a:rPr lang="pt-BR" sz="2000" b="1" dirty="0"/>
              <a:t>nos cargos de gestão escolar</a:t>
            </a:r>
            <a:r>
              <a:rPr lang="pt-BR" sz="2000" dirty="0"/>
              <a:t>, em relação à proporção desses grupos na comunidade escolar.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Percentual de </a:t>
            </a:r>
            <a:r>
              <a:rPr lang="pt-BR" sz="2000" b="1" dirty="0"/>
              <a:t>gestores(as) e professores(as) que acessam, compreendem e utilizam os indicadores </a:t>
            </a:r>
            <a:r>
              <a:rPr lang="pt-BR" sz="2000" dirty="0"/>
              <a:t>oficiais de avaliação escolar e da rede de ensino para planejamento e tomadas de decisão pedagógicas e administrativas.</a:t>
            </a:r>
          </a:p>
        </p:txBody>
      </p:sp>
    </p:spTree>
    <p:extLst>
      <p:ext uri="{BB962C8B-B14F-4D97-AF65-F5344CB8AC3E}">
        <p14:creationId xmlns:p14="http://schemas.microsoft.com/office/powerpoint/2010/main" val="45029396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7C9452-AA3B-03C5-59DE-ACC80F5C0B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reeform 3">
            <a:extLst>
              <a:ext uri="{FF2B5EF4-FFF2-40B4-BE49-F238E27FC236}">
                <a16:creationId xmlns:a16="http://schemas.microsoft.com/office/drawing/2014/main" id="{7BFBB4F1-5763-A891-261D-B9BCDA790EBD}"/>
              </a:ext>
            </a:extLst>
          </p:cNvPr>
          <p:cNvSpPr/>
          <p:nvPr/>
        </p:nvSpPr>
        <p:spPr>
          <a:xfrm>
            <a:off x="0" y="6248400"/>
            <a:ext cx="12192000" cy="609600"/>
          </a:xfrm>
          <a:custGeom>
            <a:avLst/>
            <a:gdLst/>
            <a:ahLst/>
            <a:cxnLst/>
            <a:rect l="l" t="t" r="r" b="b"/>
            <a:pathLst>
              <a:path w="18288000" h="914400">
                <a:moveTo>
                  <a:pt x="0" y="0"/>
                </a:moveTo>
                <a:lnTo>
                  <a:pt x="18288000" y="0"/>
                </a:lnTo>
                <a:lnTo>
                  <a:pt x="18288000" y="914400"/>
                </a:lnTo>
                <a:lnTo>
                  <a:pt x="0" y="9144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806"/>
            </a:stretch>
          </a:blipFill>
        </p:spPr>
        <p:txBody>
          <a:bodyPr/>
          <a:lstStyle/>
          <a:p>
            <a:pPr>
              <a:buClr>
                <a:srgbClr val="000000"/>
              </a:buClr>
              <a:defRPr/>
            </a:pPr>
            <a:endParaRPr lang="pt-BR" sz="933" kern="0">
              <a:ea typeface="Arial"/>
              <a:cs typeface="Arial"/>
              <a:sym typeface="Arial"/>
            </a:endParaRPr>
          </a:p>
        </p:txBody>
      </p:sp>
      <p:sp>
        <p:nvSpPr>
          <p:cNvPr id="56328" name="Freeform 4">
            <a:extLst>
              <a:ext uri="{FF2B5EF4-FFF2-40B4-BE49-F238E27FC236}">
                <a16:creationId xmlns:a16="http://schemas.microsoft.com/office/drawing/2014/main" id="{1CE5F3A1-D41B-E3CD-2E7D-9DA858DB897B}"/>
              </a:ext>
            </a:extLst>
          </p:cNvPr>
          <p:cNvSpPr>
            <a:spLocks/>
          </p:cNvSpPr>
          <p:nvPr/>
        </p:nvSpPr>
        <p:spPr bwMode="auto">
          <a:xfrm>
            <a:off x="9945576" y="435568"/>
            <a:ext cx="1737784" cy="381000"/>
          </a:xfrm>
          <a:custGeom>
            <a:avLst/>
            <a:gdLst>
              <a:gd name="T0" fmla="*/ 0 w 2606674"/>
              <a:gd name="T1" fmla="*/ 0 h 571500"/>
              <a:gd name="T2" fmla="*/ 40730 w 2606674"/>
              <a:gd name="T3" fmla="*/ 0 h 571500"/>
              <a:gd name="T4" fmla="*/ 40730 w 2606674"/>
              <a:gd name="T5" fmla="*/ 8930 h 571500"/>
              <a:gd name="T6" fmla="*/ 0 w 2606674"/>
              <a:gd name="T7" fmla="*/ 8930 h 571500"/>
              <a:gd name="T8" fmla="*/ 0 w 2606674"/>
              <a:gd name="T9" fmla="*/ 0 h 5715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2606674" h="571500">
                <a:moveTo>
                  <a:pt x="0" y="0"/>
                </a:moveTo>
                <a:lnTo>
                  <a:pt x="2606674" y="0"/>
                </a:lnTo>
                <a:lnTo>
                  <a:pt x="2606674" y="571500"/>
                </a:lnTo>
                <a:lnTo>
                  <a:pt x="0" y="57150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4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endParaRPr lang="pt-BR" sz="1200" dirty="0"/>
          </a:p>
        </p:txBody>
      </p:sp>
      <p:sp>
        <p:nvSpPr>
          <p:cNvPr id="11" name="CaixaDeTexto 10">
            <a:extLst>
              <a:ext uri="{FF2B5EF4-FFF2-40B4-BE49-F238E27FC236}">
                <a16:creationId xmlns:a16="http://schemas.microsoft.com/office/drawing/2014/main" id="{E04E2F2C-F49D-2E63-128F-E438C3EEA94F}"/>
              </a:ext>
            </a:extLst>
          </p:cNvPr>
          <p:cNvSpPr txBox="1"/>
          <p:nvPr/>
        </p:nvSpPr>
        <p:spPr>
          <a:xfrm>
            <a:off x="1167760" y="2775357"/>
            <a:ext cx="10515600" cy="35035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Orientação, transparência e prestação de contas: eficiência, eficácia, qualidade e equidade.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Orçamento participativo com a comunidade.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Identificar e acessar fontes de recursos adicionais (financeiros ou não), como parcerias.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Apoiar, de forma prioritária, ações que tenham como foco garantir acesso, permanência e aprendizagem de grupos mais vulneráveis.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Destinar recursos e suporte técnico para escolas em situação de vulnerabilidade.</a:t>
            </a:r>
          </a:p>
          <a:p>
            <a:pPr marL="285750" indent="-285750">
              <a:spcAft>
                <a:spcPts val="1000"/>
              </a:spcAft>
              <a:buFont typeface="Arial" panose="020B0604020202020204" pitchFamily="34" charset="0"/>
              <a:buChar char="•"/>
            </a:pPr>
            <a:r>
              <a:rPr lang="pt-BR" sz="2000" dirty="0"/>
              <a:t>Ter e oferecer informações sobre o custo anual por aluno, observando a prioridade dada a cada componente de despesa, para ampliar a compreensão sobre os elementos presentes. 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72C8709F-F86D-74A9-8AB6-0881A9985D18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50" r="1557"/>
          <a:stretch>
            <a:fillRect/>
          </a:stretch>
        </p:blipFill>
        <p:spPr>
          <a:xfrm>
            <a:off x="152400" y="86607"/>
            <a:ext cx="9509760" cy="2453350"/>
          </a:xfrm>
          <a:prstGeom prst="rect">
            <a:avLst/>
          </a:prstGeom>
        </p:spPr>
      </p:pic>
      <p:sp>
        <p:nvSpPr>
          <p:cNvPr id="9" name="Freeform 2">
            <a:extLst>
              <a:ext uri="{FF2B5EF4-FFF2-40B4-BE49-F238E27FC236}">
                <a16:creationId xmlns:a16="http://schemas.microsoft.com/office/drawing/2014/main" id="{BB191D61-868C-6D22-5C09-19285592D059}"/>
              </a:ext>
            </a:extLst>
          </p:cNvPr>
          <p:cNvSpPr/>
          <p:nvPr/>
        </p:nvSpPr>
        <p:spPr>
          <a:xfrm rot="10800000">
            <a:off x="-376274" y="3761950"/>
            <a:ext cx="1427834" cy="3009443"/>
          </a:xfrm>
          <a:custGeom>
            <a:avLst/>
            <a:gdLst/>
            <a:ahLst/>
            <a:cxnLst/>
            <a:rect l="l" t="t" r="r" b="b"/>
            <a:pathLst>
              <a:path w="3797300" h="7585074">
                <a:moveTo>
                  <a:pt x="0" y="0"/>
                </a:moveTo>
                <a:lnTo>
                  <a:pt x="3797300" y="0"/>
                </a:lnTo>
                <a:lnTo>
                  <a:pt x="3797300" y="7585074"/>
                </a:lnTo>
                <a:lnTo>
                  <a:pt x="0" y="7585074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 b="-125"/>
            </a:stretch>
          </a:blipFill>
        </p:spPr>
        <p:txBody>
          <a:bodyPr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defRPr/>
            </a:pPr>
            <a:endParaRPr lang="pt-BR" sz="1400" kern="0">
              <a:latin typeface="+mn-lt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32405736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5A90451-F1BB-3602-9F56-F24F9402D0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ítulo 3">
            <a:extLst>
              <a:ext uri="{FF2B5EF4-FFF2-40B4-BE49-F238E27FC236}">
                <a16:creationId xmlns:a16="http://schemas.microsoft.com/office/drawing/2014/main" id="{04AE0A07-6454-F11E-2C90-791E14E2E8EF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 bwMode="auto">
          <a:xfrm>
            <a:off x="593089" y="469901"/>
            <a:ext cx="8611871" cy="558799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  <a:spcAft>
                <a:spcPct val="0"/>
              </a:spcAft>
            </a:pPr>
            <a:r>
              <a:rPr lang="pt-BR" sz="2000" dirty="0"/>
              <a:t>INDICADORES: DIMENSÃO 5 - Financiamento e equidade</a:t>
            </a:r>
            <a:endParaRPr lang="pt-BR" altLang="pt-BR" sz="2000" dirty="0">
              <a:latin typeface="Raleway" pitchFamily="2" charset="0"/>
              <a:cs typeface="Arial" panose="020B0604020202020204" pitchFamily="34" charset="0"/>
            </a:endParaRP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07C91992-4A54-7241-1212-62968739C578}"/>
              </a:ext>
            </a:extLst>
          </p:cNvPr>
          <p:cNvSpPr txBox="1"/>
          <p:nvPr/>
        </p:nvSpPr>
        <p:spPr>
          <a:xfrm>
            <a:off x="739775" y="1596507"/>
            <a:ext cx="10712450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Proporção de escolas com </a:t>
            </a:r>
            <a:r>
              <a:rPr lang="pt-BR" sz="2200" b="1" dirty="0"/>
              <a:t>repasse do Programa Dinheiro Direto na Escola em dia.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Proporção de escolas com </a:t>
            </a:r>
            <a:r>
              <a:rPr lang="pt-BR" sz="2200" b="1" dirty="0"/>
              <a:t>prestação de contas em dia.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Proporção de recursos destinados à </a:t>
            </a:r>
            <a:r>
              <a:rPr lang="pt-BR" sz="2200" b="1" dirty="0"/>
              <a:t>programas específicos de inclusão </a:t>
            </a:r>
            <a:r>
              <a:rPr lang="pt-BR" sz="2200" dirty="0"/>
              <a:t>na rede.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b="1" dirty="0"/>
              <a:t>Adequação dos recursos financeiros às necessidades </a:t>
            </a:r>
            <a:r>
              <a:rPr lang="pt-BR" sz="2200" dirty="0"/>
              <a:t>das escolas. 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Proporção de recursos financeiros distribuídos entre as escolas com base nas necessidades específicas de cada unidade, </a:t>
            </a:r>
            <a:r>
              <a:rPr lang="pt-BR" sz="2200" b="1" dirty="0"/>
              <a:t>considerando fatores como número de alunos, infraestrutura, e vulnerabilidade socioeconômica.</a:t>
            </a:r>
          </a:p>
          <a:p>
            <a:pPr marL="285750" indent="-28575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pt-BR" sz="2200" dirty="0"/>
              <a:t>Percentual de escolas ou instituições que têm </a:t>
            </a:r>
            <a:r>
              <a:rPr lang="pt-BR" sz="2200" b="1" dirty="0"/>
              <a:t>acesso aos financiamentos e subsídios de acordo com critérios de equidade</a:t>
            </a:r>
            <a:r>
              <a:rPr lang="pt-BR" sz="2200" dirty="0"/>
              <a:t>, considerando fatores como localização geográfica, vulnerabilidade socioeconômica e demandas específicas.</a:t>
            </a:r>
          </a:p>
        </p:txBody>
      </p:sp>
    </p:spTree>
    <p:extLst>
      <p:ext uri="{BB962C8B-B14F-4D97-AF65-F5344CB8AC3E}">
        <p14:creationId xmlns:p14="http://schemas.microsoft.com/office/powerpoint/2010/main" val="374946591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ângulo 3">
            <a:extLst>
              <a:ext uri="{FF2B5EF4-FFF2-40B4-BE49-F238E27FC236}">
                <a16:creationId xmlns:a16="http://schemas.microsoft.com/office/drawing/2014/main" id="{A139F8BD-AF86-609A-8D23-FD4525F9277E}"/>
              </a:ext>
            </a:extLst>
          </p:cNvPr>
          <p:cNvSpPr/>
          <p:nvPr/>
        </p:nvSpPr>
        <p:spPr>
          <a:xfrm>
            <a:off x="5837115" y="1403838"/>
            <a:ext cx="4514851" cy="2660651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anchor="ctr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pt-BR" sz="933" kern="0">
              <a:sym typeface="Arial"/>
            </a:endParaRPr>
          </a:p>
        </p:txBody>
      </p:sp>
      <p:sp>
        <p:nvSpPr>
          <p:cNvPr id="2" name="Freeform 2">
            <a:extLst>
              <a:ext uri="{FF2B5EF4-FFF2-40B4-BE49-F238E27FC236}">
                <a16:creationId xmlns:a16="http://schemas.microsoft.com/office/drawing/2014/main" id="{4E21F8CC-D484-1BA2-FC5F-40F5DB4776BD}"/>
              </a:ext>
            </a:extLst>
          </p:cNvPr>
          <p:cNvSpPr/>
          <p:nvPr/>
        </p:nvSpPr>
        <p:spPr>
          <a:xfrm>
            <a:off x="-2123325" y="2"/>
            <a:ext cx="7392585" cy="7072465"/>
          </a:xfrm>
          <a:custGeom>
            <a:avLst/>
            <a:gdLst/>
            <a:ahLst/>
            <a:cxnLst/>
            <a:rect l="l" t="t" r="r" b="b"/>
            <a:pathLst>
              <a:path w="11088878" h="10608697">
                <a:moveTo>
                  <a:pt x="0" y="0"/>
                </a:moveTo>
                <a:lnTo>
                  <a:pt x="11088879" y="0"/>
                </a:lnTo>
                <a:lnTo>
                  <a:pt x="11088879" y="10608697"/>
                </a:lnTo>
                <a:lnTo>
                  <a:pt x="0" y="1060869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6071" r="-27254"/>
            </a:stretch>
          </a:blipFill>
        </p:spPr>
        <p:txBody>
          <a:bodyPr lIns="91440" tIns="45720" rIns="91440" bIns="45720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pt-BR" sz="933">
              <a:latin typeface="+mn-lt"/>
              <a:sym typeface="Arial"/>
            </a:endParaRPr>
          </a:p>
        </p:txBody>
      </p:sp>
      <p:sp>
        <p:nvSpPr>
          <p:cNvPr id="3" name="Freeform 3">
            <a:extLst>
              <a:ext uri="{FF2B5EF4-FFF2-40B4-BE49-F238E27FC236}">
                <a16:creationId xmlns:a16="http://schemas.microsoft.com/office/drawing/2014/main" id="{2BA7781E-8F23-0CEB-585A-5296C6C22B54}"/>
              </a:ext>
            </a:extLst>
          </p:cNvPr>
          <p:cNvSpPr/>
          <p:nvPr/>
        </p:nvSpPr>
        <p:spPr>
          <a:xfrm>
            <a:off x="2" y="0"/>
            <a:ext cx="5269260" cy="6858000"/>
          </a:xfrm>
          <a:custGeom>
            <a:avLst/>
            <a:gdLst/>
            <a:ahLst/>
            <a:cxnLst/>
            <a:rect l="l" t="t" r="r" b="b"/>
            <a:pathLst>
              <a:path w="7903890" h="10287000">
                <a:moveTo>
                  <a:pt x="0" y="0"/>
                </a:moveTo>
                <a:lnTo>
                  <a:pt x="7903890" y="0"/>
                </a:lnTo>
                <a:lnTo>
                  <a:pt x="790389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alphaModFix amt="70000"/>
            </a:blip>
            <a:stretch>
              <a:fillRect l="-31372" r="-42162"/>
            </a:stretch>
          </a:blipFill>
        </p:spPr>
        <p:txBody>
          <a:bodyPr lIns="91440" tIns="45720" rIns="91440" bIns="45720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pt-BR" sz="933">
              <a:latin typeface="+mn-lt"/>
              <a:sym typeface="Arial"/>
            </a:endParaRPr>
          </a:p>
        </p:txBody>
      </p:sp>
      <p:grpSp>
        <p:nvGrpSpPr>
          <p:cNvPr id="62473" name="Group 4">
            <a:extLst>
              <a:ext uri="{FF2B5EF4-FFF2-40B4-BE49-F238E27FC236}">
                <a16:creationId xmlns:a16="http://schemas.microsoft.com/office/drawing/2014/main" id="{F9E8904D-27E4-73F9-8561-8435F32BFD93}"/>
              </a:ext>
            </a:extLst>
          </p:cNvPr>
          <p:cNvGrpSpPr>
            <a:grpSpLocks/>
          </p:cNvGrpSpPr>
          <p:nvPr/>
        </p:nvGrpSpPr>
        <p:grpSpPr bwMode="auto">
          <a:xfrm rot="10800000">
            <a:off x="-977899" y="1234018"/>
            <a:ext cx="7073900" cy="31749"/>
            <a:chOff x="0" y="0"/>
            <a:chExt cx="3802330" cy="17068"/>
          </a:xfrm>
        </p:grpSpPr>
        <p:sp>
          <p:nvSpPr>
            <p:cNvPr id="62487" name="Freeform 5">
              <a:extLst>
                <a:ext uri="{FF2B5EF4-FFF2-40B4-BE49-F238E27FC236}">
                  <a16:creationId xmlns:a16="http://schemas.microsoft.com/office/drawing/2014/main" id="{C7277BBC-0E3A-CA7D-2892-E183A189BD3F}"/>
                </a:ext>
              </a:extLst>
            </p:cNvPr>
            <p:cNvSpPr>
              <a:spLocks/>
            </p:cNvSpPr>
            <p:nvPr/>
          </p:nvSpPr>
          <p:spPr bwMode="auto">
            <a:xfrm>
              <a:off x="0" y="0"/>
              <a:ext cx="3802330" cy="17068"/>
            </a:xfrm>
            <a:custGeom>
              <a:avLst/>
              <a:gdLst>
                <a:gd name="T0" fmla="*/ 0 w 3802330"/>
                <a:gd name="T1" fmla="*/ 0 h 17068"/>
                <a:gd name="T2" fmla="*/ 3802330 w 3802330"/>
                <a:gd name="T3" fmla="*/ 0 h 17068"/>
                <a:gd name="T4" fmla="*/ 3802330 w 3802330"/>
                <a:gd name="T5" fmla="*/ 17068 h 17068"/>
                <a:gd name="T6" fmla="*/ 0 w 3802330"/>
                <a:gd name="T7" fmla="*/ 17068 h 17068"/>
                <a:gd name="T8" fmla="*/ 0 w 3802330"/>
                <a:gd name="T9" fmla="*/ 0 h 17068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802330" h="17068">
                  <a:moveTo>
                    <a:pt x="0" y="0"/>
                  </a:moveTo>
                  <a:lnTo>
                    <a:pt x="3802330" y="0"/>
                  </a:lnTo>
                  <a:lnTo>
                    <a:pt x="3802330" y="17068"/>
                  </a:lnTo>
                  <a:lnTo>
                    <a:pt x="0" y="1706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cap="sq">
                  <a:solidFill>
                    <a:srgbClr val="000000"/>
                  </a:solidFill>
                  <a:prstDash val="solid"/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3047924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3657509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4267093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4876678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endParaRPr lang="pt-BR" sz="2489"/>
            </a:p>
          </p:txBody>
        </p:sp>
        <p:sp>
          <p:nvSpPr>
            <p:cNvPr id="62488" name="TextBox 6">
              <a:extLst>
                <a:ext uri="{FF2B5EF4-FFF2-40B4-BE49-F238E27FC236}">
                  <a16:creationId xmlns:a16="http://schemas.microsoft.com/office/drawing/2014/main" id="{E3233E55-5021-4A8C-E2EC-7E93B8EC4789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0" y="-28575"/>
              <a:ext cx="3802330" cy="4564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45156" tIns="45156" rIns="45156" bIns="45156" anchor="ctr"/>
            <a:lstStyle>
              <a:defPPr>
                <a:defRPr lang="pt-BR"/>
              </a:defPPr>
              <a:lvl1pPr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1pPr>
              <a:lvl2pPr marL="609585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2pPr>
              <a:lvl3pPr marL="1219170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3pPr>
              <a:lvl4pPr marL="1828754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4pPr>
              <a:lvl5pPr marL="2438339" algn="l" rtl="0" eaLnBrk="0" fontAlgn="base" hangingPunct="0">
                <a:spcBef>
                  <a:spcPct val="0"/>
                </a:spcBef>
                <a:spcAft>
                  <a:spcPct val="0"/>
                </a:spcAft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5pPr>
              <a:lvl6pPr marL="3047924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6pPr>
              <a:lvl7pPr marL="3657509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7pPr>
              <a:lvl8pPr marL="4267093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8pPr>
              <a:lvl9pPr marL="4876678" algn="l" defTabSz="1219170" rtl="0" eaLnBrk="1" latinLnBrk="0" hangingPunct="1">
                <a:defRPr sz="1867" kern="1200">
                  <a:solidFill>
                    <a:srgbClr val="000000"/>
                  </a:solidFill>
                  <a:latin typeface="Arial" panose="020B0604020202020204" pitchFamily="34" charset="0"/>
                  <a:ea typeface="+mn-ea"/>
                  <a:cs typeface="Arial" panose="020B0604020202020204" pitchFamily="34" charset="0"/>
                  <a:sym typeface="Arial" panose="020B0604020202020204" pitchFamily="34" charset="0"/>
                </a:defRPr>
              </a:lvl9pPr>
            </a:lstStyle>
            <a:p>
              <a:pPr algn="ctr" eaLnBrk="1" hangingPunct="1">
                <a:lnSpc>
                  <a:spcPts val="1317"/>
                </a:lnSpc>
              </a:pPr>
              <a:endParaRPr lang="pt-BR" altLang="pt-BR" sz="1200">
                <a:solidFill>
                  <a:schemeClr val="tx1"/>
                </a:solidFill>
                <a:latin typeface="Calibri" panose="020F0502020204030204" pitchFamily="34" charset="0"/>
              </a:endParaRPr>
            </a:p>
          </p:txBody>
        </p:sp>
      </p:grpSp>
      <p:sp>
        <p:nvSpPr>
          <p:cNvPr id="62474" name="TextBox 8">
            <a:extLst>
              <a:ext uri="{FF2B5EF4-FFF2-40B4-BE49-F238E27FC236}">
                <a16:creationId xmlns:a16="http://schemas.microsoft.com/office/drawing/2014/main" id="{28AC447B-3FEA-4852-2FD3-6BF58AE45F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69631" y="256444"/>
            <a:ext cx="6015567" cy="4275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3300"/>
              </a:lnSpc>
            </a:pPr>
            <a:r>
              <a:rPr lang="en-US" altLang="pt-BR" sz="3467" b="1">
                <a:solidFill>
                  <a:schemeClr val="tx2"/>
                </a:solidFill>
                <a:latin typeface="Raleway Black" pitchFamily="2" charset="0"/>
              </a:rPr>
              <a:t>PARA SABER MAIS</a:t>
            </a:r>
          </a:p>
        </p:txBody>
      </p:sp>
      <p:sp>
        <p:nvSpPr>
          <p:cNvPr id="62475" name="TextBox 35">
            <a:extLst>
              <a:ext uri="{FF2B5EF4-FFF2-40B4-BE49-F238E27FC236}">
                <a16:creationId xmlns:a16="http://schemas.microsoft.com/office/drawing/2014/main" id="{106BC5DA-2D96-E0D9-51CE-FABDC8C2F2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247098" y="1257300"/>
            <a:ext cx="5507567" cy="296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84"/>
              </a:lnSpc>
            </a:pPr>
            <a:r>
              <a:rPr lang="pt-BR" altLang="pt-BR" sz="2667" b="1">
                <a:solidFill>
                  <a:srgbClr val="2E75B5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Portal: bit.ly/escoladasadolescencias</a:t>
            </a:r>
            <a:endParaRPr lang="pt-BR" altLang="pt-BR" sz="2667">
              <a:solidFill>
                <a:srgbClr val="2E75B5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62476" name="TextBox 42">
            <a:extLst>
              <a:ext uri="{FF2B5EF4-FFF2-40B4-BE49-F238E27FC236}">
                <a16:creationId xmlns:a16="http://schemas.microsoft.com/office/drawing/2014/main" id="{D4013587-0681-6594-3069-FB10F8C7A36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55049" y="4387688"/>
            <a:ext cx="5287433" cy="569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2084"/>
              </a:lnSpc>
            </a:pPr>
            <a:endParaRPr lang="pt-BR" altLang="pt-BR" sz="2667">
              <a:solidFill>
                <a:srgbClr val="2E75B5"/>
              </a:solidFill>
              <a:latin typeface="Archivo"/>
              <a:cs typeface="Calibri" panose="020F0502020204030204" pitchFamily="34" charset="0"/>
            </a:endParaRPr>
          </a:p>
          <a:p>
            <a:pPr>
              <a:lnSpc>
                <a:spcPts val="2084"/>
              </a:lnSpc>
            </a:pPr>
            <a:r>
              <a:rPr lang="pt-BR" altLang="pt-BR" sz="2800" b="1">
                <a:solidFill>
                  <a:srgbClr val="2E75B5"/>
                </a:solidFill>
                <a:latin typeface="Calibri"/>
                <a:ea typeface="Calibri"/>
                <a:cs typeface="Calibri"/>
              </a:rPr>
              <a:t>@terezzafariass</a:t>
            </a:r>
          </a:p>
        </p:txBody>
      </p:sp>
      <p:sp>
        <p:nvSpPr>
          <p:cNvPr id="44" name="Freeform 44">
            <a:extLst>
              <a:ext uri="{FF2B5EF4-FFF2-40B4-BE49-F238E27FC236}">
                <a16:creationId xmlns:a16="http://schemas.microsoft.com/office/drawing/2014/main" id="{CF3A842B-C85E-FF10-19EB-A32BE0AE4FC4}"/>
              </a:ext>
            </a:extLst>
          </p:cNvPr>
          <p:cNvSpPr/>
          <p:nvPr/>
        </p:nvSpPr>
        <p:spPr>
          <a:xfrm>
            <a:off x="213785" y="6551084"/>
            <a:ext cx="156633" cy="152400"/>
          </a:xfrm>
          <a:custGeom>
            <a:avLst/>
            <a:gdLst/>
            <a:ahLst/>
            <a:cxnLst/>
            <a:rect l="l" t="t" r="r" b="b"/>
            <a:pathLst>
              <a:path w="236139" h="227874">
                <a:moveTo>
                  <a:pt x="0" y="0"/>
                </a:moveTo>
                <a:lnTo>
                  <a:pt x="236139" y="0"/>
                </a:lnTo>
                <a:lnTo>
                  <a:pt x="236139" y="227874"/>
                </a:lnTo>
                <a:lnTo>
                  <a:pt x="0" y="227874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 lIns="91440" tIns="45720" rIns="91440" bIns="45720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pt-BR" sz="933">
              <a:latin typeface="+mn-lt"/>
              <a:sym typeface="Arial"/>
            </a:endParaRPr>
          </a:p>
        </p:txBody>
      </p:sp>
      <p:sp>
        <p:nvSpPr>
          <p:cNvPr id="62478" name="AutoShape 45">
            <a:extLst>
              <a:ext uri="{FF2B5EF4-FFF2-40B4-BE49-F238E27FC236}">
                <a16:creationId xmlns:a16="http://schemas.microsoft.com/office/drawing/2014/main" id="{DB926DCC-FD6E-DCDB-9F56-FE6CD13D104A}"/>
              </a:ext>
            </a:extLst>
          </p:cNvPr>
          <p:cNvSpPr>
            <a:spLocks noChangeShapeType="1"/>
          </p:cNvSpPr>
          <p:nvPr/>
        </p:nvSpPr>
        <p:spPr bwMode="auto">
          <a:xfrm>
            <a:off x="-455083" y="6695017"/>
            <a:ext cx="668868" cy="0"/>
          </a:xfrm>
          <a:prstGeom prst="line">
            <a:avLst/>
          </a:prstGeom>
          <a:noFill/>
          <a:ln w="9525">
            <a:solidFill>
              <a:srgbClr val="FFFFFF"/>
            </a:solidFill>
            <a:round/>
            <a:headEnd type="none" w="sm" len="sm"/>
            <a:tailEnd type="non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lIns="91440" tIns="45720" rIns="91440" bIns="45720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t-BR" sz="2489"/>
          </a:p>
        </p:txBody>
      </p:sp>
      <p:sp>
        <p:nvSpPr>
          <p:cNvPr id="46" name="Freeform 46">
            <a:extLst>
              <a:ext uri="{FF2B5EF4-FFF2-40B4-BE49-F238E27FC236}">
                <a16:creationId xmlns:a16="http://schemas.microsoft.com/office/drawing/2014/main" id="{08CF8E8A-AA66-CEFB-5E5D-0213EFD1CA72}"/>
              </a:ext>
            </a:extLst>
          </p:cNvPr>
          <p:cNvSpPr/>
          <p:nvPr/>
        </p:nvSpPr>
        <p:spPr>
          <a:xfrm>
            <a:off x="1143000" y="6267451"/>
            <a:ext cx="262467" cy="256116"/>
          </a:xfrm>
          <a:custGeom>
            <a:avLst/>
            <a:gdLst/>
            <a:ahLst/>
            <a:cxnLst/>
            <a:rect l="l" t="t" r="r" b="b"/>
            <a:pathLst>
              <a:path w="393676" h="384819">
                <a:moveTo>
                  <a:pt x="0" y="0"/>
                </a:moveTo>
                <a:lnTo>
                  <a:pt x="393677" y="0"/>
                </a:lnTo>
                <a:lnTo>
                  <a:pt x="393677" y="384819"/>
                </a:lnTo>
                <a:lnTo>
                  <a:pt x="0" y="3848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 lIns="91440" tIns="45720" rIns="91440" bIns="45720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fontAlgn="auto" hangingPunct="1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  <a:defRPr/>
            </a:pPr>
            <a:endParaRPr lang="pt-BR" sz="933">
              <a:latin typeface="+mn-lt"/>
              <a:sym typeface="Arial"/>
            </a:endParaRPr>
          </a:p>
        </p:txBody>
      </p:sp>
      <p:sp>
        <p:nvSpPr>
          <p:cNvPr id="62480" name="Freeform 47">
            <a:extLst>
              <a:ext uri="{FF2B5EF4-FFF2-40B4-BE49-F238E27FC236}">
                <a16:creationId xmlns:a16="http://schemas.microsoft.com/office/drawing/2014/main" id="{9958267D-92E1-2E73-0836-45F23083484D}"/>
              </a:ext>
            </a:extLst>
          </p:cNvPr>
          <p:cNvSpPr>
            <a:spLocks/>
          </p:cNvSpPr>
          <p:nvPr/>
        </p:nvSpPr>
        <p:spPr bwMode="auto">
          <a:xfrm>
            <a:off x="11218334" y="118534"/>
            <a:ext cx="850900" cy="702733"/>
          </a:xfrm>
          <a:custGeom>
            <a:avLst/>
            <a:gdLst>
              <a:gd name="T0" fmla="*/ 0 w 1277831"/>
              <a:gd name="T1" fmla="*/ 0 h 1053650"/>
              <a:gd name="T2" fmla="*/ 19601 w 1277831"/>
              <a:gd name="T3" fmla="*/ 0 h 1053650"/>
              <a:gd name="T4" fmla="*/ 19601 w 1277831"/>
              <a:gd name="T5" fmla="*/ 16590 h 1053650"/>
              <a:gd name="T6" fmla="*/ 0 w 1277831"/>
              <a:gd name="T7" fmla="*/ 16590 h 1053650"/>
              <a:gd name="T8" fmla="*/ 0 w 1277831"/>
              <a:gd name="T9" fmla="*/ 0 h 105365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0" t="0" r="r" b="b"/>
            <a:pathLst>
              <a:path w="1277831" h="1053650">
                <a:moveTo>
                  <a:pt x="0" y="0"/>
                </a:moveTo>
                <a:lnTo>
                  <a:pt x="1277831" y="0"/>
                </a:lnTo>
                <a:lnTo>
                  <a:pt x="1277831" y="1053650"/>
                </a:lnTo>
                <a:lnTo>
                  <a:pt x="0" y="1053650"/>
                </a:lnTo>
                <a:lnTo>
                  <a:pt x="0" y="0"/>
                </a:lnTo>
                <a:close/>
              </a:path>
            </a:pathLst>
          </a:custGeom>
          <a:blipFill dpi="0" rotWithShape="1">
            <a:blip r:embed="rId6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91440" tIns="45720" rIns="91440" bIns="45720"/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endParaRPr lang="pt-BR" sz="2489"/>
          </a:p>
        </p:txBody>
      </p:sp>
      <p:sp>
        <p:nvSpPr>
          <p:cNvPr id="62481" name="TextBox 48">
            <a:extLst>
              <a:ext uri="{FF2B5EF4-FFF2-40B4-BE49-F238E27FC236}">
                <a16:creationId xmlns:a16="http://schemas.microsoft.com/office/drawing/2014/main" id="{D8939FD9-B5CC-BC51-375C-1269D77F42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0718" y="6394451"/>
            <a:ext cx="1276349" cy="1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1117"/>
              </a:lnSpc>
            </a:pPr>
            <a:r>
              <a:rPr lang="en-US" altLang="pt-BR" sz="1200">
                <a:solidFill>
                  <a:srgbClr val="FFFFFF"/>
                </a:solidFill>
                <a:latin typeface="Archivo Black"/>
              </a:rPr>
              <a:t>Escola das</a:t>
            </a:r>
          </a:p>
        </p:txBody>
      </p:sp>
      <p:sp>
        <p:nvSpPr>
          <p:cNvPr id="62482" name="TextBox 49">
            <a:extLst>
              <a:ext uri="{FF2B5EF4-FFF2-40B4-BE49-F238E27FC236}">
                <a16:creationId xmlns:a16="http://schemas.microsoft.com/office/drawing/2014/main" id="{701C5466-21E8-7313-F625-27225D62A2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0418" y="6584951"/>
            <a:ext cx="1276349" cy="146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defPPr>
              <a:defRPr lang="pt-BR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1pPr>
            <a:lvl2pPr marL="609585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2pPr>
            <a:lvl3pPr marL="1219170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3pPr>
            <a:lvl4pPr marL="1828754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4pPr>
            <a:lvl5pPr marL="2438339" algn="l" rtl="0" eaLnBrk="0" fontAlgn="base" hangingPunct="0">
              <a:spcBef>
                <a:spcPct val="0"/>
              </a:spcBef>
              <a:spcAft>
                <a:spcPct val="0"/>
              </a:spcAft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5pPr>
            <a:lvl6pPr marL="3047924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6pPr>
            <a:lvl7pPr marL="3657509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7pPr>
            <a:lvl8pPr marL="4267093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8pPr>
            <a:lvl9pPr marL="4876678" algn="l" defTabSz="1219170" rtl="0" eaLnBrk="1" latinLnBrk="0" hangingPunct="1">
              <a:defRPr sz="1867" kern="1200">
                <a:solidFill>
                  <a:srgbClr val="000000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 panose="020B0604020202020204" pitchFamily="34" charset="0"/>
              </a:defRPr>
            </a:lvl9pPr>
          </a:lstStyle>
          <a:p>
            <a:pPr eaLnBrk="1" hangingPunct="1">
              <a:lnSpc>
                <a:spcPts val="1117"/>
              </a:lnSpc>
            </a:pPr>
            <a:r>
              <a:rPr lang="en-US" altLang="pt-BR" sz="1200">
                <a:solidFill>
                  <a:srgbClr val="FFFFFF"/>
                </a:solidFill>
                <a:latin typeface="Archivo Black"/>
              </a:rPr>
              <a:t>dolescências</a:t>
            </a:r>
          </a:p>
        </p:txBody>
      </p:sp>
      <p:pic>
        <p:nvPicPr>
          <p:cNvPr id="62485" name="Imagem 30" descr="Código QR&#10;&#10;Descrição gerada automaticamente">
            <a:extLst>
              <a:ext uri="{FF2B5EF4-FFF2-40B4-BE49-F238E27FC236}">
                <a16:creationId xmlns:a16="http://schemas.microsoft.com/office/drawing/2014/main" id="{656DB6C0-4169-32FD-B1DA-9D1997AE4D6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67229" y="1972572"/>
            <a:ext cx="1847849" cy="1847849"/>
          </a:xfrm>
          <a:prstGeom prst="rect">
            <a:avLst/>
          </a:prstGeom>
          <a:noFill/>
          <a:ln w="57150">
            <a:solidFill>
              <a:srgbClr val="4472C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" name="Google Shape;163;g396b8d56a30_0_24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64" name="Google Shape;164;g396b8d56a30_0_24" descr="Forma  O conteúdo gerado por IA pode estar incorreto."/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65" name="Google Shape;165;g396b8d56a30_0_24"/>
          <p:cNvGrpSpPr/>
          <p:nvPr/>
        </p:nvGrpSpPr>
        <p:grpSpPr>
          <a:xfrm>
            <a:off x="539050" y="3421999"/>
            <a:ext cx="10864016" cy="2253612"/>
            <a:chOff x="0" y="-28575"/>
            <a:chExt cx="4291872" cy="1005000"/>
          </a:xfrm>
        </p:grpSpPr>
        <p:sp>
          <p:nvSpPr>
            <p:cNvPr id="166" name="Google Shape;166;g396b8d56a30_0_24"/>
            <p:cNvSpPr/>
            <p:nvPr/>
          </p:nvSpPr>
          <p:spPr>
            <a:xfrm>
              <a:off x="0" y="0"/>
              <a:ext cx="4291872" cy="976320"/>
            </a:xfrm>
            <a:custGeom>
              <a:avLst/>
              <a:gdLst/>
              <a:ahLst/>
              <a:cxnLst/>
              <a:rect l="l" t="t" r="r" b="b"/>
              <a:pathLst>
                <a:path w="4291872" h="976320" extrusionOk="0">
                  <a:moveTo>
                    <a:pt x="24230" y="0"/>
                  </a:moveTo>
                  <a:lnTo>
                    <a:pt x="4267643" y="0"/>
                  </a:lnTo>
                  <a:cubicBezTo>
                    <a:pt x="4274069" y="0"/>
                    <a:pt x="4280231" y="2553"/>
                    <a:pt x="4284775" y="7097"/>
                  </a:cubicBezTo>
                  <a:cubicBezTo>
                    <a:pt x="4289320" y="11641"/>
                    <a:pt x="4291872" y="17803"/>
                    <a:pt x="4291872" y="24230"/>
                  </a:cubicBezTo>
                  <a:lnTo>
                    <a:pt x="4291872" y="952090"/>
                  </a:lnTo>
                  <a:cubicBezTo>
                    <a:pt x="4291872" y="965472"/>
                    <a:pt x="4281024" y="976320"/>
                    <a:pt x="4267643" y="976320"/>
                  </a:cubicBezTo>
                  <a:lnTo>
                    <a:pt x="24230" y="976320"/>
                  </a:lnTo>
                  <a:cubicBezTo>
                    <a:pt x="17803" y="976320"/>
                    <a:pt x="11641" y="973767"/>
                    <a:pt x="7097" y="969223"/>
                  </a:cubicBezTo>
                  <a:cubicBezTo>
                    <a:pt x="2553" y="964679"/>
                    <a:pt x="0" y="958516"/>
                    <a:pt x="0" y="952090"/>
                  </a:cubicBezTo>
                  <a:lnTo>
                    <a:pt x="0" y="24230"/>
                  </a:lnTo>
                  <a:cubicBezTo>
                    <a:pt x="0" y="10848"/>
                    <a:pt x="10848" y="0"/>
                    <a:pt x="24230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67" name="Google Shape;167;g396b8d56a30_0_24"/>
            <p:cNvSpPr txBox="1"/>
            <p:nvPr/>
          </p:nvSpPr>
          <p:spPr>
            <a:xfrm>
              <a:off x="0" y="-28575"/>
              <a:ext cx="4291800" cy="100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68" name="Google Shape;168;g396b8d56a30_0_24"/>
          <p:cNvGrpSpPr/>
          <p:nvPr/>
        </p:nvGrpSpPr>
        <p:grpSpPr>
          <a:xfrm>
            <a:off x="5252525" y="2327968"/>
            <a:ext cx="6135492" cy="1101115"/>
            <a:chOff x="0" y="-28575"/>
            <a:chExt cx="2423850" cy="435000"/>
          </a:xfrm>
        </p:grpSpPr>
        <p:sp>
          <p:nvSpPr>
            <p:cNvPr id="169" name="Google Shape;169;g396b8d56a30_0_24"/>
            <p:cNvSpPr/>
            <p:nvPr/>
          </p:nvSpPr>
          <p:spPr>
            <a:xfrm>
              <a:off x="0" y="0"/>
              <a:ext cx="2423850" cy="406400"/>
            </a:xfrm>
            <a:custGeom>
              <a:avLst/>
              <a:gdLst/>
              <a:ahLst/>
              <a:cxnLst/>
              <a:rect l="l" t="t" r="r" b="b"/>
              <a:pathLst>
                <a:path w="2423850" h="406400" extrusionOk="0">
                  <a:moveTo>
                    <a:pt x="2212293" y="0"/>
                  </a:moveTo>
                  <a:lnTo>
                    <a:pt x="14266" y="0"/>
                  </a:lnTo>
                  <a:cubicBezTo>
                    <a:pt x="6387" y="0"/>
                    <a:pt x="0" y="6387"/>
                    <a:pt x="0" y="14266"/>
                  </a:cubicBezTo>
                  <a:lnTo>
                    <a:pt x="0" y="392134"/>
                  </a:lnTo>
                  <a:cubicBezTo>
                    <a:pt x="0" y="400013"/>
                    <a:pt x="6387" y="406400"/>
                    <a:pt x="14266" y="406400"/>
                  </a:cubicBezTo>
                  <a:lnTo>
                    <a:pt x="2212293" y="406400"/>
                  </a:lnTo>
                  <a:cubicBezTo>
                    <a:pt x="2221427" y="406400"/>
                    <a:pt x="2230188" y="402771"/>
                    <a:pt x="2236647" y="396312"/>
                  </a:cubicBezTo>
                  <a:lnTo>
                    <a:pt x="2419671" y="213288"/>
                  </a:lnTo>
                  <a:cubicBezTo>
                    <a:pt x="2425243" y="207716"/>
                    <a:pt x="2425243" y="198684"/>
                    <a:pt x="2419671" y="193112"/>
                  </a:cubicBezTo>
                  <a:lnTo>
                    <a:pt x="2236647" y="10088"/>
                  </a:lnTo>
                  <a:cubicBezTo>
                    <a:pt x="2230188" y="3629"/>
                    <a:pt x="2221427" y="0"/>
                    <a:pt x="2212293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0" name="Google Shape;170;g396b8d56a30_0_24"/>
            <p:cNvSpPr txBox="1"/>
            <p:nvPr/>
          </p:nvSpPr>
          <p:spPr>
            <a:xfrm>
              <a:off x="0" y="-28575"/>
              <a:ext cx="23154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71" name="Google Shape;171;g396b8d56a30_0_24"/>
          <p:cNvGrpSpPr/>
          <p:nvPr/>
        </p:nvGrpSpPr>
        <p:grpSpPr>
          <a:xfrm>
            <a:off x="539051" y="2327968"/>
            <a:ext cx="5540504" cy="1101115"/>
            <a:chOff x="0" y="-28575"/>
            <a:chExt cx="2188798" cy="435000"/>
          </a:xfrm>
        </p:grpSpPr>
        <p:sp>
          <p:nvSpPr>
            <p:cNvPr id="172" name="Google Shape;172;g396b8d56a30_0_24"/>
            <p:cNvSpPr/>
            <p:nvPr/>
          </p:nvSpPr>
          <p:spPr>
            <a:xfrm>
              <a:off x="0" y="0"/>
              <a:ext cx="2188798" cy="406400"/>
            </a:xfrm>
            <a:custGeom>
              <a:avLst/>
              <a:gdLst/>
              <a:ahLst/>
              <a:cxnLst/>
              <a:rect l="l" t="t" r="r" b="b"/>
              <a:pathLst>
                <a:path w="2188798" h="406400" extrusionOk="0">
                  <a:moveTo>
                    <a:pt x="1976348" y="0"/>
                  </a:moveTo>
                  <a:lnTo>
                    <a:pt x="15790" y="0"/>
                  </a:lnTo>
                  <a:cubicBezTo>
                    <a:pt x="7069" y="0"/>
                    <a:pt x="0" y="7069"/>
                    <a:pt x="0" y="15790"/>
                  </a:cubicBezTo>
                  <a:lnTo>
                    <a:pt x="0" y="390610"/>
                  </a:lnTo>
                  <a:cubicBezTo>
                    <a:pt x="0" y="399331"/>
                    <a:pt x="7069" y="406400"/>
                    <a:pt x="15790" y="406400"/>
                  </a:cubicBezTo>
                  <a:lnTo>
                    <a:pt x="1976348" y="406400"/>
                  </a:lnTo>
                  <a:cubicBezTo>
                    <a:pt x="1986458" y="406400"/>
                    <a:pt x="1996154" y="402384"/>
                    <a:pt x="2003303" y="395235"/>
                  </a:cubicBezTo>
                  <a:lnTo>
                    <a:pt x="2184173" y="214365"/>
                  </a:lnTo>
                  <a:cubicBezTo>
                    <a:pt x="2190339" y="208199"/>
                    <a:pt x="2190339" y="198201"/>
                    <a:pt x="2184173" y="192035"/>
                  </a:cubicBezTo>
                  <a:lnTo>
                    <a:pt x="2003303" y="11165"/>
                  </a:lnTo>
                  <a:cubicBezTo>
                    <a:pt x="1996154" y="4016"/>
                    <a:pt x="1986458" y="0"/>
                    <a:pt x="1976348" y="0"/>
                  </a:cubicBezTo>
                  <a:close/>
                </a:path>
              </a:pathLst>
            </a:custGeom>
            <a:solidFill>
              <a:srgbClr val="33529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73" name="Google Shape;173;g396b8d56a30_0_24"/>
            <p:cNvSpPr txBox="1"/>
            <p:nvPr/>
          </p:nvSpPr>
          <p:spPr>
            <a:xfrm>
              <a:off x="0" y="-28575"/>
              <a:ext cx="20811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74" name="Google Shape;174;g396b8d56a30_0_24"/>
          <p:cNvSpPr txBox="1"/>
          <p:nvPr/>
        </p:nvSpPr>
        <p:spPr>
          <a:xfrm>
            <a:off x="539050" y="1068592"/>
            <a:ext cx="10744500" cy="116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lvl="0" indent="0" algn="l" rtl="0">
              <a:lnSpc>
                <a:spcPct val="124005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Font typeface="Arial"/>
              <a:buNone/>
            </a:pPr>
            <a:r>
              <a:rPr lang="pt-BR" sz="2900" b="1">
                <a:solidFill>
                  <a:schemeClr val="dk1"/>
                </a:solidFill>
                <a:latin typeface="Open Sans ExtraBold"/>
                <a:ea typeface="Open Sans ExtraBold"/>
                <a:cs typeface="Open Sans ExtraBold"/>
                <a:sym typeface="Open Sans ExtraBold"/>
              </a:rPr>
              <a:t>Resolução Nº 23, DE 17 de março de 2026</a:t>
            </a:r>
            <a:endParaRPr sz="2500" b="1"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marR="0" lvl="0" indent="0" algn="ctr" rtl="0">
              <a:lnSpc>
                <a:spcPct val="102996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2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</a:t>
            </a:r>
            <a:r>
              <a:rPr lang="pt-BR" sz="17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stado, Município e o DF deverão aplicar, anualmente, no mínimo 4% dos recursos recebidos à conta do Fundeb, incluídas as complementações  VAAF,  VAAT e  VAAR</a:t>
            </a:r>
            <a:endParaRPr sz="1700"/>
          </a:p>
        </p:txBody>
      </p:sp>
      <p:sp>
        <p:nvSpPr>
          <p:cNvPr id="175" name="Google Shape;175;g396b8d56a30_0_24"/>
          <p:cNvSpPr txBox="1"/>
          <p:nvPr/>
        </p:nvSpPr>
        <p:spPr>
          <a:xfrm>
            <a:off x="805602" y="2562477"/>
            <a:ext cx="53313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Expandir a oferta de matrículas </a:t>
            </a:r>
            <a:endParaRPr sz="900"/>
          </a:p>
          <a:p>
            <a:pPr marL="0" marR="0" lvl="0" indent="0" algn="l" rtl="0">
              <a:lnSpc>
                <a:spcPct val="11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em tempo integral</a:t>
            </a:r>
            <a:endParaRPr sz="900"/>
          </a:p>
        </p:txBody>
      </p:sp>
      <p:sp>
        <p:nvSpPr>
          <p:cNvPr id="176" name="Google Shape;176;g396b8d56a30_0_24"/>
          <p:cNvSpPr txBox="1"/>
          <p:nvPr/>
        </p:nvSpPr>
        <p:spPr>
          <a:xfrm>
            <a:off x="6343833" y="2559602"/>
            <a:ext cx="4694400" cy="743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1001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3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Contribuir para o cumprimento das metas do PNE</a:t>
            </a:r>
            <a:endParaRPr sz="900"/>
          </a:p>
        </p:txBody>
      </p:sp>
      <p:sp>
        <p:nvSpPr>
          <p:cNvPr id="177" name="Google Shape;177;g396b8d56a30_0_24"/>
          <p:cNvSpPr txBox="1"/>
          <p:nvPr/>
        </p:nvSpPr>
        <p:spPr>
          <a:xfrm>
            <a:off x="854601" y="3645143"/>
            <a:ext cx="10232700" cy="1930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Expansão com equidade e qualidade:</a:t>
            </a:r>
            <a:endParaRPr sz="1900" b="1">
              <a:solidFill>
                <a:srgbClr val="000000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419100" marR="0" lvl="1" indent="-20955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garantir acesso e permanência dos estudantes;</a:t>
            </a:r>
            <a:endParaRPr sz="900"/>
          </a:p>
          <a:p>
            <a:pPr marL="419100" marR="0" lvl="1" indent="-20955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respeitar a diversidade;</a:t>
            </a:r>
            <a:endParaRPr sz="900"/>
          </a:p>
          <a:p>
            <a:pPr marL="419100" marR="0" lvl="1" indent="-20955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assegurar qualidade educacional;</a:t>
            </a:r>
            <a:endParaRPr sz="900"/>
          </a:p>
          <a:p>
            <a:pPr marL="419100" marR="0" lvl="1" indent="-209550" algn="l" rtl="0">
              <a:lnSpc>
                <a:spcPct val="140013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considerar as realidades locais (território, logística, perfil socioeconômico).</a:t>
            </a:r>
            <a:endParaRPr sz="9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96b8d56a30_0_46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187" name="Google Shape;187;g396b8d56a30_0_46" descr="Forma  O conteúdo gerado por IA pode estar incorreto."/>
          <p:cNvSpPr/>
          <p:nvPr/>
        </p:nvSpPr>
        <p:spPr>
          <a:xfrm>
            <a:off x="10172700" y="6172200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188" name="Google Shape;188;g396b8d56a30_0_46"/>
          <p:cNvGrpSpPr/>
          <p:nvPr/>
        </p:nvGrpSpPr>
        <p:grpSpPr>
          <a:xfrm>
            <a:off x="381779" y="1672467"/>
            <a:ext cx="10302988" cy="950068"/>
            <a:chOff x="0" y="-28575"/>
            <a:chExt cx="4070236" cy="375328"/>
          </a:xfrm>
        </p:grpSpPr>
        <p:sp>
          <p:nvSpPr>
            <p:cNvPr id="189" name="Google Shape;189;g396b8d56a30_0_46"/>
            <p:cNvSpPr/>
            <p:nvPr/>
          </p:nvSpPr>
          <p:spPr>
            <a:xfrm>
              <a:off x="0" y="0"/>
              <a:ext cx="4070236" cy="346753"/>
            </a:xfrm>
            <a:custGeom>
              <a:avLst/>
              <a:gdLst/>
              <a:ahLst/>
              <a:cxnLst/>
              <a:rect l="l" t="t" r="r" b="b"/>
              <a:pathLst>
                <a:path w="4070236" h="346753" extrusionOk="0">
                  <a:moveTo>
                    <a:pt x="25549" y="0"/>
                  </a:moveTo>
                  <a:lnTo>
                    <a:pt x="4044688" y="0"/>
                  </a:lnTo>
                  <a:cubicBezTo>
                    <a:pt x="4051464" y="0"/>
                    <a:pt x="4057962" y="2692"/>
                    <a:pt x="4062753" y="7483"/>
                  </a:cubicBezTo>
                  <a:cubicBezTo>
                    <a:pt x="4067545" y="12274"/>
                    <a:pt x="4070236" y="18773"/>
                    <a:pt x="4070236" y="25549"/>
                  </a:cubicBezTo>
                  <a:lnTo>
                    <a:pt x="4070236" y="321204"/>
                  </a:lnTo>
                  <a:cubicBezTo>
                    <a:pt x="4070236" y="327980"/>
                    <a:pt x="4067545" y="334479"/>
                    <a:pt x="4062753" y="339270"/>
                  </a:cubicBezTo>
                  <a:cubicBezTo>
                    <a:pt x="4057962" y="344062"/>
                    <a:pt x="4051464" y="346753"/>
                    <a:pt x="4044688" y="346753"/>
                  </a:cubicBezTo>
                  <a:lnTo>
                    <a:pt x="25549" y="346753"/>
                  </a:lnTo>
                  <a:cubicBezTo>
                    <a:pt x="18773" y="346753"/>
                    <a:pt x="12274" y="344062"/>
                    <a:pt x="7483" y="339270"/>
                  </a:cubicBezTo>
                  <a:cubicBezTo>
                    <a:pt x="2692" y="334479"/>
                    <a:pt x="0" y="327980"/>
                    <a:pt x="0" y="321204"/>
                  </a:cubicBezTo>
                  <a:lnTo>
                    <a:pt x="0" y="25549"/>
                  </a:lnTo>
                  <a:cubicBezTo>
                    <a:pt x="0" y="18773"/>
                    <a:pt x="2692" y="12274"/>
                    <a:pt x="7483" y="7483"/>
                  </a:cubicBezTo>
                  <a:cubicBezTo>
                    <a:pt x="12274" y="2692"/>
                    <a:pt x="18773" y="0"/>
                    <a:pt x="2554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0" name="Google Shape;190;g396b8d56a30_0_46"/>
            <p:cNvSpPr txBox="1"/>
            <p:nvPr/>
          </p:nvSpPr>
          <p:spPr>
            <a:xfrm>
              <a:off x="0" y="-28575"/>
              <a:ext cx="4070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1" name="Google Shape;191;g396b8d56a30_0_46"/>
          <p:cNvGrpSpPr/>
          <p:nvPr/>
        </p:nvGrpSpPr>
        <p:grpSpPr>
          <a:xfrm>
            <a:off x="708336" y="2670837"/>
            <a:ext cx="10302988" cy="950068"/>
            <a:chOff x="0" y="-28575"/>
            <a:chExt cx="4070236" cy="375328"/>
          </a:xfrm>
        </p:grpSpPr>
        <p:sp>
          <p:nvSpPr>
            <p:cNvPr id="192" name="Google Shape;192;g396b8d56a30_0_46"/>
            <p:cNvSpPr/>
            <p:nvPr/>
          </p:nvSpPr>
          <p:spPr>
            <a:xfrm>
              <a:off x="0" y="0"/>
              <a:ext cx="4070236" cy="346753"/>
            </a:xfrm>
            <a:custGeom>
              <a:avLst/>
              <a:gdLst/>
              <a:ahLst/>
              <a:cxnLst/>
              <a:rect l="l" t="t" r="r" b="b"/>
              <a:pathLst>
                <a:path w="4070236" h="346753" extrusionOk="0">
                  <a:moveTo>
                    <a:pt x="25549" y="0"/>
                  </a:moveTo>
                  <a:lnTo>
                    <a:pt x="4044688" y="0"/>
                  </a:lnTo>
                  <a:cubicBezTo>
                    <a:pt x="4051464" y="0"/>
                    <a:pt x="4057962" y="2692"/>
                    <a:pt x="4062753" y="7483"/>
                  </a:cubicBezTo>
                  <a:cubicBezTo>
                    <a:pt x="4067545" y="12274"/>
                    <a:pt x="4070236" y="18773"/>
                    <a:pt x="4070236" y="25549"/>
                  </a:cubicBezTo>
                  <a:lnTo>
                    <a:pt x="4070236" y="321204"/>
                  </a:lnTo>
                  <a:cubicBezTo>
                    <a:pt x="4070236" y="327980"/>
                    <a:pt x="4067545" y="334479"/>
                    <a:pt x="4062753" y="339270"/>
                  </a:cubicBezTo>
                  <a:cubicBezTo>
                    <a:pt x="4057962" y="344062"/>
                    <a:pt x="4051464" y="346753"/>
                    <a:pt x="4044688" y="346753"/>
                  </a:cubicBezTo>
                  <a:lnTo>
                    <a:pt x="25549" y="346753"/>
                  </a:lnTo>
                  <a:cubicBezTo>
                    <a:pt x="18773" y="346753"/>
                    <a:pt x="12274" y="344062"/>
                    <a:pt x="7483" y="339270"/>
                  </a:cubicBezTo>
                  <a:cubicBezTo>
                    <a:pt x="2692" y="334479"/>
                    <a:pt x="0" y="327980"/>
                    <a:pt x="0" y="321204"/>
                  </a:cubicBezTo>
                  <a:lnTo>
                    <a:pt x="0" y="25549"/>
                  </a:lnTo>
                  <a:cubicBezTo>
                    <a:pt x="0" y="18773"/>
                    <a:pt x="2692" y="12274"/>
                    <a:pt x="7483" y="7483"/>
                  </a:cubicBezTo>
                  <a:cubicBezTo>
                    <a:pt x="12274" y="2692"/>
                    <a:pt x="18773" y="0"/>
                    <a:pt x="2554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3" name="Google Shape;193;g396b8d56a30_0_46"/>
            <p:cNvSpPr txBox="1"/>
            <p:nvPr/>
          </p:nvSpPr>
          <p:spPr>
            <a:xfrm>
              <a:off x="0" y="-28575"/>
              <a:ext cx="4070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4" name="Google Shape;194;g396b8d56a30_0_46"/>
          <p:cNvGrpSpPr/>
          <p:nvPr/>
        </p:nvGrpSpPr>
        <p:grpSpPr>
          <a:xfrm>
            <a:off x="999387" y="3669206"/>
            <a:ext cx="10325527" cy="950068"/>
            <a:chOff x="0" y="-28575"/>
            <a:chExt cx="4079140" cy="375328"/>
          </a:xfrm>
        </p:grpSpPr>
        <p:sp>
          <p:nvSpPr>
            <p:cNvPr id="195" name="Google Shape;195;g396b8d56a30_0_46"/>
            <p:cNvSpPr/>
            <p:nvPr/>
          </p:nvSpPr>
          <p:spPr>
            <a:xfrm>
              <a:off x="0" y="0"/>
              <a:ext cx="4079140" cy="346753"/>
            </a:xfrm>
            <a:custGeom>
              <a:avLst/>
              <a:gdLst/>
              <a:ahLst/>
              <a:cxnLst/>
              <a:rect l="l" t="t" r="r" b="b"/>
              <a:pathLst>
                <a:path w="4079140" h="346753" extrusionOk="0">
                  <a:moveTo>
                    <a:pt x="25493" y="0"/>
                  </a:moveTo>
                  <a:lnTo>
                    <a:pt x="4053647" y="0"/>
                  </a:lnTo>
                  <a:cubicBezTo>
                    <a:pt x="4067726" y="0"/>
                    <a:pt x="4079140" y="11414"/>
                    <a:pt x="4079140" y="25493"/>
                  </a:cubicBezTo>
                  <a:lnTo>
                    <a:pt x="4079140" y="321260"/>
                  </a:lnTo>
                  <a:cubicBezTo>
                    <a:pt x="4079140" y="335340"/>
                    <a:pt x="4067726" y="346753"/>
                    <a:pt x="4053647" y="346753"/>
                  </a:cubicBezTo>
                  <a:lnTo>
                    <a:pt x="25493" y="346753"/>
                  </a:lnTo>
                  <a:cubicBezTo>
                    <a:pt x="11414" y="346753"/>
                    <a:pt x="0" y="335340"/>
                    <a:pt x="0" y="321260"/>
                  </a:cubicBezTo>
                  <a:lnTo>
                    <a:pt x="0" y="25493"/>
                  </a:lnTo>
                  <a:cubicBezTo>
                    <a:pt x="0" y="11414"/>
                    <a:pt x="11414" y="0"/>
                    <a:pt x="25493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6" name="Google Shape;196;g396b8d56a30_0_46"/>
            <p:cNvSpPr txBox="1"/>
            <p:nvPr/>
          </p:nvSpPr>
          <p:spPr>
            <a:xfrm>
              <a:off x="0" y="-28575"/>
              <a:ext cx="4079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97" name="Google Shape;197;g396b8d56a30_0_46"/>
          <p:cNvGrpSpPr/>
          <p:nvPr/>
        </p:nvGrpSpPr>
        <p:grpSpPr>
          <a:xfrm>
            <a:off x="1302903" y="4680275"/>
            <a:ext cx="10302988" cy="950068"/>
            <a:chOff x="0" y="-28575"/>
            <a:chExt cx="4070236" cy="375328"/>
          </a:xfrm>
        </p:grpSpPr>
        <p:sp>
          <p:nvSpPr>
            <p:cNvPr id="198" name="Google Shape;198;g396b8d56a30_0_46"/>
            <p:cNvSpPr/>
            <p:nvPr/>
          </p:nvSpPr>
          <p:spPr>
            <a:xfrm>
              <a:off x="0" y="0"/>
              <a:ext cx="4070236" cy="346753"/>
            </a:xfrm>
            <a:custGeom>
              <a:avLst/>
              <a:gdLst/>
              <a:ahLst/>
              <a:cxnLst/>
              <a:rect l="l" t="t" r="r" b="b"/>
              <a:pathLst>
                <a:path w="4070236" h="346753" extrusionOk="0">
                  <a:moveTo>
                    <a:pt x="25549" y="0"/>
                  </a:moveTo>
                  <a:lnTo>
                    <a:pt x="4044688" y="0"/>
                  </a:lnTo>
                  <a:cubicBezTo>
                    <a:pt x="4051464" y="0"/>
                    <a:pt x="4057962" y="2692"/>
                    <a:pt x="4062753" y="7483"/>
                  </a:cubicBezTo>
                  <a:cubicBezTo>
                    <a:pt x="4067545" y="12274"/>
                    <a:pt x="4070236" y="18773"/>
                    <a:pt x="4070236" y="25549"/>
                  </a:cubicBezTo>
                  <a:lnTo>
                    <a:pt x="4070236" y="321204"/>
                  </a:lnTo>
                  <a:cubicBezTo>
                    <a:pt x="4070236" y="327980"/>
                    <a:pt x="4067545" y="334479"/>
                    <a:pt x="4062753" y="339270"/>
                  </a:cubicBezTo>
                  <a:cubicBezTo>
                    <a:pt x="4057962" y="344062"/>
                    <a:pt x="4051464" y="346753"/>
                    <a:pt x="4044688" y="346753"/>
                  </a:cubicBezTo>
                  <a:lnTo>
                    <a:pt x="25549" y="346753"/>
                  </a:lnTo>
                  <a:cubicBezTo>
                    <a:pt x="18773" y="346753"/>
                    <a:pt x="12274" y="344062"/>
                    <a:pt x="7483" y="339270"/>
                  </a:cubicBezTo>
                  <a:cubicBezTo>
                    <a:pt x="2692" y="334479"/>
                    <a:pt x="0" y="327980"/>
                    <a:pt x="0" y="321204"/>
                  </a:cubicBezTo>
                  <a:lnTo>
                    <a:pt x="0" y="25549"/>
                  </a:lnTo>
                  <a:cubicBezTo>
                    <a:pt x="0" y="18773"/>
                    <a:pt x="2692" y="12274"/>
                    <a:pt x="7483" y="7483"/>
                  </a:cubicBezTo>
                  <a:cubicBezTo>
                    <a:pt x="12274" y="2692"/>
                    <a:pt x="18773" y="0"/>
                    <a:pt x="25549" y="0"/>
                  </a:cubicBez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199" name="Google Shape;199;g396b8d56a30_0_46"/>
            <p:cNvSpPr txBox="1"/>
            <p:nvPr/>
          </p:nvSpPr>
          <p:spPr>
            <a:xfrm>
              <a:off x="0" y="-28575"/>
              <a:ext cx="4070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0" name="Google Shape;200;g396b8d56a30_0_46"/>
          <p:cNvGrpSpPr/>
          <p:nvPr/>
        </p:nvGrpSpPr>
        <p:grpSpPr>
          <a:xfrm>
            <a:off x="1194247" y="1662505"/>
            <a:ext cx="9490856" cy="960031"/>
            <a:chOff x="0" y="-28575"/>
            <a:chExt cx="3749400" cy="379264"/>
          </a:xfrm>
        </p:grpSpPr>
        <p:sp>
          <p:nvSpPr>
            <p:cNvPr id="201" name="Google Shape;201;g396b8d56a30_0_46"/>
            <p:cNvSpPr/>
            <p:nvPr/>
          </p:nvSpPr>
          <p:spPr>
            <a:xfrm>
              <a:off x="0" y="0"/>
              <a:ext cx="3749261" cy="350689"/>
            </a:xfrm>
            <a:custGeom>
              <a:avLst/>
              <a:gdLst/>
              <a:ahLst/>
              <a:cxnLst/>
              <a:rect l="l" t="t" r="r" b="b"/>
              <a:pathLst>
                <a:path w="3749261" h="350689" extrusionOk="0">
                  <a:moveTo>
                    <a:pt x="27736" y="0"/>
                  </a:moveTo>
                  <a:lnTo>
                    <a:pt x="3721525" y="0"/>
                  </a:lnTo>
                  <a:cubicBezTo>
                    <a:pt x="3736844" y="0"/>
                    <a:pt x="3749261" y="12418"/>
                    <a:pt x="3749261" y="27736"/>
                  </a:cubicBezTo>
                  <a:lnTo>
                    <a:pt x="3749261" y="322953"/>
                  </a:lnTo>
                  <a:cubicBezTo>
                    <a:pt x="3749261" y="330309"/>
                    <a:pt x="3746339" y="337364"/>
                    <a:pt x="3741138" y="342565"/>
                  </a:cubicBezTo>
                  <a:cubicBezTo>
                    <a:pt x="3735936" y="347767"/>
                    <a:pt x="3728881" y="350689"/>
                    <a:pt x="3721525" y="350689"/>
                  </a:cubicBezTo>
                  <a:lnTo>
                    <a:pt x="27736" y="350689"/>
                  </a:lnTo>
                  <a:cubicBezTo>
                    <a:pt x="12418" y="350689"/>
                    <a:pt x="0" y="338271"/>
                    <a:pt x="0" y="322953"/>
                  </a:cubicBezTo>
                  <a:lnTo>
                    <a:pt x="0" y="27736"/>
                  </a:lnTo>
                  <a:cubicBezTo>
                    <a:pt x="0" y="20380"/>
                    <a:pt x="2922" y="13325"/>
                    <a:pt x="8124" y="8124"/>
                  </a:cubicBezTo>
                  <a:cubicBezTo>
                    <a:pt x="13325" y="2922"/>
                    <a:pt x="20380" y="0"/>
                    <a:pt x="2773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2" name="Google Shape;202;g396b8d56a30_0_46"/>
            <p:cNvSpPr txBox="1"/>
            <p:nvPr/>
          </p:nvSpPr>
          <p:spPr>
            <a:xfrm>
              <a:off x="0" y="-28575"/>
              <a:ext cx="3749400" cy="3792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3" name="Google Shape;203;g396b8d56a30_0_46"/>
          <p:cNvGrpSpPr/>
          <p:nvPr/>
        </p:nvGrpSpPr>
        <p:grpSpPr>
          <a:xfrm>
            <a:off x="1520804" y="2670837"/>
            <a:ext cx="9490856" cy="950068"/>
            <a:chOff x="0" y="-28575"/>
            <a:chExt cx="3749400" cy="375328"/>
          </a:xfrm>
        </p:grpSpPr>
        <p:sp>
          <p:nvSpPr>
            <p:cNvPr id="204" name="Google Shape;204;g396b8d56a30_0_46"/>
            <p:cNvSpPr/>
            <p:nvPr/>
          </p:nvSpPr>
          <p:spPr>
            <a:xfrm>
              <a:off x="0" y="0"/>
              <a:ext cx="3749261" cy="346753"/>
            </a:xfrm>
            <a:custGeom>
              <a:avLst/>
              <a:gdLst/>
              <a:ahLst/>
              <a:cxnLst/>
              <a:rect l="l" t="t" r="r" b="b"/>
              <a:pathLst>
                <a:path w="3749261" h="346753" extrusionOk="0">
                  <a:moveTo>
                    <a:pt x="27736" y="0"/>
                  </a:moveTo>
                  <a:lnTo>
                    <a:pt x="3721525" y="0"/>
                  </a:lnTo>
                  <a:cubicBezTo>
                    <a:pt x="3736844" y="0"/>
                    <a:pt x="3749261" y="12418"/>
                    <a:pt x="3749261" y="27736"/>
                  </a:cubicBezTo>
                  <a:lnTo>
                    <a:pt x="3749261" y="319017"/>
                  </a:lnTo>
                  <a:cubicBezTo>
                    <a:pt x="3749261" y="326373"/>
                    <a:pt x="3746339" y="333428"/>
                    <a:pt x="3741138" y="338630"/>
                  </a:cubicBezTo>
                  <a:cubicBezTo>
                    <a:pt x="3735936" y="343831"/>
                    <a:pt x="3728881" y="346753"/>
                    <a:pt x="3721525" y="346753"/>
                  </a:cubicBezTo>
                  <a:lnTo>
                    <a:pt x="27736" y="346753"/>
                  </a:lnTo>
                  <a:cubicBezTo>
                    <a:pt x="20380" y="346753"/>
                    <a:pt x="13325" y="343831"/>
                    <a:pt x="8124" y="338630"/>
                  </a:cubicBezTo>
                  <a:cubicBezTo>
                    <a:pt x="2922" y="333428"/>
                    <a:pt x="0" y="326373"/>
                    <a:pt x="0" y="319017"/>
                  </a:cubicBezTo>
                  <a:lnTo>
                    <a:pt x="0" y="27736"/>
                  </a:lnTo>
                  <a:cubicBezTo>
                    <a:pt x="0" y="20380"/>
                    <a:pt x="2922" y="13325"/>
                    <a:pt x="8124" y="8124"/>
                  </a:cubicBezTo>
                  <a:cubicBezTo>
                    <a:pt x="13325" y="2922"/>
                    <a:pt x="20380" y="0"/>
                    <a:pt x="2773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5" name="Google Shape;205;g396b8d56a30_0_46"/>
            <p:cNvSpPr txBox="1"/>
            <p:nvPr/>
          </p:nvSpPr>
          <p:spPr>
            <a:xfrm>
              <a:off x="0" y="-28575"/>
              <a:ext cx="37494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6" name="Google Shape;206;g396b8d56a30_0_46"/>
          <p:cNvGrpSpPr/>
          <p:nvPr/>
        </p:nvGrpSpPr>
        <p:grpSpPr>
          <a:xfrm>
            <a:off x="1811855" y="3669206"/>
            <a:ext cx="9513043" cy="950068"/>
            <a:chOff x="0" y="-28575"/>
            <a:chExt cx="3758165" cy="375328"/>
          </a:xfrm>
        </p:grpSpPr>
        <p:sp>
          <p:nvSpPr>
            <p:cNvPr id="207" name="Google Shape;207;g396b8d56a30_0_46"/>
            <p:cNvSpPr/>
            <p:nvPr/>
          </p:nvSpPr>
          <p:spPr>
            <a:xfrm>
              <a:off x="0" y="0"/>
              <a:ext cx="3758165" cy="346753"/>
            </a:xfrm>
            <a:custGeom>
              <a:avLst/>
              <a:gdLst/>
              <a:ahLst/>
              <a:cxnLst/>
              <a:rect l="l" t="t" r="r" b="b"/>
              <a:pathLst>
                <a:path w="3758165" h="346753" extrusionOk="0">
                  <a:moveTo>
                    <a:pt x="27670" y="0"/>
                  </a:moveTo>
                  <a:lnTo>
                    <a:pt x="3730494" y="0"/>
                  </a:lnTo>
                  <a:cubicBezTo>
                    <a:pt x="3737833" y="0"/>
                    <a:pt x="3744871" y="2915"/>
                    <a:pt x="3750060" y="8104"/>
                  </a:cubicBezTo>
                  <a:cubicBezTo>
                    <a:pt x="3755249" y="13294"/>
                    <a:pt x="3758165" y="20332"/>
                    <a:pt x="3758165" y="27670"/>
                  </a:cubicBezTo>
                  <a:lnTo>
                    <a:pt x="3758165" y="319083"/>
                  </a:lnTo>
                  <a:cubicBezTo>
                    <a:pt x="3758165" y="326422"/>
                    <a:pt x="3755249" y="333460"/>
                    <a:pt x="3750060" y="338649"/>
                  </a:cubicBezTo>
                  <a:cubicBezTo>
                    <a:pt x="3744871" y="343838"/>
                    <a:pt x="3737833" y="346753"/>
                    <a:pt x="3730494" y="346753"/>
                  </a:cubicBezTo>
                  <a:lnTo>
                    <a:pt x="27670" y="346753"/>
                  </a:lnTo>
                  <a:cubicBezTo>
                    <a:pt x="20332" y="346753"/>
                    <a:pt x="13294" y="343838"/>
                    <a:pt x="8104" y="338649"/>
                  </a:cubicBezTo>
                  <a:cubicBezTo>
                    <a:pt x="2915" y="333460"/>
                    <a:pt x="0" y="326422"/>
                    <a:pt x="0" y="319083"/>
                  </a:cubicBezTo>
                  <a:lnTo>
                    <a:pt x="0" y="27670"/>
                  </a:lnTo>
                  <a:cubicBezTo>
                    <a:pt x="0" y="20332"/>
                    <a:pt x="2915" y="13294"/>
                    <a:pt x="8104" y="8104"/>
                  </a:cubicBezTo>
                  <a:cubicBezTo>
                    <a:pt x="13294" y="2915"/>
                    <a:pt x="20332" y="0"/>
                    <a:pt x="27670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08" name="Google Shape;208;g396b8d56a30_0_46"/>
            <p:cNvSpPr txBox="1"/>
            <p:nvPr/>
          </p:nvSpPr>
          <p:spPr>
            <a:xfrm>
              <a:off x="0" y="-28575"/>
              <a:ext cx="37581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09" name="Google Shape;209;g396b8d56a30_0_46"/>
          <p:cNvGrpSpPr/>
          <p:nvPr/>
        </p:nvGrpSpPr>
        <p:grpSpPr>
          <a:xfrm>
            <a:off x="2115371" y="4680275"/>
            <a:ext cx="9490856" cy="950068"/>
            <a:chOff x="0" y="-28575"/>
            <a:chExt cx="3749400" cy="375328"/>
          </a:xfrm>
        </p:grpSpPr>
        <p:sp>
          <p:nvSpPr>
            <p:cNvPr id="210" name="Google Shape;210;g396b8d56a30_0_46"/>
            <p:cNvSpPr/>
            <p:nvPr/>
          </p:nvSpPr>
          <p:spPr>
            <a:xfrm>
              <a:off x="0" y="0"/>
              <a:ext cx="3749261" cy="346753"/>
            </a:xfrm>
            <a:custGeom>
              <a:avLst/>
              <a:gdLst/>
              <a:ahLst/>
              <a:cxnLst/>
              <a:rect l="l" t="t" r="r" b="b"/>
              <a:pathLst>
                <a:path w="3749261" h="346753" extrusionOk="0">
                  <a:moveTo>
                    <a:pt x="27736" y="0"/>
                  </a:moveTo>
                  <a:lnTo>
                    <a:pt x="3721525" y="0"/>
                  </a:lnTo>
                  <a:cubicBezTo>
                    <a:pt x="3736844" y="0"/>
                    <a:pt x="3749261" y="12418"/>
                    <a:pt x="3749261" y="27736"/>
                  </a:cubicBezTo>
                  <a:lnTo>
                    <a:pt x="3749261" y="319017"/>
                  </a:lnTo>
                  <a:cubicBezTo>
                    <a:pt x="3749261" y="326373"/>
                    <a:pt x="3746339" y="333428"/>
                    <a:pt x="3741138" y="338630"/>
                  </a:cubicBezTo>
                  <a:cubicBezTo>
                    <a:pt x="3735936" y="343831"/>
                    <a:pt x="3728881" y="346753"/>
                    <a:pt x="3721525" y="346753"/>
                  </a:cubicBezTo>
                  <a:lnTo>
                    <a:pt x="27736" y="346753"/>
                  </a:lnTo>
                  <a:cubicBezTo>
                    <a:pt x="20380" y="346753"/>
                    <a:pt x="13325" y="343831"/>
                    <a:pt x="8124" y="338630"/>
                  </a:cubicBezTo>
                  <a:cubicBezTo>
                    <a:pt x="2922" y="333428"/>
                    <a:pt x="0" y="326373"/>
                    <a:pt x="0" y="319017"/>
                  </a:cubicBezTo>
                  <a:lnTo>
                    <a:pt x="0" y="27736"/>
                  </a:lnTo>
                  <a:cubicBezTo>
                    <a:pt x="0" y="20380"/>
                    <a:pt x="2922" y="13325"/>
                    <a:pt x="8124" y="8124"/>
                  </a:cubicBezTo>
                  <a:cubicBezTo>
                    <a:pt x="13325" y="2922"/>
                    <a:pt x="20380" y="0"/>
                    <a:pt x="27736" y="0"/>
                  </a:cubicBezTo>
                  <a:close/>
                </a:path>
              </a:pathLst>
            </a:custGeom>
            <a:solidFill>
              <a:srgbClr val="C9C9C9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1" name="Google Shape;211;g396b8d56a30_0_46"/>
            <p:cNvSpPr txBox="1"/>
            <p:nvPr/>
          </p:nvSpPr>
          <p:spPr>
            <a:xfrm>
              <a:off x="0" y="-28575"/>
              <a:ext cx="3749400" cy="3753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12" name="Google Shape;212;g396b8d56a30_0_46"/>
          <p:cNvGrpSpPr/>
          <p:nvPr/>
        </p:nvGrpSpPr>
        <p:grpSpPr>
          <a:xfrm>
            <a:off x="560527" y="1933371"/>
            <a:ext cx="877743" cy="469757"/>
            <a:chOff x="0" y="-28575"/>
            <a:chExt cx="812800" cy="435000"/>
          </a:xfrm>
        </p:grpSpPr>
        <p:sp>
          <p:nvSpPr>
            <p:cNvPr id="213" name="Google Shape;213;g396b8d56a30_0_4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 extrusionOk="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3529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14" name="Google Shape;214;g396b8d56a30_0_46"/>
            <p:cNvSpPr txBox="1"/>
            <p:nvPr/>
          </p:nvSpPr>
          <p:spPr>
            <a:xfrm>
              <a:off x="0" y="-28575"/>
              <a:ext cx="6984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15" name="Google Shape;215;g396b8d56a30_0_46"/>
          <p:cNvSpPr txBox="1"/>
          <p:nvPr/>
        </p:nvSpPr>
        <p:spPr>
          <a:xfrm>
            <a:off x="887085" y="933913"/>
            <a:ext cx="10417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Assistência Técnica - MEC</a:t>
            </a:r>
            <a:endParaRPr sz="900"/>
          </a:p>
        </p:txBody>
      </p:sp>
      <p:sp>
        <p:nvSpPr>
          <p:cNvPr id="216" name="Google Shape;216;g396b8d56a30_0_46"/>
          <p:cNvSpPr txBox="1"/>
          <p:nvPr/>
        </p:nvSpPr>
        <p:spPr>
          <a:xfrm>
            <a:off x="1302903" y="2043959"/>
            <a:ext cx="9608400" cy="292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06400" marR="0" lvl="1" indent="-20955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Formação continuada;</a:t>
            </a:r>
            <a:endParaRPr sz="900"/>
          </a:p>
        </p:txBody>
      </p:sp>
      <p:sp>
        <p:nvSpPr>
          <p:cNvPr id="217" name="Google Shape;217;g396b8d56a30_0_46"/>
          <p:cNvSpPr txBox="1"/>
          <p:nvPr/>
        </p:nvSpPr>
        <p:spPr>
          <a:xfrm>
            <a:off x="1629460" y="2930488"/>
            <a:ext cx="9608400" cy="64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06400" marR="0" lvl="1" indent="-20955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Fomento à troca de experiências entre as redes de ensino com vistas ao aprimoramento da oferta de educação em tempo integral;</a:t>
            </a:r>
            <a:endParaRPr sz="900"/>
          </a:p>
        </p:txBody>
      </p:sp>
      <p:sp>
        <p:nvSpPr>
          <p:cNvPr id="218" name="Google Shape;218;g396b8d56a30_0_46"/>
          <p:cNvSpPr txBox="1"/>
          <p:nvPr/>
        </p:nvSpPr>
        <p:spPr>
          <a:xfrm>
            <a:off x="1922160" y="3910135"/>
            <a:ext cx="9089100" cy="63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06400" marR="0" lvl="1" indent="-209550" algn="l" rtl="0">
              <a:lnSpc>
                <a:spcPct val="117011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Apoio a diagnóstico, planejamento, gestão, implementação e monitoramento da expansão da Educação Integral em Tempo Integral; </a:t>
            </a:r>
            <a:endParaRPr sz="900"/>
          </a:p>
        </p:txBody>
      </p:sp>
      <p:sp>
        <p:nvSpPr>
          <p:cNvPr id="219" name="Google Shape;219;g396b8d56a30_0_46"/>
          <p:cNvSpPr txBox="1"/>
          <p:nvPr/>
        </p:nvSpPr>
        <p:spPr>
          <a:xfrm>
            <a:off x="2224027" y="4891364"/>
            <a:ext cx="9876900" cy="63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406400" marR="0" lvl="1" indent="-209550" algn="l" rtl="0">
              <a:lnSpc>
                <a:spcPct val="116012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900"/>
              <a:buFont typeface="Arial"/>
              <a:buChar char="•"/>
            </a:pPr>
            <a:r>
              <a:rPr lang="pt-BR" sz="1900" b="0" i="0" u="none" strike="noStrike" cap="none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Produção de materiais orientadores para organização curricular, integração intersetorial e diversificação de tempos e espaços educativos.</a:t>
            </a:r>
            <a:endParaRPr sz="900"/>
          </a:p>
        </p:txBody>
      </p:sp>
      <p:grpSp>
        <p:nvGrpSpPr>
          <p:cNvPr id="220" name="Google Shape;220;g396b8d56a30_0_46"/>
          <p:cNvGrpSpPr/>
          <p:nvPr/>
        </p:nvGrpSpPr>
        <p:grpSpPr>
          <a:xfrm>
            <a:off x="887085" y="2931741"/>
            <a:ext cx="877743" cy="469756"/>
            <a:chOff x="0" y="-28575"/>
            <a:chExt cx="812800" cy="435000"/>
          </a:xfrm>
        </p:grpSpPr>
        <p:sp>
          <p:nvSpPr>
            <p:cNvPr id="221" name="Google Shape;221;g396b8d56a30_0_4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 extrusionOk="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3529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2" name="Google Shape;222;g396b8d56a30_0_46"/>
            <p:cNvSpPr txBox="1"/>
            <p:nvPr/>
          </p:nvSpPr>
          <p:spPr>
            <a:xfrm>
              <a:off x="0" y="-28575"/>
              <a:ext cx="6984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3" name="Google Shape;223;g396b8d56a30_0_46"/>
          <p:cNvGrpSpPr/>
          <p:nvPr/>
        </p:nvGrpSpPr>
        <p:grpSpPr>
          <a:xfrm>
            <a:off x="1178135" y="3930110"/>
            <a:ext cx="877743" cy="469756"/>
            <a:chOff x="0" y="-28575"/>
            <a:chExt cx="812800" cy="435000"/>
          </a:xfrm>
        </p:grpSpPr>
        <p:sp>
          <p:nvSpPr>
            <p:cNvPr id="224" name="Google Shape;224;g396b8d56a30_0_4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 extrusionOk="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3529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5" name="Google Shape;225;g396b8d56a30_0_46"/>
            <p:cNvSpPr txBox="1"/>
            <p:nvPr/>
          </p:nvSpPr>
          <p:spPr>
            <a:xfrm>
              <a:off x="0" y="-28575"/>
              <a:ext cx="6984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226" name="Google Shape;226;g396b8d56a30_0_46"/>
          <p:cNvGrpSpPr/>
          <p:nvPr/>
        </p:nvGrpSpPr>
        <p:grpSpPr>
          <a:xfrm>
            <a:off x="1481651" y="4941179"/>
            <a:ext cx="877743" cy="469756"/>
            <a:chOff x="0" y="-28575"/>
            <a:chExt cx="812800" cy="435000"/>
          </a:xfrm>
        </p:grpSpPr>
        <p:sp>
          <p:nvSpPr>
            <p:cNvPr id="227" name="Google Shape;227;g396b8d56a30_0_46"/>
            <p:cNvSpPr/>
            <p:nvPr/>
          </p:nvSpPr>
          <p:spPr>
            <a:xfrm>
              <a:off x="0" y="0"/>
              <a:ext cx="812800" cy="406400"/>
            </a:xfrm>
            <a:custGeom>
              <a:avLst/>
              <a:gdLst/>
              <a:ahLst/>
              <a:cxnLst/>
              <a:rect l="l" t="t" r="r" b="b"/>
              <a:pathLst>
                <a:path w="812800" h="406400" extrusionOk="0">
                  <a:moveTo>
                    <a:pt x="609600" y="0"/>
                  </a:moveTo>
                  <a:lnTo>
                    <a:pt x="0" y="0"/>
                  </a:lnTo>
                  <a:lnTo>
                    <a:pt x="0" y="406400"/>
                  </a:lnTo>
                  <a:lnTo>
                    <a:pt x="609600" y="406400"/>
                  </a:lnTo>
                  <a:lnTo>
                    <a:pt x="812800" y="203200"/>
                  </a:lnTo>
                  <a:lnTo>
                    <a:pt x="609600" y="0"/>
                  </a:lnTo>
                  <a:close/>
                </a:path>
              </a:pathLst>
            </a:custGeom>
            <a:solidFill>
              <a:srgbClr val="33529E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28" name="Google Shape;228;g396b8d56a30_0_46"/>
            <p:cNvSpPr txBox="1"/>
            <p:nvPr/>
          </p:nvSpPr>
          <p:spPr>
            <a:xfrm>
              <a:off x="0" y="-28575"/>
              <a:ext cx="698400" cy="4350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8" name="Google Shape;268;g396b8d56a30_0_126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69" name="Google Shape;269;g396b8d56a30_0_126" descr="Forma  O conteúdo gerado por IA pode estar incorreto."/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0" name="Google Shape;270;g396b8d56a30_0_126"/>
          <p:cNvSpPr txBox="1"/>
          <p:nvPr/>
        </p:nvSpPr>
        <p:spPr>
          <a:xfrm>
            <a:off x="887085" y="933913"/>
            <a:ext cx="10417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Monitoramento das matrículas - MEC</a:t>
            </a:r>
            <a:endParaRPr sz="900"/>
          </a:p>
        </p:txBody>
      </p:sp>
      <p:grpSp>
        <p:nvGrpSpPr>
          <p:cNvPr id="271" name="Google Shape;271;g396b8d56a30_0_126"/>
          <p:cNvGrpSpPr/>
          <p:nvPr/>
        </p:nvGrpSpPr>
        <p:grpSpPr>
          <a:xfrm>
            <a:off x="1220623" y="1660755"/>
            <a:ext cx="10370599" cy="1431721"/>
            <a:chOff x="0" y="-28575"/>
            <a:chExt cx="4096946" cy="565607"/>
          </a:xfrm>
        </p:grpSpPr>
        <p:sp>
          <p:nvSpPr>
            <p:cNvPr id="272" name="Google Shape;272;g396b8d56a30_0_126"/>
            <p:cNvSpPr/>
            <p:nvPr/>
          </p:nvSpPr>
          <p:spPr>
            <a:xfrm>
              <a:off x="0" y="0"/>
              <a:ext cx="4096946" cy="537032"/>
            </a:xfrm>
            <a:custGeom>
              <a:avLst/>
              <a:gdLst/>
              <a:ahLst/>
              <a:cxnLst/>
              <a:rect l="l" t="t" r="r" b="b"/>
              <a:pathLst>
                <a:path w="4096946" h="537032" extrusionOk="0">
                  <a:moveTo>
                    <a:pt x="25382" y="0"/>
                  </a:moveTo>
                  <a:lnTo>
                    <a:pt x="4071563" y="0"/>
                  </a:lnTo>
                  <a:cubicBezTo>
                    <a:pt x="4078296" y="0"/>
                    <a:pt x="4084751" y="2674"/>
                    <a:pt x="4089512" y="7434"/>
                  </a:cubicBezTo>
                  <a:cubicBezTo>
                    <a:pt x="4094272" y="12194"/>
                    <a:pt x="4096946" y="18651"/>
                    <a:pt x="4096946" y="25382"/>
                  </a:cubicBezTo>
                  <a:lnTo>
                    <a:pt x="4096946" y="511650"/>
                  </a:lnTo>
                  <a:cubicBezTo>
                    <a:pt x="4096946" y="518382"/>
                    <a:pt x="4094272" y="524838"/>
                    <a:pt x="4089512" y="529598"/>
                  </a:cubicBezTo>
                  <a:cubicBezTo>
                    <a:pt x="4084751" y="534358"/>
                    <a:pt x="4078296" y="537032"/>
                    <a:pt x="4071563" y="537032"/>
                  </a:cubicBezTo>
                  <a:lnTo>
                    <a:pt x="25382" y="537032"/>
                  </a:lnTo>
                  <a:cubicBezTo>
                    <a:pt x="18651" y="537032"/>
                    <a:pt x="12194" y="534358"/>
                    <a:pt x="7434" y="529598"/>
                  </a:cubicBezTo>
                  <a:cubicBezTo>
                    <a:pt x="2674" y="524838"/>
                    <a:pt x="0" y="518382"/>
                    <a:pt x="0" y="511650"/>
                  </a:cubicBezTo>
                  <a:lnTo>
                    <a:pt x="0" y="25382"/>
                  </a:lnTo>
                  <a:cubicBezTo>
                    <a:pt x="0" y="18651"/>
                    <a:pt x="2674" y="12194"/>
                    <a:pt x="7434" y="7434"/>
                  </a:cubicBezTo>
                  <a:cubicBezTo>
                    <a:pt x="12194" y="2674"/>
                    <a:pt x="18651" y="0"/>
                    <a:pt x="25382" y="0"/>
                  </a:cubicBezTo>
                  <a:close/>
                </a:path>
              </a:pathLst>
            </a:custGeom>
            <a:solidFill>
              <a:srgbClr val="314E97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3" name="Google Shape;273;g396b8d56a30_0_126"/>
            <p:cNvSpPr txBox="1"/>
            <p:nvPr/>
          </p:nvSpPr>
          <p:spPr>
            <a:xfrm>
              <a:off x="0" y="-28575"/>
              <a:ext cx="4096800" cy="5655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74" name="Google Shape;274;g396b8d56a30_0_126"/>
          <p:cNvSpPr/>
          <p:nvPr/>
        </p:nvSpPr>
        <p:spPr>
          <a:xfrm>
            <a:off x="708336" y="2299015"/>
            <a:ext cx="421342" cy="421342"/>
          </a:xfrm>
          <a:custGeom>
            <a:avLst/>
            <a:gdLst/>
            <a:ahLst/>
            <a:cxnLst/>
            <a:rect l="l" t="t" r="r" b="b"/>
            <a:pathLst>
              <a:path w="631224" h="631224" extrusionOk="0">
                <a:moveTo>
                  <a:pt x="0" y="0"/>
                </a:moveTo>
                <a:lnTo>
                  <a:pt x="631225" y="0"/>
                </a:lnTo>
                <a:lnTo>
                  <a:pt x="631225" y="631224"/>
                </a:lnTo>
                <a:lnTo>
                  <a:pt x="0" y="631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75" name="Google Shape;275;g396b8d56a30_0_126"/>
          <p:cNvSpPr txBox="1"/>
          <p:nvPr/>
        </p:nvSpPr>
        <p:spPr>
          <a:xfrm>
            <a:off x="1482925" y="1919825"/>
            <a:ext cx="9846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O monitoramento da criação de matrículas em tempo integral será realizado com base no Censo Escolar, publicado pelo Inep, nas metas e prazos estabelecidos no PNE e planos estaduais, distrital e municipais de educação.</a:t>
            </a:r>
            <a:endParaRPr sz="900"/>
          </a:p>
        </p:txBody>
      </p:sp>
      <p:sp>
        <p:nvSpPr>
          <p:cNvPr id="276" name="Google Shape;276;g396b8d56a30_0_126"/>
          <p:cNvSpPr/>
          <p:nvPr/>
        </p:nvSpPr>
        <p:spPr>
          <a:xfrm>
            <a:off x="708336" y="2709669"/>
            <a:ext cx="421342" cy="421342"/>
          </a:xfrm>
          <a:custGeom>
            <a:avLst/>
            <a:gdLst/>
            <a:ahLst/>
            <a:cxnLst/>
            <a:rect l="l" t="t" r="r" b="b"/>
            <a:pathLst>
              <a:path w="631224" h="631224" extrusionOk="0">
                <a:moveTo>
                  <a:pt x="0" y="0"/>
                </a:moveTo>
                <a:lnTo>
                  <a:pt x="631225" y="0"/>
                </a:lnTo>
                <a:lnTo>
                  <a:pt x="631225" y="631224"/>
                </a:lnTo>
                <a:lnTo>
                  <a:pt x="0" y="631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grpSp>
        <p:nvGrpSpPr>
          <p:cNvPr id="277" name="Google Shape;277;g396b8d56a30_0_126"/>
          <p:cNvGrpSpPr/>
          <p:nvPr/>
        </p:nvGrpSpPr>
        <p:grpSpPr>
          <a:xfrm>
            <a:off x="1220623" y="3018525"/>
            <a:ext cx="10370599" cy="1372372"/>
            <a:chOff x="0" y="-28575"/>
            <a:chExt cx="4096946" cy="542161"/>
          </a:xfrm>
        </p:grpSpPr>
        <p:sp>
          <p:nvSpPr>
            <p:cNvPr id="278" name="Google Shape;278;g396b8d56a30_0_126"/>
            <p:cNvSpPr/>
            <p:nvPr/>
          </p:nvSpPr>
          <p:spPr>
            <a:xfrm>
              <a:off x="0" y="0"/>
              <a:ext cx="4096946" cy="513586"/>
            </a:xfrm>
            <a:custGeom>
              <a:avLst/>
              <a:gdLst/>
              <a:ahLst/>
              <a:cxnLst/>
              <a:rect l="l" t="t" r="r" b="b"/>
              <a:pathLst>
                <a:path w="4096946" h="513586" extrusionOk="0">
                  <a:moveTo>
                    <a:pt x="25382" y="0"/>
                  </a:moveTo>
                  <a:lnTo>
                    <a:pt x="4071563" y="0"/>
                  </a:lnTo>
                  <a:cubicBezTo>
                    <a:pt x="4078296" y="0"/>
                    <a:pt x="4084751" y="2674"/>
                    <a:pt x="4089512" y="7434"/>
                  </a:cubicBezTo>
                  <a:cubicBezTo>
                    <a:pt x="4094272" y="12194"/>
                    <a:pt x="4096946" y="18651"/>
                    <a:pt x="4096946" y="25382"/>
                  </a:cubicBezTo>
                  <a:lnTo>
                    <a:pt x="4096946" y="488204"/>
                  </a:lnTo>
                  <a:cubicBezTo>
                    <a:pt x="4096946" y="494936"/>
                    <a:pt x="4094272" y="501392"/>
                    <a:pt x="4089512" y="506152"/>
                  </a:cubicBezTo>
                  <a:cubicBezTo>
                    <a:pt x="4084751" y="510912"/>
                    <a:pt x="4078296" y="513586"/>
                    <a:pt x="4071563" y="513586"/>
                  </a:cubicBezTo>
                  <a:lnTo>
                    <a:pt x="25382" y="513586"/>
                  </a:lnTo>
                  <a:cubicBezTo>
                    <a:pt x="18651" y="513586"/>
                    <a:pt x="12194" y="510912"/>
                    <a:pt x="7434" y="506152"/>
                  </a:cubicBezTo>
                  <a:cubicBezTo>
                    <a:pt x="2674" y="501392"/>
                    <a:pt x="0" y="494936"/>
                    <a:pt x="0" y="488204"/>
                  </a:cubicBezTo>
                  <a:lnTo>
                    <a:pt x="0" y="25382"/>
                  </a:lnTo>
                  <a:cubicBezTo>
                    <a:pt x="0" y="18651"/>
                    <a:pt x="2674" y="12194"/>
                    <a:pt x="7434" y="7434"/>
                  </a:cubicBezTo>
                  <a:cubicBezTo>
                    <a:pt x="12194" y="2674"/>
                    <a:pt x="18651" y="0"/>
                    <a:pt x="25382" y="0"/>
                  </a:cubicBezTo>
                  <a:close/>
                </a:path>
              </a:pathLst>
            </a:custGeom>
            <a:solidFill>
              <a:srgbClr val="4472C4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79" name="Google Shape;279;g396b8d56a30_0_126"/>
            <p:cNvSpPr txBox="1"/>
            <p:nvPr/>
          </p:nvSpPr>
          <p:spPr>
            <a:xfrm>
              <a:off x="0" y="-28575"/>
              <a:ext cx="4096800" cy="542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0" name="Google Shape;280;g396b8d56a30_0_126"/>
          <p:cNvSpPr txBox="1"/>
          <p:nvPr/>
        </p:nvSpPr>
        <p:spPr>
          <a:xfrm>
            <a:off x="1423825" y="3207463"/>
            <a:ext cx="99642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 As estimativas anuais de criação de matrículas e as respectivas ações planejadas deverão ser registradas em instrumento denominado Plano de Expansão da Educação Integral em Tempo Integral.</a:t>
            </a:r>
            <a:endParaRPr sz="900"/>
          </a:p>
        </p:txBody>
      </p:sp>
      <p:grpSp>
        <p:nvGrpSpPr>
          <p:cNvPr id="281" name="Google Shape;281;g396b8d56a30_0_126"/>
          <p:cNvGrpSpPr/>
          <p:nvPr/>
        </p:nvGrpSpPr>
        <p:grpSpPr>
          <a:xfrm>
            <a:off x="1220623" y="4316946"/>
            <a:ext cx="10370599" cy="1258309"/>
            <a:chOff x="0" y="-28575"/>
            <a:chExt cx="4096946" cy="497100"/>
          </a:xfrm>
        </p:grpSpPr>
        <p:sp>
          <p:nvSpPr>
            <p:cNvPr id="282" name="Google Shape;282;g396b8d56a30_0_126"/>
            <p:cNvSpPr/>
            <p:nvPr/>
          </p:nvSpPr>
          <p:spPr>
            <a:xfrm>
              <a:off x="0" y="0"/>
              <a:ext cx="4096946" cy="468433"/>
            </a:xfrm>
            <a:custGeom>
              <a:avLst/>
              <a:gdLst/>
              <a:ahLst/>
              <a:cxnLst/>
              <a:rect l="l" t="t" r="r" b="b"/>
              <a:pathLst>
                <a:path w="4096946" h="468433" extrusionOk="0">
                  <a:moveTo>
                    <a:pt x="25382" y="0"/>
                  </a:moveTo>
                  <a:lnTo>
                    <a:pt x="4071563" y="0"/>
                  </a:lnTo>
                  <a:cubicBezTo>
                    <a:pt x="4078296" y="0"/>
                    <a:pt x="4084751" y="2674"/>
                    <a:pt x="4089512" y="7434"/>
                  </a:cubicBezTo>
                  <a:cubicBezTo>
                    <a:pt x="4094272" y="12194"/>
                    <a:pt x="4096946" y="18651"/>
                    <a:pt x="4096946" y="25382"/>
                  </a:cubicBezTo>
                  <a:lnTo>
                    <a:pt x="4096946" y="443050"/>
                  </a:lnTo>
                  <a:cubicBezTo>
                    <a:pt x="4096946" y="449782"/>
                    <a:pt x="4094272" y="456238"/>
                    <a:pt x="4089512" y="460998"/>
                  </a:cubicBezTo>
                  <a:cubicBezTo>
                    <a:pt x="4084751" y="465758"/>
                    <a:pt x="4078296" y="468433"/>
                    <a:pt x="4071563" y="468433"/>
                  </a:cubicBezTo>
                  <a:lnTo>
                    <a:pt x="25382" y="468433"/>
                  </a:lnTo>
                  <a:cubicBezTo>
                    <a:pt x="18651" y="468433"/>
                    <a:pt x="12194" y="465758"/>
                    <a:pt x="7434" y="460998"/>
                  </a:cubicBezTo>
                  <a:cubicBezTo>
                    <a:pt x="2674" y="456238"/>
                    <a:pt x="0" y="449782"/>
                    <a:pt x="0" y="443050"/>
                  </a:cubicBezTo>
                  <a:lnTo>
                    <a:pt x="0" y="25382"/>
                  </a:lnTo>
                  <a:cubicBezTo>
                    <a:pt x="0" y="18651"/>
                    <a:pt x="2674" y="12194"/>
                    <a:pt x="7434" y="7434"/>
                  </a:cubicBezTo>
                  <a:cubicBezTo>
                    <a:pt x="12194" y="2674"/>
                    <a:pt x="18651" y="0"/>
                    <a:pt x="25382" y="0"/>
                  </a:cubicBezTo>
                  <a:close/>
                </a:path>
              </a:pathLst>
            </a:custGeom>
            <a:solidFill>
              <a:srgbClr val="87AAEA"/>
            </a:solidFill>
            <a:ln>
              <a:noFill/>
            </a:ln>
          </p:spPr>
          <p:txBody>
            <a:bodyPr spcFirstLastPara="1" wrap="square" lIns="60950" tIns="30475" rIns="60950" bIns="30475" anchor="t" anchorCtr="0">
              <a:noAutofit/>
            </a:bodyPr>
            <a:lstStyle/>
            <a:p>
              <a:pPr marL="0" marR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  <p:sp>
          <p:nvSpPr>
            <p:cNvPr id="283" name="Google Shape;283;g396b8d56a30_0_126"/>
            <p:cNvSpPr txBox="1"/>
            <p:nvPr/>
          </p:nvSpPr>
          <p:spPr>
            <a:xfrm>
              <a:off x="0" y="-28575"/>
              <a:ext cx="4096800" cy="497100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33875" tIns="33875" rIns="33875" bIns="33875" anchor="ctr" anchorCtr="0">
              <a:noAutofit/>
            </a:bodyPr>
            <a:lstStyle/>
            <a:p>
              <a:pPr marL="0" marR="0" lvl="0" indent="0" algn="ctr" rtl="0">
                <a:lnSpc>
                  <a:spcPct val="11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2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284" name="Google Shape;284;g396b8d56a30_0_126"/>
          <p:cNvSpPr txBox="1"/>
          <p:nvPr/>
        </p:nvSpPr>
        <p:spPr>
          <a:xfrm>
            <a:off x="1362925" y="4495100"/>
            <a:ext cx="10086000" cy="994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l" rtl="0">
              <a:lnSpc>
                <a:spcPct val="120007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1900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 O Plano de Expansão da Educação Integral em Tempo Integral balizará o direcionamento do apoio técnico do Ministério da Educação e apoiará o planejamento dos programas suplementares.</a:t>
            </a:r>
            <a:endParaRPr sz="90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g396b8d56a30_0_150"/>
          <p:cNvSpPr/>
          <p:nvPr/>
        </p:nvSpPr>
        <p:spPr>
          <a:xfrm>
            <a:off x="0" y="0"/>
            <a:ext cx="12207240" cy="6866573"/>
          </a:xfrm>
          <a:custGeom>
            <a:avLst/>
            <a:gdLst/>
            <a:ahLst/>
            <a:cxnLst/>
            <a:rect l="l" t="t" r="r" b="b"/>
            <a:pathLst>
              <a:path w="18288000" h="10287000" extrusionOk="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4" name="Google Shape;294;g396b8d56a30_0_150" descr="Forma  O conteúdo gerado por IA pode estar incorreto."/>
          <p:cNvSpPr/>
          <p:nvPr/>
        </p:nvSpPr>
        <p:spPr>
          <a:xfrm>
            <a:off x="10171430" y="6222365"/>
            <a:ext cx="2019300" cy="631190"/>
          </a:xfrm>
          <a:custGeom>
            <a:avLst/>
            <a:gdLst/>
            <a:ahLst/>
            <a:cxnLst/>
            <a:rect l="l" t="t" r="r" b="b"/>
            <a:pathLst>
              <a:path w="4038600" h="1262380" extrusionOk="0">
                <a:moveTo>
                  <a:pt x="0" y="0"/>
                </a:moveTo>
                <a:lnTo>
                  <a:pt x="4038600" y="0"/>
                </a:lnTo>
                <a:lnTo>
                  <a:pt x="4038600" y="1262380"/>
                </a:lnTo>
                <a:lnTo>
                  <a:pt x="0" y="1262380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4">
              <a:alphaModFix/>
            </a:blip>
            <a:stretch>
              <a:fillRect b="-16050"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5" name="Google Shape;295;g396b8d56a30_0_150"/>
          <p:cNvSpPr/>
          <p:nvPr/>
        </p:nvSpPr>
        <p:spPr>
          <a:xfrm>
            <a:off x="708336" y="2299015"/>
            <a:ext cx="421342" cy="421342"/>
          </a:xfrm>
          <a:custGeom>
            <a:avLst/>
            <a:gdLst/>
            <a:ahLst/>
            <a:cxnLst/>
            <a:rect l="l" t="t" r="r" b="b"/>
            <a:pathLst>
              <a:path w="631224" h="631224" extrusionOk="0">
                <a:moveTo>
                  <a:pt x="0" y="0"/>
                </a:moveTo>
                <a:lnTo>
                  <a:pt x="631225" y="0"/>
                </a:lnTo>
                <a:lnTo>
                  <a:pt x="631225" y="631224"/>
                </a:lnTo>
                <a:lnTo>
                  <a:pt x="0" y="631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6" name="Google Shape;296;g396b8d56a30_0_150"/>
          <p:cNvSpPr/>
          <p:nvPr/>
        </p:nvSpPr>
        <p:spPr>
          <a:xfrm>
            <a:off x="708336" y="2709669"/>
            <a:ext cx="421342" cy="421342"/>
          </a:xfrm>
          <a:custGeom>
            <a:avLst/>
            <a:gdLst/>
            <a:ahLst/>
            <a:cxnLst/>
            <a:rect l="l" t="t" r="r" b="b"/>
            <a:pathLst>
              <a:path w="631224" h="631224" extrusionOk="0">
                <a:moveTo>
                  <a:pt x="0" y="0"/>
                </a:moveTo>
                <a:lnTo>
                  <a:pt x="631225" y="0"/>
                </a:lnTo>
                <a:lnTo>
                  <a:pt x="631225" y="631224"/>
                </a:lnTo>
                <a:lnTo>
                  <a:pt x="0" y="6312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 spcFirstLastPara="1" wrap="square" lIns="60950" tIns="30475" rIns="60950" bIns="30475" anchor="t" anchorCtr="0">
            <a:no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2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97" name="Google Shape;297;g396b8d56a30_0_150"/>
          <p:cNvSpPr txBox="1"/>
          <p:nvPr/>
        </p:nvSpPr>
        <p:spPr>
          <a:xfrm>
            <a:off x="918744" y="441789"/>
            <a:ext cx="10417800" cy="384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spAutoFit/>
          </a:bodyPr>
          <a:lstStyle/>
          <a:p>
            <a:pPr marL="0" marR="0" lvl="0" indent="0" algn="ctr" rtl="0">
              <a:lnSpc>
                <a:spcPct val="14001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pt-BR" sz="2500" b="1">
                <a:solidFill>
                  <a:srgbClr val="000000"/>
                </a:solidFill>
                <a:latin typeface="Open Sans"/>
                <a:ea typeface="Open Sans"/>
                <a:cs typeface="Open Sans"/>
                <a:sym typeface="Open Sans"/>
              </a:rPr>
              <a:t>Operacionalização das Diretrizes </a:t>
            </a:r>
            <a:endParaRPr sz="900"/>
          </a:p>
        </p:txBody>
      </p:sp>
      <p:graphicFrame>
        <p:nvGraphicFramePr>
          <p:cNvPr id="298" name="Google Shape;298;g396b8d56a30_0_150"/>
          <p:cNvGraphicFramePr/>
          <p:nvPr/>
        </p:nvGraphicFramePr>
        <p:xfrm>
          <a:off x="1129684" y="1285066"/>
          <a:ext cx="9666750" cy="3834945"/>
        </p:xfrm>
        <a:graphic>
          <a:graphicData uri="http://schemas.openxmlformats.org/drawingml/2006/table">
            <a:tbl>
              <a:tblPr>
                <a:noFill/>
                <a:tableStyleId>{F212133A-DC21-40DD-9AFC-47FA14411B1C}</a:tableStyleId>
              </a:tblPr>
              <a:tblGrid>
                <a:gridCol w="366785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59989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452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b="1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Dimensão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14E97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rgbClr val="FFFFFF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b="1" u="none" strike="noStrike" cap="none">
                          <a:solidFill>
                            <a:srgbClr val="FFFFFF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Diretriz (Resolução nº 23/2026)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314E97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19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</a:t>
                      </a:r>
                      <a:r>
                        <a:rPr lang="pt-BR" sz="1800" b="1" i="0" u="none" strike="noStrike" cap="none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plicação mínima obrigatória</a:t>
                      </a:r>
                      <a:endParaRPr sz="1800" b="1" u="none" strike="noStrike" cap="none">
                        <a:solidFill>
                          <a:srgbClr val="0C0C0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Destinação de no mínimo 4% dos recursos do Fundeb para criação de matrículas em tempo integral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8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B</a:t>
                      </a:r>
                      <a:r>
                        <a:rPr lang="pt-BR" sz="1800" b="1" i="0" u="none" strike="noStrike" cap="none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ase de cálculo</a:t>
                      </a:r>
                      <a:endParaRPr sz="1800" b="1" u="none" strike="noStrike" cap="none">
                        <a:solidFill>
                          <a:srgbClr val="0C0C0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Considera todos os recursos do Fundeb (incluindo VAAF, VAAT e VAAR)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679575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i="0" u="none" strike="noStrike" cap="none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Finalidade</a:t>
                      </a:r>
                      <a:endParaRPr sz="1800" b="1" u="none" strike="noStrike" cap="none">
                        <a:solidFill>
                          <a:srgbClr val="0C0C0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Utilização dos recursos para criação de novas matrículas em tempo integral na educação básica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525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i="0" u="none" strike="noStrike" cap="none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Periodicidade</a:t>
                      </a:r>
                      <a:endParaRPr sz="1800" b="1" u="none" strike="noStrike" cap="none">
                        <a:solidFill>
                          <a:srgbClr val="0C0C0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Aplicação anual, a partir de 2026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8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i="0" u="none" strike="noStrike" cap="none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Alinhamento ao PNE</a:t>
                      </a:r>
                      <a:endParaRPr sz="1800" b="1" u="none" strike="noStrike" cap="none">
                        <a:solidFill>
                          <a:srgbClr val="0C0C0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Destinação mantida até o cumprimento das metas de tempo integral previstas no PNE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88250"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1" i="0" u="none" strike="noStrike" cap="none">
                          <a:solidFill>
                            <a:srgbClr val="0C0C0C"/>
                          </a:solidFill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Responsabilidade</a:t>
                      </a:r>
                      <a:endParaRPr sz="1800" b="1" u="none" strike="noStrike" cap="none">
                        <a:solidFill>
                          <a:srgbClr val="0C0C0C"/>
                        </a:solidFill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D9D9D9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rtl="0">
                        <a:spcBef>
                          <a:spcPts val="0"/>
                        </a:spcBef>
                        <a:spcAft>
                          <a:spcPts val="0"/>
                        </a:spcAft>
                        <a:buClr>
                          <a:schemeClr val="dk1"/>
                        </a:buClr>
                        <a:buSzPts val="1600"/>
                        <a:buFont typeface="Calibri"/>
                        <a:buNone/>
                      </a:pPr>
                      <a:r>
                        <a:rPr lang="pt-BR" sz="1800" u="none" strike="noStrike" cap="none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Obrigação aplicável a Estados, Municípios e </a:t>
                      </a:r>
                      <a:r>
                        <a:rPr lang="pt-BR" sz="1800">
                          <a:latin typeface="Open Sans"/>
                          <a:ea typeface="Open Sans"/>
                          <a:cs typeface="Open Sans"/>
                          <a:sym typeface="Open Sans"/>
                        </a:rPr>
                        <a:t>DF</a:t>
                      </a:r>
                      <a:endParaRPr sz="1100">
                        <a:latin typeface="Open Sans"/>
                        <a:ea typeface="Open Sans"/>
                        <a:cs typeface="Open Sans"/>
                        <a:sym typeface="Open Sans"/>
                      </a:endParaRPr>
                    </a:p>
                  </a:txBody>
                  <a:tcPr marL="38675" marR="38675" marT="19350" marB="19350" anchor="ctr">
                    <a:lnL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L>
                    <a:lnR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R>
                    <a:lnT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T>
                    <a:lnB w="6350" cap="flat" cmpd="sng">
                      <a:solidFill>
                        <a:srgbClr val="D9D9D9"/>
                      </a:solidFill>
                      <a:prstDash val="solid"/>
                      <a:round/>
                      <a:headEnd type="none" w="sm" len="sm"/>
                      <a:tailEnd type="none" w="sm" len="sm"/>
                    </a:lnB>
                    <a:solidFill>
                      <a:srgbClr val="FFFEFE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299" name="Google Shape;299;g396b8d56a30_0_150"/>
          <p:cNvSpPr/>
          <p:nvPr/>
        </p:nvSpPr>
        <p:spPr>
          <a:xfrm>
            <a:off x="1307042" y="1066799"/>
            <a:ext cx="25130700" cy="3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75" rIns="60950" bIns="3047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endParaRPr sz="1200" b="0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Tema do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</TotalTime>
  <Words>3468</Words>
  <Application>Microsoft Office PowerPoint</Application>
  <PresentationFormat>Widescreen</PresentationFormat>
  <Paragraphs>402</Paragraphs>
  <Slides>53</Slides>
  <Notes>40</Notes>
  <HiddenSlides>2</HiddenSlides>
  <MMClips>0</MMClips>
  <ScaleCrop>false</ScaleCrop>
  <HeadingPairs>
    <vt:vector size="6" baseType="variant">
      <vt:variant>
        <vt:lpstr>Fontes usadas</vt:lpstr>
      </vt:variant>
      <vt:variant>
        <vt:i4>15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53</vt:i4>
      </vt:variant>
    </vt:vector>
  </HeadingPairs>
  <TitlesOfParts>
    <vt:vector size="69" baseType="lpstr">
      <vt:lpstr>Archivo Black</vt:lpstr>
      <vt:lpstr>Raleway Black</vt:lpstr>
      <vt:lpstr>Open Sans</vt:lpstr>
      <vt:lpstr>Archivo</vt:lpstr>
      <vt:lpstr>Raleway Bold</vt:lpstr>
      <vt:lpstr>Raleway</vt:lpstr>
      <vt:lpstr>Open Sans ExtraBold</vt:lpstr>
      <vt:lpstr>Raleway ExtraBold</vt:lpstr>
      <vt:lpstr>Calibri</vt:lpstr>
      <vt:lpstr>Catamaran SemiBold</vt:lpstr>
      <vt:lpstr>Raleway Medium</vt:lpstr>
      <vt:lpstr>Catamaran</vt:lpstr>
      <vt:lpstr>Catamaran Black</vt:lpstr>
      <vt:lpstr>Arial</vt:lpstr>
      <vt:lpstr>Courier New</vt:lpstr>
      <vt:lpstr>Tema do Office</vt:lpstr>
      <vt:lpstr>   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Como os estudos sobre desenvolvimento adolescente podem apoiar o trabalho pedagógico realizado na escola? </vt:lpstr>
      <vt:lpstr>Uma agenda histórica, que se abriu a partir de escutas abertas dos sujeitos, com mediação orientada</vt:lpstr>
      <vt:lpstr>Apresentação do PowerPoint</vt:lpstr>
      <vt:lpstr>Apresentação do PowerPoint</vt:lpstr>
      <vt:lpstr>Apresentação do PowerPoint</vt:lpstr>
      <vt:lpstr>INDICADORES: DIMENSÃO 1 - Currículo e práticas pedagógicas  </vt:lpstr>
      <vt:lpstr>Apresentação do PowerPoint</vt:lpstr>
      <vt:lpstr>Apresentação do PowerPoint</vt:lpstr>
      <vt:lpstr>INDICADORES: DIMENSÃO 2 - Cultura e clima escolar</vt:lpstr>
      <vt:lpstr>Apresentação do PowerPoint</vt:lpstr>
      <vt:lpstr>Apresentação do PowerPoint</vt:lpstr>
      <vt:lpstr>INDICADORES: DIMENSÃO 3 - Infraestrutura</vt:lpstr>
      <vt:lpstr>Apresentação do PowerPoint</vt:lpstr>
      <vt:lpstr>Apresentação do PowerPoint</vt:lpstr>
      <vt:lpstr>INDICADORES: DIMENSÃO 4 - Gestão, formação e acompanhamento</vt:lpstr>
      <vt:lpstr>Apresentação do PowerPoint</vt:lpstr>
      <vt:lpstr>INDICADORES: DIMENSÃO 5 - Financiamento e equidade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Assessoria de Comunicação Social</dc:creator>
  <cp:lastModifiedBy>henrique viana</cp:lastModifiedBy>
  <cp:revision>5</cp:revision>
  <dcterms:created xsi:type="dcterms:W3CDTF">2024-04-17T14:25:00Z</dcterms:created>
  <dcterms:modified xsi:type="dcterms:W3CDTF">2026-04-08T16:27:42Z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0x010100A88D491B79D46548829D779BDE793312</vt:lpwstr>
  </property>
  <property fmtid="{D5CDD505-2E9C-101B-9397-08002B2CF9AE}" pid="3" name="MediaServiceImageTags">
    <vt:lpwstr/>
  </property>
</Properties>
</file>