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1167" r:id="rId2"/>
    <p:sldId id="258" r:id="rId3"/>
    <p:sldId id="1164" r:id="rId4"/>
    <p:sldId id="1165" r:id="rId5"/>
    <p:sldId id="295" r:id="rId6"/>
    <p:sldId id="1166" r:id="rId7"/>
    <p:sldId id="275" r:id="rId8"/>
    <p:sldId id="256" r:id="rId9"/>
    <p:sldId id="259" r:id="rId10"/>
    <p:sldId id="260" r:id="rId11"/>
    <p:sldId id="262" r:id="rId12"/>
    <p:sldId id="263" r:id="rId13"/>
    <p:sldId id="264" r:id="rId14"/>
    <p:sldId id="266" r:id="rId15"/>
    <p:sldId id="271" r:id="rId16"/>
    <p:sldId id="289" r:id="rId17"/>
    <p:sldId id="290" r:id="rId18"/>
    <p:sldId id="288" r:id="rId19"/>
    <p:sldId id="273" r:id="rId20"/>
    <p:sldId id="276" r:id="rId21"/>
  </p:sldIdLst>
  <p:sldSz cx="18288000" cy="10287000"/>
  <p:notesSz cx="6858000" cy="9144000"/>
  <p:embeddedFontLst>
    <p:embeddedFont>
      <p:font typeface="Abadi ExtraLight" panose="020B0604020202020204" charset="0"/>
      <p:regular r:id="rId23"/>
      <p:italic r:id="rId24"/>
    </p:embeddedFont>
    <p:embeddedFont>
      <p:font typeface="Amasis MT Pro Black" panose="02040A04050005020304" pitchFamily="18" charset="0"/>
      <p:bold r:id="rId25"/>
      <p:boldItalic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libri (MS)" panose="020B0604020202020204" charset="0"/>
      <p:regular r:id="rId31"/>
    </p:embeddedFont>
    <p:embeddedFont>
      <p:font typeface="Calibri (MS) Bold" panose="020B0604020202020204" charset="0"/>
      <p:regular r:id="rId32"/>
    </p:embeddedFont>
    <p:embeddedFont>
      <p:font typeface="League Spartan" panose="020B0604020202020204" charset="0"/>
      <p:regular r:id="rId33"/>
    </p:embeddedFont>
    <p:embeddedFont>
      <p:font typeface="Times New Roman" panose="02020603050405020304" pitchFamily="18" charset="0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816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A9F6F3-94EE-41D3-823D-43587C7BC2F0}" type="datetimeFigureOut">
              <a:rPr lang="pt-BR" smtClean="0"/>
              <a:t>07/04/2026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849E31-CA5A-4D85-876D-CADA77A2344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6936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849E31-CA5A-4D85-876D-CADA77A23447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795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hyperlink" Target="https://gepemdecc-formacampo.com.br/Site-formacampo-2026/index.php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hyperlink" Target="https://gepemdecc-formacampo.com.br/Site-formacampo-2026/XI_encontro_territorial/index.php" TargetMode="Externa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11" Type="http://schemas.openxmlformats.org/officeDocument/2006/relationships/image" Target="../media/image16.pn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Relationship Id="rId14" Type="http://schemas.openxmlformats.org/officeDocument/2006/relationships/image" Target="../media/image1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jpe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jpeg"/><Relationship Id="rId10" Type="http://schemas.openxmlformats.org/officeDocument/2006/relationships/image" Target="../media/image16.pn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1430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3754C8A-8D1A-42D1-B361-AB22A7E6D215}"/>
              </a:ext>
            </a:extLst>
          </p:cNvPr>
          <p:cNvSpPr txBox="1"/>
          <p:nvPr/>
        </p:nvSpPr>
        <p:spPr>
          <a:xfrm>
            <a:off x="1524000" y="800100"/>
            <a:ext cx="15544800" cy="3816429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PME E AGENDAS ESTRATÉGICAS E INTERSECCIONAIS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6600" dirty="0">
              <a:solidFill>
                <a:schemeClr val="bg1"/>
              </a:solidFill>
              <a:latin typeface="Amasis MT Pro Black" panose="02040A040500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Profa. Dra. Arlete Ramos dos Santos</a:t>
            </a:r>
          </a:p>
        </p:txBody>
      </p:sp>
    </p:spTree>
    <p:extLst>
      <p:ext uri="{BB962C8B-B14F-4D97-AF65-F5344CB8AC3E}">
        <p14:creationId xmlns:p14="http://schemas.microsoft.com/office/powerpoint/2010/main" val="26152067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35651" y="-1483834"/>
            <a:ext cx="19260515" cy="18875305"/>
          </a:xfrm>
          <a:custGeom>
            <a:avLst/>
            <a:gdLst/>
            <a:ahLst/>
            <a:cxnLst/>
            <a:rect l="l" t="t" r="r" b="b"/>
            <a:pathLst>
              <a:path w="19260515" h="18875305">
                <a:moveTo>
                  <a:pt x="0" y="0"/>
                </a:moveTo>
                <a:lnTo>
                  <a:pt x="19260515" y="0"/>
                </a:lnTo>
                <a:lnTo>
                  <a:pt x="19260515" y="18875305"/>
                </a:lnTo>
                <a:lnTo>
                  <a:pt x="0" y="188753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28692" y="1639094"/>
            <a:ext cx="17630617" cy="96288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80" lvl="1" indent="-453390" algn="just">
              <a:lnSpc>
                <a:spcPts val="7560"/>
              </a:lnSpc>
              <a:buFont typeface="Arial"/>
              <a:buChar char="•"/>
            </a:pPr>
            <a:r>
              <a:rPr lang="en-US" sz="4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Quais</a:t>
            </a: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Territórios</a:t>
            </a: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de </a:t>
            </a:r>
            <a:r>
              <a:rPr lang="en-US" sz="4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Identidade</a:t>
            </a: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têm</a:t>
            </a: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constituídos</a:t>
            </a: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seus</a:t>
            </a: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Fóruns</a:t>
            </a: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Territoriais</a:t>
            </a: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de </a:t>
            </a:r>
            <a:r>
              <a:rPr lang="en-US" sz="4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Educação</a:t>
            </a: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do Campo? Como </a:t>
            </a:r>
            <a:r>
              <a:rPr lang="en-US" sz="4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têm</a:t>
            </a: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sido</a:t>
            </a: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 </a:t>
            </a:r>
            <a:r>
              <a:rPr lang="en-US" sz="4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atuação</a:t>
            </a: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destes</a:t>
            </a: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coletivos</a:t>
            </a: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?  </a:t>
            </a:r>
          </a:p>
          <a:p>
            <a:pPr marL="906780" lvl="1" indent="-453390" algn="just">
              <a:lnSpc>
                <a:spcPts val="7560"/>
              </a:lnSpc>
              <a:buFont typeface="Arial"/>
              <a:buChar char="•"/>
            </a:pPr>
            <a:r>
              <a:rPr lang="en-US" sz="4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Os</a:t>
            </a: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Conselhos</a:t>
            </a: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Municipais</a:t>
            </a: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de </a:t>
            </a:r>
            <a:r>
              <a:rPr lang="en-US" sz="4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Educação</a:t>
            </a: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(CME) </a:t>
            </a:r>
            <a:r>
              <a:rPr lang="en-US" sz="4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têm</a:t>
            </a: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atuado</a:t>
            </a: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de forma </a:t>
            </a:r>
            <a:r>
              <a:rPr lang="en-US" sz="4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ativa</a:t>
            </a: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no </a:t>
            </a:r>
            <a:r>
              <a:rPr lang="en-US" sz="4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monitoramento</a:t>
            </a: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 </a:t>
            </a:r>
            <a:r>
              <a:rPr lang="en-US" sz="4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avaliação</a:t>
            </a: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do PME? </a:t>
            </a:r>
          </a:p>
          <a:p>
            <a:pPr marL="906780" lvl="1" indent="-453390" algn="just">
              <a:lnSpc>
                <a:spcPts val="7560"/>
              </a:lnSpc>
              <a:buFont typeface="Arial"/>
              <a:buChar char="•"/>
            </a:pP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Como </a:t>
            </a:r>
            <a:r>
              <a:rPr lang="en-US" sz="4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agir</a:t>
            </a: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para que o FME, </a:t>
            </a:r>
            <a:r>
              <a:rPr lang="en-US" sz="4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possam</a:t>
            </a: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ser, de </a:t>
            </a:r>
            <a:r>
              <a:rPr lang="en-US" sz="4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certa</a:t>
            </a: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forma, “</a:t>
            </a:r>
            <a:r>
              <a:rPr lang="en-US" sz="4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observatórios</a:t>
            </a: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” dos </a:t>
            </a:r>
            <a:r>
              <a:rPr lang="en-US" sz="4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processos</a:t>
            </a: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educacionais</a:t>
            </a: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nos</a:t>
            </a: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municípios</a:t>
            </a: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4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diagnosticando</a:t>
            </a: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 </a:t>
            </a:r>
            <a:r>
              <a:rPr lang="en-US" sz="4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realidade</a:t>
            </a: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educacional</a:t>
            </a: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4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monitorando</a:t>
            </a: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 </a:t>
            </a:r>
            <a:r>
              <a:rPr lang="en-US" sz="4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avaliando</a:t>
            </a: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 </a:t>
            </a:r>
            <a:r>
              <a:rPr lang="en-US" sz="4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execução</a:t>
            </a: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dos </a:t>
            </a:r>
            <a:r>
              <a:rPr lang="en-US" sz="4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objetivos</a:t>
            </a: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4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metas</a:t>
            </a: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 </a:t>
            </a:r>
            <a:r>
              <a:rPr lang="en-US" sz="4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estratégias</a:t>
            </a: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dos PME, </a:t>
            </a:r>
            <a:r>
              <a:rPr lang="en-US" sz="4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chamando</a:t>
            </a: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 </a:t>
            </a:r>
            <a:r>
              <a:rPr lang="en-US" sz="4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sociedade</a:t>
            </a: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civil </a:t>
            </a:r>
            <a:r>
              <a:rPr lang="en-US" sz="4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organizada</a:t>
            </a: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para </a:t>
            </a:r>
            <a:r>
              <a:rPr lang="en-US" sz="4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acompanhar</a:t>
            </a: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as </a:t>
            </a:r>
            <a:r>
              <a:rPr lang="en-US" sz="4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políticas</a:t>
            </a: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públicas</a:t>
            </a: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?</a:t>
            </a:r>
          </a:p>
          <a:p>
            <a:pPr algn="just">
              <a:lnSpc>
                <a:spcPts val="7560"/>
              </a:lnSpc>
            </a:pPr>
            <a:endParaRPr lang="en-US" sz="42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3425671" y="342900"/>
            <a:ext cx="11436667" cy="1266583"/>
            <a:chOff x="0" y="-140023"/>
            <a:chExt cx="15248889" cy="1688778"/>
          </a:xfrm>
        </p:grpSpPr>
        <p:sp>
          <p:nvSpPr>
            <p:cNvPr id="5" name="Freeform 5"/>
            <p:cNvSpPr/>
            <p:nvPr/>
          </p:nvSpPr>
          <p:spPr>
            <a:xfrm>
              <a:off x="0" y="-140023"/>
              <a:ext cx="15248889" cy="1548694"/>
            </a:xfrm>
            <a:custGeom>
              <a:avLst/>
              <a:gdLst/>
              <a:ahLst/>
              <a:cxnLst/>
              <a:rect l="l" t="t" r="r" b="b"/>
              <a:pathLst>
                <a:path w="15248889" h="1548694">
                  <a:moveTo>
                    <a:pt x="0" y="0"/>
                  </a:moveTo>
                  <a:lnTo>
                    <a:pt x="15248889" y="0"/>
                  </a:lnTo>
                  <a:lnTo>
                    <a:pt x="15248889" y="1548694"/>
                  </a:lnTo>
                  <a:lnTo>
                    <a:pt x="0" y="1548694"/>
                  </a:ln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114300"/>
              <a:ext cx="15248877" cy="1663055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ctr">
                <a:lnSpc>
                  <a:spcPts val="6480"/>
                </a:lnSpc>
              </a:pPr>
              <a:r>
                <a:rPr lang="en-US" sz="5400" b="1" dirty="0" err="1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Apresentação</a:t>
              </a:r>
              <a:r>
                <a:rPr lang="en-US" sz="5400" b="1" dirty="0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do GT</a:t>
              </a:r>
            </a:p>
          </p:txBody>
        </p:sp>
      </p:grpSp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42393" y="-1485900"/>
            <a:ext cx="19067257" cy="18685912"/>
          </a:xfrm>
          <a:custGeom>
            <a:avLst/>
            <a:gdLst/>
            <a:ahLst/>
            <a:cxnLst/>
            <a:rect l="l" t="t" r="r" b="b"/>
            <a:pathLst>
              <a:path w="19067257" h="18685912">
                <a:moveTo>
                  <a:pt x="0" y="0"/>
                </a:moveTo>
                <a:lnTo>
                  <a:pt x="19067257" y="0"/>
                </a:lnTo>
                <a:lnTo>
                  <a:pt x="19067257" y="18685912"/>
                </a:lnTo>
                <a:lnTo>
                  <a:pt x="0" y="18685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28600" y="1562100"/>
            <a:ext cx="17630617" cy="9462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80" lvl="1" indent="-453390" algn="just">
              <a:lnSpc>
                <a:spcPts val="7560"/>
              </a:lnSpc>
              <a:buFont typeface="Arial"/>
              <a:buChar char="•"/>
            </a:pPr>
            <a:r>
              <a:rPr lang="en-US" sz="4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Discutir</a:t>
            </a: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os</a:t>
            </a: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processos</a:t>
            </a: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de </a:t>
            </a:r>
            <a:r>
              <a:rPr lang="en-US" sz="4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elaboração</a:t>
            </a: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do Plano Municipal de </a:t>
            </a:r>
            <a:r>
              <a:rPr lang="en-US" sz="4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Educação</a:t>
            </a: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 a </a:t>
            </a:r>
            <a:r>
              <a:rPr lang="en-US" sz="4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importância</a:t>
            </a: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de </a:t>
            </a:r>
            <a:r>
              <a:rPr lang="en-US" sz="4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garantir</a:t>
            </a: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 </a:t>
            </a:r>
            <a:r>
              <a:rPr lang="en-US" sz="4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integridade</a:t>
            </a: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da meta </a:t>
            </a:r>
            <a:r>
              <a:rPr lang="en-US" sz="4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sobre</a:t>
            </a: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Educação</a:t>
            </a: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do Campo a </a:t>
            </a:r>
            <a:r>
              <a:rPr lang="en-US" sz="4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partir</a:t>
            </a: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das bases </a:t>
            </a:r>
            <a:r>
              <a:rPr lang="en-US" sz="4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epistemológicas</a:t>
            </a: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 </a:t>
            </a:r>
            <a:r>
              <a:rPr lang="en-US" sz="4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filosóficas</a:t>
            </a: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4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concepções</a:t>
            </a: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4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princípios</a:t>
            </a: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4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marcos</a:t>
            </a: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legais</a:t>
            </a: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 </a:t>
            </a:r>
            <a:r>
              <a:rPr lang="en-US" sz="4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matrizes</a:t>
            </a: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pedagógicas</a:t>
            </a: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fomentadas</a:t>
            </a: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 </a:t>
            </a:r>
            <a:r>
              <a:rPr lang="en-US" sz="4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partir</a:t>
            </a: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da </a:t>
            </a:r>
            <a:r>
              <a:rPr lang="en-US" sz="4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luta</a:t>
            </a: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dos </a:t>
            </a:r>
            <a:r>
              <a:rPr lang="en-US" sz="4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trabalhadores</a:t>
            </a: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 </a:t>
            </a:r>
            <a:r>
              <a:rPr lang="en-US" sz="4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trabalhadoras</a:t>
            </a: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do campo por </a:t>
            </a:r>
            <a:r>
              <a:rPr lang="en-US" sz="4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meio</a:t>
            </a: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dos </a:t>
            </a:r>
            <a:r>
              <a:rPr lang="en-US" sz="4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movimentos</a:t>
            </a: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sociais</a:t>
            </a: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;</a:t>
            </a:r>
          </a:p>
          <a:p>
            <a:pPr marL="906780" lvl="1" indent="-453390" algn="just">
              <a:lnSpc>
                <a:spcPts val="7560"/>
              </a:lnSpc>
              <a:buFont typeface="Arial"/>
              <a:buChar char="•"/>
            </a:pPr>
            <a:r>
              <a:rPr lang="en-US" sz="4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Realizar</a:t>
            </a: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junto à UNCME/BA, o </a:t>
            </a:r>
            <a:r>
              <a:rPr lang="en-US" sz="4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mapeamento</a:t>
            </a: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dos </a:t>
            </a:r>
            <a:r>
              <a:rPr lang="en-US" sz="4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municípios</a:t>
            </a: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que </a:t>
            </a:r>
            <a:r>
              <a:rPr lang="en-US" sz="4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possuem</a:t>
            </a: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Sistema de Ensino e </a:t>
            </a:r>
            <a:r>
              <a:rPr lang="en-US" sz="4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Equipe</a:t>
            </a: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Técnica de </a:t>
            </a:r>
            <a:r>
              <a:rPr lang="en-US" sz="4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Monitoramento</a:t>
            </a: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 </a:t>
            </a:r>
            <a:r>
              <a:rPr lang="en-US" sz="4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Avaliação</a:t>
            </a: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do PME, com a </a:t>
            </a:r>
            <a:r>
              <a:rPr lang="en-US" sz="4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presença</a:t>
            </a: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de </a:t>
            </a:r>
            <a:r>
              <a:rPr lang="en-US" sz="4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representação</a:t>
            </a: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do CME, </a:t>
            </a:r>
            <a:r>
              <a:rPr lang="en-US" sz="4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bem</a:t>
            </a: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como</a:t>
            </a: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verificar</a:t>
            </a: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se </a:t>
            </a:r>
            <a:r>
              <a:rPr lang="en-US" sz="4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essas</a:t>
            </a: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equipes</a:t>
            </a: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estão</a:t>
            </a: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devidamente</a:t>
            </a: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atuando</a:t>
            </a: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conforme</a:t>
            </a: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preconizam</a:t>
            </a: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suas</a:t>
            </a: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atribuições</a:t>
            </a: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</a:p>
          <a:p>
            <a:pPr algn="just">
              <a:lnSpc>
                <a:spcPts val="7560"/>
              </a:lnSpc>
            </a:pPr>
            <a:endParaRPr lang="en-US" sz="42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3425671" y="342900"/>
            <a:ext cx="11436667" cy="1266583"/>
            <a:chOff x="0" y="-140023"/>
            <a:chExt cx="15248889" cy="1688778"/>
          </a:xfrm>
        </p:grpSpPr>
        <p:sp>
          <p:nvSpPr>
            <p:cNvPr id="5" name="Freeform 5"/>
            <p:cNvSpPr/>
            <p:nvPr/>
          </p:nvSpPr>
          <p:spPr>
            <a:xfrm>
              <a:off x="0" y="-140023"/>
              <a:ext cx="15248889" cy="1548694"/>
            </a:xfrm>
            <a:custGeom>
              <a:avLst/>
              <a:gdLst/>
              <a:ahLst/>
              <a:cxnLst/>
              <a:rect l="l" t="t" r="r" b="b"/>
              <a:pathLst>
                <a:path w="15248889" h="1548694">
                  <a:moveTo>
                    <a:pt x="0" y="0"/>
                  </a:moveTo>
                  <a:lnTo>
                    <a:pt x="15248889" y="0"/>
                  </a:lnTo>
                  <a:lnTo>
                    <a:pt x="15248889" y="1548694"/>
                  </a:lnTo>
                  <a:lnTo>
                    <a:pt x="0" y="1548694"/>
                  </a:ln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114300"/>
              <a:ext cx="15248877" cy="1663055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ctr">
                <a:lnSpc>
                  <a:spcPts val="6480"/>
                </a:lnSpc>
              </a:pPr>
              <a:r>
                <a:rPr lang="en-US" sz="5400" b="1" dirty="0" err="1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Objetivos</a:t>
              </a:r>
              <a:endParaRPr lang="en-US" sz="54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endParaRPr>
            </a:p>
          </p:txBody>
        </p:sp>
      </p:grp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762896"/>
            <a:ext cx="18524864" cy="18154367"/>
          </a:xfrm>
          <a:custGeom>
            <a:avLst/>
            <a:gdLst/>
            <a:ahLst/>
            <a:cxnLst/>
            <a:rect l="l" t="t" r="r" b="b"/>
            <a:pathLst>
              <a:path w="18524864" h="18154367">
                <a:moveTo>
                  <a:pt x="0" y="0"/>
                </a:moveTo>
                <a:lnTo>
                  <a:pt x="18524864" y="0"/>
                </a:lnTo>
                <a:lnTo>
                  <a:pt x="18524864" y="18154367"/>
                </a:lnTo>
                <a:lnTo>
                  <a:pt x="0" y="181543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28692" y="2019340"/>
            <a:ext cx="17630617" cy="7557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80" lvl="1" indent="-453390" algn="just">
              <a:lnSpc>
                <a:spcPts val="7560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Realizar, junto à Redes de Fóruns de Educação da Bahia e ao FEEC o mapeamento para saber onde não existe FME e FOMEC;</a:t>
            </a:r>
          </a:p>
          <a:p>
            <a:pPr marL="906780" lvl="1" indent="-453390" algn="just">
              <a:lnSpc>
                <a:spcPts val="7560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Discutir os princípios orientadores da gestão democrática na educação, bem como, o financiamento da educação pública, em especial, da Educação para os povos do campo, das águas e das florestas;</a:t>
            </a:r>
          </a:p>
          <a:p>
            <a:pPr marL="906780" lvl="1" indent="-453390" algn="just">
              <a:lnSpc>
                <a:spcPts val="7560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Fomentar a criação dos Fóruns Municipais e Territoriais de Educação do Campo, em parceria com a sociedade civil, os movimentos socais, e...;</a:t>
            </a:r>
          </a:p>
          <a:p>
            <a:pPr algn="just">
              <a:lnSpc>
                <a:spcPts val="7560"/>
              </a:lnSpc>
            </a:pPr>
            <a:endParaRPr lang="en-US" sz="42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3425671" y="266700"/>
            <a:ext cx="11436667" cy="1342783"/>
            <a:chOff x="0" y="-241623"/>
            <a:chExt cx="15248889" cy="1790378"/>
          </a:xfrm>
        </p:grpSpPr>
        <p:sp>
          <p:nvSpPr>
            <p:cNvPr id="5" name="Freeform 5"/>
            <p:cNvSpPr/>
            <p:nvPr/>
          </p:nvSpPr>
          <p:spPr>
            <a:xfrm>
              <a:off x="0" y="-241623"/>
              <a:ext cx="15248889" cy="1548694"/>
            </a:xfrm>
            <a:custGeom>
              <a:avLst/>
              <a:gdLst/>
              <a:ahLst/>
              <a:cxnLst/>
              <a:rect l="l" t="t" r="r" b="b"/>
              <a:pathLst>
                <a:path w="15248889" h="1548694">
                  <a:moveTo>
                    <a:pt x="0" y="0"/>
                  </a:moveTo>
                  <a:lnTo>
                    <a:pt x="15248889" y="0"/>
                  </a:lnTo>
                  <a:lnTo>
                    <a:pt x="15248889" y="1548694"/>
                  </a:lnTo>
                  <a:lnTo>
                    <a:pt x="0" y="1548694"/>
                  </a:ln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114300"/>
              <a:ext cx="15248877" cy="1663055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ctr">
                <a:lnSpc>
                  <a:spcPts val="6480"/>
                </a:lnSpc>
              </a:pPr>
              <a:r>
                <a:rPr lang="en-US" sz="5400" b="1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Objetivos</a:t>
              </a:r>
            </a:p>
          </p:txBody>
        </p:sp>
      </p:grpSp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762896"/>
            <a:ext cx="18524864" cy="18154367"/>
          </a:xfrm>
          <a:custGeom>
            <a:avLst/>
            <a:gdLst/>
            <a:ahLst/>
            <a:cxnLst/>
            <a:rect l="l" t="t" r="r" b="b"/>
            <a:pathLst>
              <a:path w="18524864" h="18154367">
                <a:moveTo>
                  <a:pt x="0" y="0"/>
                </a:moveTo>
                <a:lnTo>
                  <a:pt x="18524864" y="0"/>
                </a:lnTo>
                <a:lnTo>
                  <a:pt x="18524864" y="18154367"/>
                </a:lnTo>
                <a:lnTo>
                  <a:pt x="0" y="181543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0" y="1672590"/>
            <a:ext cx="17959308" cy="8509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80" lvl="1" indent="-453390" algn="just">
              <a:lnSpc>
                <a:spcPts val="7560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Refletir sobre a importância dos CME, dos FME e do FOMEC como órgãos de controle social e monitoramento das políticas públicas de educação e em especial, de Educação do Campo;</a:t>
            </a:r>
          </a:p>
          <a:p>
            <a:pPr marL="906780" lvl="1" indent="-453390" algn="just">
              <a:lnSpc>
                <a:spcPts val="7560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Em diálogo com a UNCME, o FEEBA e o FEEC, pensar estratégias de fortalecimento da educação dos povos do campo, das águas e das florestas nas redes municipais de ensino da Bahia;</a:t>
            </a:r>
          </a:p>
          <a:p>
            <a:pPr marL="906780" lvl="1" indent="-453390" algn="just">
              <a:lnSpc>
                <a:spcPts val="7560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Fomentar que os FME sejam também OBSERVATÓRIOS no sentido de que promovam discussões, pesquisas e instem a sociedade local a interferir de forma proativa para que os Planos sejam efetivados. 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3425671" y="266700"/>
            <a:ext cx="11436667" cy="1342783"/>
            <a:chOff x="0" y="-241623"/>
            <a:chExt cx="15248889" cy="1790378"/>
          </a:xfrm>
        </p:grpSpPr>
        <p:sp>
          <p:nvSpPr>
            <p:cNvPr id="5" name="Freeform 5"/>
            <p:cNvSpPr/>
            <p:nvPr/>
          </p:nvSpPr>
          <p:spPr>
            <a:xfrm>
              <a:off x="0" y="-241623"/>
              <a:ext cx="15248889" cy="1548694"/>
            </a:xfrm>
            <a:custGeom>
              <a:avLst/>
              <a:gdLst/>
              <a:ahLst/>
              <a:cxnLst/>
              <a:rect l="l" t="t" r="r" b="b"/>
              <a:pathLst>
                <a:path w="15248889" h="1548694">
                  <a:moveTo>
                    <a:pt x="0" y="0"/>
                  </a:moveTo>
                  <a:lnTo>
                    <a:pt x="15248889" y="0"/>
                  </a:lnTo>
                  <a:lnTo>
                    <a:pt x="15248889" y="1548694"/>
                  </a:lnTo>
                  <a:lnTo>
                    <a:pt x="0" y="1548694"/>
                  </a:ln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114300"/>
              <a:ext cx="15248877" cy="1663055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ctr">
                <a:lnSpc>
                  <a:spcPts val="6480"/>
                </a:lnSpc>
              </a:pPr>
              <a:r>
                <a:rPr lang="en-US" sz="5400" b="1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Objetivos</a:t>
              </a:r>
            </a:p>
          </p:txBody>
        </p:sp>
      </p:grpSp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83137" y="-1932863"/>
            <a:ext cx="19295428" cy="18909520"/>
          </a:xfrm>
          <a:custGeom>
            <a:avLst/>
            <a:gdLst/>
            <a:ahLst/>
            <a:cxnLst/>
            <a:rect l="l" t="t" r="r" b="b"/>
            <a:pathLst>
              <a:path w="19295428" h="18909520">
                <a:moveTo>
                  <a:pt x="0" y="0"/>
                </a:moveTo>
                <a:lnTo>
                  <a:pt x="19295428" y="0"/>
                </a:lnTo>
                <a:lnTo>
                  <a:pt x="19295428" y="18909520"/>
                </a:lnTo>
                <a:lnTo>
                  <a:pt x="0" y="189095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0" y="1835717"/>
            <a:ext cx="17941727" cy="91611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98833" lvl="1" indent="-399416" algn="just">
              <a:lnSpc>
                <a:spcPts val="6660"/>
              </a:lnSpc>
              <a:buFont typeface="Arial"/>
              <a:buChar char="•"/>
            </a:pPr>
            <a:r>
              <a:rPr lang="en-US" sz="37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Coordenações Municipais do Programa Formacampo; </a:t>
            </a:r>
          </a:p>
          <a:p>
            <a:pPr marL="798833" lvl="1" indent="-399416" algn="just">
              <a:lnSpc>
                <a:spcPts val="6660"/>
              </a:lnSpc>
              <a:buFont typeface="Arial"/>
              <a:buChar char="•"/>
            </a:pPr>
            <a:r>
              <a:rPr lang="en-US" sz="37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Fóruns Municipais de Educação; </a:t>
            </a:r>
          </a:p>
          <a:p>
            <a:pPr marL="798833" lvl="1" indent="-399416" algn="just">
              <a:lnSpc>
                <a:spcPts val="6660"/>
              </a:lnSpc>
              <a:buFont typeface="Arial"/>
              <a:buChar char="•"/>
            </a:pPr>
            <a:r>
              <a:rPr lang="en-US" sz="37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Fóruns Municipais e Territoriais de Educação do Campo; </a:t>
            </a:r>
          </a:p>
          <a:p>
            <a:pPr marL="798833" lvl="1" indent="-399416" algn="just">
              <a:lnSpc>
                <a:spcPts val="6660"/>
              </a:lnSpc>
              <a:buFont typeface="Arial"/>
              <a:buChar char="•"/>
            </a:pPr>
            <a:r>
              <a:rPr lang="en-US" sz="37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Conselhos Municipais de Educação; </a:t>
            </a:r>
          </a:p>
          <a:p>
            <a:pPr marL="798833" lvl="1" indent="-399416" algn="just">
              <a:lnSpc>
                <a:spcPts val="6660"/>
              </a:lnSpc>
              <a:buFont typeface="Arial"/>
              <a:buChar char="•"/>
            </a:pPr>
            <a:r>
              <a:rPr lang="en-US" sz="37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Dirigentes Municipais de Educação; </a:t>
            </a:r>
          </a:p>
          <a:p>
            <a:pPr marL="798833" lvl="1" indent="-399416" algn="just">
              <a:lnSpc>
                <a:spcPts val="6660"/>
              </a:lnSpc>
              <a:buFont typeface="Arial"/>
              <a:buChar char="•"/>
            </a:pPr>
            <a:r>
              <a:rPr lang="en-US" sz="37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Movimentos sociais do campo; </a:t>
            </a:r>
          </a:p>
          <a:p>
            <a:pPr marL="798833" lvl="1" indent="-399416" algn="just">
              <a:lnSpc>
                <a:spcPts val="6660"/>
              </a:lnSpc>
              <a:buFont typeface="Arial"/>
              <a:buChar char="•"/>
            </a:pPr>
            <a:r>
              <a:rPr lang="en-US" sz="37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Equipe gestora, pedagógica, educadores, educadoras e, toda comunidade que tenha interesse em aprofundar seus conhecimentos sobre Educação do Campo, Plano Municipal de Educação, Políticas Públicas, Fóruns Municipais, Territoriais de Educação e de Educação do Campo. </a:t>
            </a:r>
          </a:p>
          <a:p>
            <a:pPr algn="just">
              <a:lnSpc>
                <a:spcPts val="6480"/>
              </a:lnSpc>
            </a:pPr>
            <a:endParaRPr lang="en-US" sz="37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3425671" y="266700"/>
            <a:ext cx="11436667" cy="1342783"/>
            <a:chOff x="0" y="-241623"/>
            <a:chExt cx="15248889" cy="1790379"/>
          </a:xfrm>
        </p:grpSpPr>
        <p:sp>
          <p:nvSpPr>
            <p:cNvPr id="5" name="Freeform 5"/>
            <p:cNvSpPr/>
            <p:nvPr/>
          </p:nvSpPr>
          <p:spPr>
            <a:xfrm>
              <a:off x="0" y="-241623"/>
              <a:ext cx="15248889" cy="1548695"/>
            </a:xfrm>
            <a:custGeom>
              <a:avLst/>
              <a:gdLst/>
              <a:ahLst/>
              <a:cxnLst/>
              <a:rect l="l" t="t" r="r" b="b"/>
              <a:pathLst>
                <a:path w="15248889" h="1548694">
                  <a:moveTo>
                    <a:pt x="0" y="0"/>
                  </a:moveTo>
                  <a:lnTo>
                    <a:pt x="15248889" y="0"/>
                  </a:lnTo>
                  <a:lnTo>
                    <a:pt x="15248889" y="1548694"/>
                  </a:lnTo>
                  <a:lnTo>
                    <a:pt x="0" y="1548694"/>
                  </a:ln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114300"/>
              <a:ext cx="15248877" cy="1663056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ctr">
                <a:lnSpc>
                  <a:spcPts val="6480"/>
                </a:lnSpc>
              </a:pPr>
              <a:r>
                <a:rPr lang="en-US" sz="5400" b="1" dirty="0" err="1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Público-alvo</a:t>
              </a:r>
              <a:r>
                <a:rPr lang="en-US" sz="5400" b="1" dirty="0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do GT</a:t>
              </a:r>
            </a:p>
          </p:txBody>
        </p:sp>
      </p:grpSp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83137" y="-1932863"/>
            <a:ext cx="19295428" cy="18909520"/>
          </a:xfrm>
          <a:custGeom>
            <a:avLst/>
            <a:gdLst/>
            <a:ahLst/>
            <a:cxnLst/>
            <a:rect l="l" t="t" r="r" b="b"/>
            <a:pathLst>
              <a:path w="19295428" h="18909520">
                <a:moveTo>
                  <a:pt x="0" y="0"/>
                </a:moveTo>
                <a:lnTo>
                  <a:pt x="19295428" y="0"/>
                </a:lnTo>
                <a:lnTo>
                  <a:pt x="19295428" y="18909520"/>
                </a:lnTo>
                <a:lnTo>
                  <a:pt x="0" y="189095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45975" y="1708512"/>
            <a:ext cx="17596049" cy="82355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480"/>
              </a:lnSpc>
            </a:pP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 Bold"/>
                <a:cs typeface="Times New Roman" panose="02020603050405020304" pitchFamily="18" charset="0"/>
                <a:sym typeface="Times New Roman Bold"/>
              </a:rPr>
              <a:t>DO PRODUTO OBJETIVADO PELO GT6</a:t>
            </a:r>
          </a:p>
          <a:p>
            <a:pPr marL="388621" lvl="1" algn="just">
              <a:lnSpc>
                <a:spcPts val="6480"/>
              </a:lnSpc>
            </a:pPr>
            <a:r>
              <a:rPr lang="pt-BR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Constituir a Educação do Campo com Objetivo, Metas e Estratégias específicas nos novos Planos Municipais de Educação (PME), bem como promover a construção ou atualização dos Fóruns Municipais de Educação e dos Fóruns Municipais e Territoriais de Educação do Campo, atuando como observatórios voltados ao monitoramento, à avaliação e à elaboração democrática das políticas públicas municipais e territoriais de Educação do Campo, em materialidade de origem da luta dos trabalhadores e trabalhadoras do campo, expressadas nas normativas conforme: Parecer CNE/CEB nº. 36/2001; Resolução CNE/CEB nº. 01/2002; Resolução CNE/CEB nº. 02/2008; Decreto Presidencial nº. 7.352/2010; Resolução CNE/CEB nº. 04/2010; Portaria MEC nº. 86/2013; Lei Federal nº. 12.960/2014; Resolução CEE nº 103/2015; Portaria MEC nº 538/2025; Novo PNE 2026/2036, dentre outras.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3425671" y="342900"/>
            <a:ext cx="11436667" cy="1266583"/>
            <a:chOff x="0" y="-140023"/>
            <a:chExt cx="15248889" cy="1688778"/>
          </a:xfrm>
        </p:grpSpPr>
        <p:sp>
          <p:nvSpPr>
            <p:cNvPr id="5" name="Freeform 5"/>
            <p:cNvSpPr/>
            <p:nvPr/>
          </p:nvSpPr>
          <p:spPr>
            <a:xfrm>
              <a:off x="0" y="-140023"/>
              <a:ext cx="15248889" cy="1548694"/>
            </a:xfrm>
            <a:custGeom>
              <a:avLst/>
              <a:gdLst/>
              <a:ahLst/>
              <a:cxnLst/>
              <a:rect l="l" t="t" r="r" b="b"/>
              <a:pathLst>
                <a:path w="15248889" h="1548694">
                  <a:moveTo>
                    <a:pt x="0" y="0"/>
                  </a:moveTo>
                  <a:lnTo>
                    <a:pt x="15248889" y="0"/>
                  </a:lnTo>
                  <a:lnTo>
                    <a:pt x="15248889" y="1548694"/>
                  </a:lnTo>
                  <a:lnTo>
                    <a:pt x="0" y="1548694"/>
                  </a:ln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114300"/>
              <a:ext cx="15248877" cy="1663055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ctr">
                <a:lnSpc>
                  <a:spcPts val="6480"/>
                </a:lnSpc>
              </a:pPr>
              <a:r>
                <a:rPr lang="en-US" sz="5400" b="1" dirty="0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Do PRODUTO</a:t>
              </a:r>
            </a:p>
          </p:txBody>
        </p:sp>
      </p:grpSp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03714" y="-2095500"/>
            <a:ext cx="19295428" cy="18909520"/>
          </a:xfrm>
          <a:custGeom>
            <a:avLst/>
            <a:gdLst/>
            <a:ahLst/>
            <a:cxnLst/>
            <a:rect l="l" t="t" r="r" b="b"/>
            <a:pathLst>
              <a:path w="19295428" h="18909520">
                <a:moveTo>
                  <a:pt x="0" y="0"/>
                </a:moveTo>
                <a:lnTo>
                  <a:pt x="19295428" y="0"/>
                </a:lnTo>
                <a:lnTo>
                  <a:pt x="19295428" y="18909520"/>
                </a:lnTo>
                <a:lnTo>
                  <a:pt x="0" y="189095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88818" y="399657"/>
            <a:ext cx="16916400" cy="1086243"/>
            <a:chOff x="-3756503" y="177275"/>
            <a:chExt cx="23774399" cy="2380220"/>
          </a:xfrm>
        </p:grpSpPr>
        <p:sp>
          <p:nvSpPr>
            <p:cNvPr id="4" name="Freeform 4"/>
            <p:cNvSpPr/>
            <p:nvPr/>
          </p:nvSpPr>
          <p:spPr>
            <a:xfrm>
              <a:off x="-1882395" y="177275"/>
              <a:ext cx="20026183" cy="2380220"/>
            </a:xfrm>
            <a:custGeom>
              <a:avLst/>
              <a:gdLst/>
              <a:ahLst/>
              <a:cxnLst/>
              <a:rect l="l" t="t" r="r" b="b"/>
              <a:pathLst>
                <a:path w="15248889" h="1548694">
                  <a:moveTo>
                    <a:pt x="0" y="0"/>
                  </a:moveTo>
                  <a:lnTo>
                    <a:pt x="15248889" y="0"/>
                  </a:lnTo>
                  <a:lnTo>
                    <a:pt x="15248889" y="1548694"/>
                  </a:lnTo>
                  <a:lnTo>
                    <a:pt x="0" y="1548694"/>
                  </a:ln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-3756503" y="218839"/>
              <a:ext cx="23774399" cy="1663055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ctr">
                <a:lnSpc>
                  <a:spcPts val="6480"/>
                </a:lnSpc>
              </a:pPr>
              <a:r>
                <a:rPr lang="en-US" sz="5400" b="1" dirty="0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Site do </a:t>
              </a:r>
              <a:r>
                <a:rPr lang="en-US" sz="5400" b="1" dirty="0" err="1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Formacampo</a:t>
              </a:r>
              <a:endParaRPr lang="en-US" sz="54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endParaRPr>
            </a:p>
          </p:txBody>
        </p:sp>
      </p:grpSp>
      <p:pic>
        <p:nvPicPr>
          <p:cNvPr id="8" name="Imagem 7">
            <a:extLst>
              <a:ext uri="{FF2B5EF4-FFF2-40B4-BE49-F238E27FC236}">
                <a16:creationId xmlns:a16="http://schemas.microsoft.com/office/drawing/2014/main" id="{FAE4356C-D540-4D5F-821B-397C373CA9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582" r="1451" b="4792"/>
          <a:stretch/>
        </p:blipFill>
        <p:spPr>
          <a:xfrm>
            <a:off x="304800" y="1714500"/>
            <a:ext cx="8548255" cy="4419600"/>
          </a:xfrm>
          <a:prstGeom prst="rect">
            <a:avLst/>
          </a:prstGeom>
        </p:spPr>
      </p:pic>
      <p:cxnSp>
        <p:nvCxnSpPr>
          <p:cNvPr id="11" name="Conector de Seta Reta 10">
            <a:extLst>
              <a:ext uri="{FF2B5EF4-FFF2-40B4-BE49-F238E27FC236}">
                <a16:creationId xmlns:a16="http://schemas.microsoft.com/office/drawing/2014/main" id="{F2D97C90-8091-4E87-BE3C-35F5B233E6F9}"/>
              </a:ext>
            </a:extLst>
          </p:cNvPr>
          <p:cNvCxnSpPr>
            <a:cxnSpLocks/>
          </p:cNvCxnSpPr>
          <p:nvPr/>
        </p:nvCxnSpPr>
        <p:spPr>
          <a:xfrm flipV="1">
            <a:off x="2545204" y="3240363"/>
            <a:ext cx="997526" cy="43402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Elipse 11">
            <a:extLst>
              <a:ext uri="{FF2B5EF4-FFF2-40B4-BE49-F238E27FC236}">
                <a16:creationId xmlns:a16="http://schemas.microsoft.com/office/drawing/2014/main" id="{36C4A6FA-1C1C-4342-962F-54121A745236}"/>
              </a:ext>
            </a:extLst>
          </p:cNvPr>
          <p:cNvSpPr/>
          <p:nvPr/>
        </p:nvSpPr>
        <p:spPr>
          <a:xfrm>
            <a:off x="3546985" y="2705100"/>
            <a:ext cx="2286000" cy="88250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176DB95C-F314-420C-A28B-BD02BC9DCC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901" r="2137" b="10682"/>
          <a:stretch/>
        </p:blipFill>
        <p:spPr>
          <a:xfrm>
            <a:off x="8991600" y="1714500"/>
            <a:ext cx="9006402" cy="4419600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9077EAF6-C39F-490B-9B37-C534E3498EF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209" t="29091" r="35593" b="20959"/>
          <a:stretch/>
        </p:blipFill>
        <p:spPr>
          <a:xfrm>
            <a:off x="10671145" y="6362700"/>
            <a:ext cx="4344033" cy="4178045"/>
          </a:xfrm>
          <a:prstGeom prst="rect">
            <a:avLst/>
          </a:prstGeom>
        </p:spPr>
      </p:pic>
      <p:cxnSp>
        <p:nvCxnSpPr>
          <p:cNvPr id="18" name="Conector de Seta Reta 17">
            <a:extLst>
              <a:ext uri="{FF2B5EF4-FFF2-40B4-BE49-F238E27FC236}">
                <a16:creationId xmlns:a16="http://schemas.microsoft.com/office/drawing/2014/main" id="{C2BB131C-6B78-4A19-971A-F046B9863B04}"/>
              </a:ext>
            </a:extLst>
          </p:cNvPr>
          <p:cNvCxnSpPr>
            <a:cxnSpLocks/>
          </p:cNvCxnSpPr>
          <p:nvPr/>
        </p:nvCxnSpPr>
        <p:spPr>
          <a:xfrm flipV="1">
            <a:off x="9130145" y="5591414"/>
            <a:ext cx="997526" cy="43402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Elipse 18">
            <a:extLst>
              <a:ext uri="{FF2B5EF4-FFF2-40B4-BE49-F238E27FC236}">
                <a16:creationId xmlns:a16="http://schemas.microsoft.com/office/drawing/2014/main" id="{C9F16918-D48B-47B7-923C-2A223772854B}"/>
              </a:ext>
            </a:extLst>
          </p:cNvPr>
          <p:cNvSpPr/>
          <p:nvPr/>
        </p:nvSpPr>
        <p:spPr>
          <a:xfrm>
            <a:off x="10131926" y="5056151"/>
            <a:ext cx="2286000" cy="88250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0" name="Conector de Seta Reta 19">
            <a:extLst>
              <a:ext uri="{FF2B5EF4-FFF2-40B4-BE49-F238E27FC236}">
                <a16:creationId xmlns:a16="http://schemas.microsoft.com/office/drawing/2014/main" id="{7D6F590F-73FA-4DC8-AD57-CACAC3BE13F0}"/>
              </a:ext>
            </a:extLst>
          </p:cNvPr>
          <p:cNvCxnSpPr>
            <a:cxnSpLocks/>
          </p:cNvCxnSpPr>
          <p:nvPr/>
        </p:nvCxnSpPr>
        <p:spPr>
          <a:xfrm flipV="1">
            <a:off x="10120744" y="8230198"/>
            <a:ext cx="1533662" cy="57090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1" name="Elipse 20">
            <a:extLst>
              <a:ext uri="{FF2B5EF4-FFF2-40B4-BE49-F238E27FC236}">
                <a16:creationId xmlns:a16="http://schemas.microsoft.com/office/drawing/2014/main" id="{614AD057-EB9E-4B84-BDF5-341B2147C8E6}"/>
              </a:ext>
            </a:extLst>
          </p:cNvPr>
          <p:cNvSpPr/>
          <p:nvPr/>
        </p:nvSpPr>
        <p:spPr>
          <a:xfrm>
            <a:off x="11693029" y="7725853"/>
            <a:ext cx="2286000" cy="88250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630B9F19-341C-4DC9-BFBA-6A66FCD83EDF}"/>
              </a:ext>
            </a:extLst>
          </p:cNvPr>
          <p:cNvSpPr txBox="1"/>
          <p:nvPr/>
        </p:nvSpPr>
        <p:spPr>
          <a:xfrm>
            <a:off x="319918" y="8068288"/>
            <a:ext cx="96427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>
                <a:hlinkClick r:id="rId7"/>
              </a:rPr>
              <a:t>https://gepemdecc-formacampo.com.br/Site-formacampo-2026/index.php</a:t>
            </a:r>
            <a:r>
              <a:rPr lang="pt-BR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64308591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03714" y="-2095500"/>
            <a:ext cx="19295428" cy="18909520"/>
          </a:xfrm>
          <a:custGeom>
            <a:avLst/>
            <a:gdLst/>
            <a:ahLst/>
            <a:cxnLst/>
            <a:rect l="l" t="t" r="r" b="b"/>
            <a:pathLst>
              <a:path w="19295428" h="18909520">
                <a:moveTo>
                  <a:pt x="0" y="0"/>
                </a:moveTo>
                <a:lnTo>
                  <a:pt x="19295428" y="0"/>
                </a:lnTo>
                <a:lnTo>
                  <a:pt x="19295428" y="18909520"/>
                </a:lnTo>
                <a:lnTo>
                  <a:pt x="0" y="189095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grpSp>
        <p:nvGrpSpPr>
          <p:cNvPr id="3" name="Group 3"/>
          <p:cNvGrpSpPr/>
          <p:nvPr/>
        </p:nvGrpSpPr>
        <p:grpSpPr>
          <a:xfrm>
            <a:off x="588818" y="399657"/>
            <a:ext cx="16916400" cy="1086243"/>
            <a:chOff x="-3756503" y="177275"/>
            <a:chExt cx="23774399" cy="2380220"/>
          </a:xfrm>
        </p:grpSpPr>
        <p:sp>
          <p:nvSpPr>
            <p:cNvPr id="4" name="Freeform 4"/>
            <p:cNvSpPr/>
            <p:nvPr/>
          </p:nvSpPr>
          <p:spPr>
            <a:xfrm>
              <a:off x="-1882395" y="177275"/>
              <a:ext cx="20026183" cy="2380220"/>
            </a:xfrm>
            <a:custGeom>
              <a:avLst/>
              <a:gdLst/>
              <a:ahLst/>
              <a:cxnLst/>
              <a:rect l="l" t="t" r="r" b="b"/>
              <a:pathLst>
                <a:path w="15248889" h="1548694">
                  <a:moveTo>
                    <a:pt x="0" y="0"/>
                  </a:moveTo>
                  <a:lnTo>
                    <a:pt x="15248889" y="0"/>
                  </a:lnTo>
                  <a:lnTo>
                    <a:pt x="15248889" y="1548694"/>
                  </a:lnTo>
                  <a:lnTo>
                    <a:pt x="0" y="1548694"/>
                  </a:ln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-3756503" y="218839"/>
              <a:ext cx="23774399" cy="1663055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ctr">
                <a:lnSpc>
                  <a:spcPts val="6480"/>
                </a:lnSpc>
              </a:pPr>
              <a:r>
                <a:rPr lang="en-US" sz="5400" b="1" dirty="0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Site do </a:t>
              </a:r>
              <a:r>
                <a:rPr lang="en-US" sz="5400" b="1" dirty="0" err="1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Formacampo</a:t>
              </a:r>
              <a:endParaRPr lang="en-US" sz="54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endParaRPr>
            </a:p>
          </p:txBody>
        </p:sp>
      </p:grpSp>
      <p:pic>
        <p:nvPicPr>
          <p:cNvPr id="8" name="Imagem 7">
            <a:extLst>
              <a:ext uri="{FF2B5EF4-FFF2-40B4-BE49-F238E27FC236}">
                <a16:creationId xmlns:a16="http://schemas.microsoft.com/office/drawing/2014/main" id="{FAE4356C-D540-4D5F-821B-397C373CA9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582" r="1451" b="4792"/>
          <a:stretch/>
        </p:blipFill>
        <p:spPr>
          <a:xfrm>
            <a:off x="304800" y="1714500"/>
            <a:ext cx="8548255" cy="4419600"/>
          </a:xfrm>
          <a:prstGeom prst="rect">
            <a:avLst/>
          </a:prstGeom>
        </p:spPr>
      </p:pic>
      <p:cxnSp>
        <p:nvCxnSpPr>
          <p:cNvPr id="11" name="Conector de Seta Reta 10">
            <a:extLst>
              <a:ext uri="{FF2B5EF4-FFF2-40B4-BE49-F238E27FC236}">
                <a16:creationId xmlns:a16="http://schemas.microsoft.com/office/drawing/2014/main" id="{F2D97C90-8091-4E87-BE3C-35F5B233E6F9}"/>
              </a:ext>
            </a:extLst>
          </p:cNvPr>
          <p:cNvCxnSpPr>
            <a:cxnSpLocks/>
          </p:cNvCxnSpPr>
          <p:nvPr/>
        </p:nvCxnSpPr>
        <p:spPr>
          <a:xfrm>
            <a:off x="838200" y="4842321"/>
            <a:ext cx="0" cy="165546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6" name="Imagem 15">
            <a:extLst>
              <a:ext uri="{FF2B5EF4-FFF2-40B4-BE49-F238E27FC236}">
                <a16:creationId xmlns:a16="http://schemas.microsoft.com/office/drawing/2014/main" id="{DB5842E9-8A69-4C35-817E-E7E18CFECF7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546" t="14584" r="20718" b="6607"/>
          <a:stretch/>
        </p:blipFill>
        <p:spPr>
          <a:xfrm>
            <a:off x="9434947" y="3598561"/>
            <a:ext cx="8212716" cy="6091672"/>
          </a:xfrm>
          <a:prstGeom prst="rect">
            <a:avLst/>
          </a:prstGeom>
        </p:spPr>
      </p:pic>
      <p:cxnSp>
        <p:nvCxnSpPr>
          <p:cNvPr id="22" name="Conector de Seta Reta 21">
            <a:extLst>
              <a:ext uri="{FF2B5EF4-FFF2-40B4-BE49-F238E27FC236}">
                <a16:creationId xmlns:a16="http://schemas.microsoft.com/office/drawing/2014/main" id="{27D5F391-A482-4D80-B597-CAE45930D2B3}"/>
              </a:ext>
            </a:extLst>
          </p:cNvPr>
          <p:cNvCxnSpPr>
            <a:cxnSpLocks/>
          </p:cNvCxnSpPr>
          <p:nvPr/>
        </p:nvCxnSpPr>
        <p:spPr>
          <a:xfrm>
            <a:off x="10896600" y="1714500"/>
            <a:ext cx="0" cy="165546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Conector de Seta Reta 22">
            <a:extLst>
              <a:ext uri="{FF2B5EF4-FFF2-40B4-BE49-F238E27FC236}">
                <a16:creationId xmlns:a16="http://schemas.microsoft.com/office/drawing/2014/main" id="{D061E035-16A1-432F-BF50-96C8AF5E36E7}"/>
              </a:ext>
            </a:extLst>
          </p:cNvPr>
          <p:cNvCxnSpPr>
            <a:cxnSpLocks/>
          </p:cNvCxnSpPr>
          <p:nvPr/>
        </p:nvCxnSpPr>
        <p:spPr>
          <a:xfrm flipH="1" flipV="1">
            <a:off x="15827305" y="8062463"/>
            <a:ext cx="1012895" cy="96723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" name="Elipse 23">
            <a:extLst>
              <a:ext uri="{FF2B5EF4-FFF2-40B4-BE49-F238E27FC236}">
                <a16:creationId xmlns:a16="http://schemas.microsoft.com/office/drawing/2014/main" id="{52E6994F-836C-40D2-94E9-08D7B445FD8D}"/>
              </a:ext>
            </a:extLst>
          </p:cNvPr>
          <p:cNvSpPr/>
          <p:nvPr/>
        </p:nvSpPr>
        <p:spPr>
          <a:xfrm>
            <a:off x="13541305" y="7179961"/>
            <a:ext cx="2286000" cy="88250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7780060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03714" y="-2171700"/>
            <a:ext cx="19295428" cy="18909520"/>
          </a:xfrm>
          <a:custGeom>
            <a:avLst/>
            <a:gdLst/>
            <a:ahLst/>
            <a:cxnLst/>
            <a:rect l="l" t="t" r="r" b="b"/>
            <a:pathLst>
              <a:path w="19295428" h="18909520">
                <a:moveTo>
                  <a:pt x="0" y="0"/>
                </a:moveTo>
                <a:lnTo>
                  <a:pt x="19295428" y="0"/>
                </a:lnTo>
                <a:lnTo>
                  <a:pt x="19295428" y="18909520"/>
                </a:lnTo>
                <a:lnTo>
                  <a:pt x="0" y="189095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88818" y="399656"/>
            <a:ext cx="16916400" cy="1785165"/>
            <a:chOff x="-3756503" y="177275"/>
            <a:chExt cx="23774399" cy="2380220"/>
          </a:xfrm>
        </p:grpSpPr>
        <p:sp>
          <p:nvSpPr>
            <p:cNvPr id="4" name="Freeform 4"/>
            <p:cNvSpPr/>
            <p:nvPr/>
          </p:nvSpPr>
          <p:spPr>
            <a:xfrm>
              <a:off x="-3483905" y="177275"/>
              <a:ext cx="23102641" cy="2380220"/>
            </a:xfrm>
            <a:custGeom>
              <a:avLst/>
              <a:gdLst/>
              <a:ahLst/>
              <a:cxnLst/>
              <a:rect l="l" t="t" r="r" b="b"/>
              <a:pathLst>
                <a:path w="15248889" h="1548694">
                  <a:moveTo>
                    <a:pt x="0" y="0"/>
                  </a:moveTo>
                  <a:lnTo>
                    <a:pt x="15248889" y="0"/>
                  </a:lnTo>
                  <a:lnTo>
                    <a:pt x="15248889" y="1548694"/>
                  </a:lnTo>
                  <a:lnTo>
                    <a:pt x="0" y="1548694"/>
                  </a:ln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-3756503" y="218839"/>
              <a:ext cx="23774399" cy="1663055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ctr">
                <a:lnSpc>
                  <a:spcPts val="6480"/>
                </a:lnSpc>
              </a:pPr>
              <a:r>
                <a:rPr lang="en-US" sz="5400" b="1" dirty="0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II </a:t>
              </a:r>
              <a:r>
                <a:rPr lang="en-US" sz="5400" b="1" dirty="0" err="1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Encontro</a:t>
              </a:r>
              <a:r>
                <a:rPr lang="en-US" sz="5400" b="1" dirty="0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5400" b="1" dirty="0" err="1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Internacional</a:t>
              </a:r>
              <a:r>
                <a:rPr lang="en-US" sz="5400" b="1" dirty="0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da </a:t>
              </a:r>
              <a:r>
                <a:rPr lang="en-US" sz="5400" b="1" dirty="0" err="1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Educação</a:t>
              </a:r>
              <a:r>
                <a:rPr lang="en-US" sz="5400" b="1" dirty="0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do Campo</a:t>
              </a:r>
            </a:p>
            <a:p>
              <a:pPr algn="ctr">
                <a:lnSpc>
                  <a:spcPts val="6480"/>
                </a:lnSpc>
              </a:pPr>
              <a:r>
                <a:rPr lang="en-US" sz="5400" b="1" dirty="0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XI </a:t>
              </a:r>
              <a:r>
                <a:rPr lang="en-US" sz="5400" b="1" dirty="0" err="1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Encontro</a:t>
              </a:r>
              <a:r>
                <a:rPr lang="en-US" sz="5400" b="1" dirty="0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Territorial </a:t>
              </a:r>
              <a:r>
                <a:rPr lang="en-US" sz="5400" b="1" dirty="0" err="1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Baiano</a:t>
              </a:r>
              <a:r>
                <a:rPr lang="en-US" sz="5400" b="1" dirty="0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do </a:t>
              </a:r>
              <a:r>
                <a:rPr lang="en-US" sz="5400" b="1" dirty="0" err="1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Programa</a:t>
              </a:r>
              <a:r>
                <a:rPr lang="en-US" sz="5400" b="1" dirty="0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5400" b="1" dirty="0" err="1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Formacampo</a:t>
              </a:r>
              <a:r>
                <a:rPr lang="en-US" sz="5400" b="1" dirty="0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</a:p>
          </p:txBody>
        </p:sp>
      </p:grpSp>
      <p:pic>
        <p:nvPicPr>
          <p:cNvPr id="8" name="Imagem 7">
            <a:extLst>
              <a:ext uri="{FF2B5EF4-FFF2-40B4-BE49-F238E27FC236}">
                <a16:creationId xmlns:a16="http://schemas.microsoft.com/office/drawing/2014/main" id="{11CB2B2D-B7FF-4847-8FC3-6B789D1A50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68" y="2859604"/>
            <a:ext cx="6119141" cy="6119141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0A81B175-5DA8-429B-8093-6999A6BF2364}"/>
              </a:ext>
            </a:extLst>
          </p:cNvPr>
          <p:cNvSpPr txBox="1"/>
          <p:nvPr/>
        </p:nvSpPr>
        <p:spPr>
          <a:xfrm>
            <a:off x="1901536" y="9485447"/>
            <a:ext cx="112810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dirty="0">
                <a:hlinkClick r:id="rId5"/>
              </a:rPr>
              <a:t>https://gepemdecc-formacampo.com.br/Site-formacampo-2026/XI_encontro_territorial/index.php</a:t>
            </a:r>
            <a:r>
              <a:rPr lang="pt-BR" sz="2000" dirty="0"/>
              <a:t> </a:t>
            </a: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2D5913BA-5968-4A3E-8546-0823BE16E0B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319" t="6250" r="805" b="5209"/>
          <a:stretch/>
        </p:blipFill>
        <p:spPr>
          <a:xfrm>
            <a:off x="6449167" y="2856139"/>
            <a:ext cx="11662365" cy="6119142"/>
          </a:xfrm>
          <a:prstGeom prst="rect">
            <a:avLst/>
          </a:prstGeom>
        </p:spPr>
      </p:pic>
      <p:sp>
        <p:nvSpPr>
          <p:cNvPr id="16" name="Elipse 15">
            <a:extLst>
              <a:ext uri="{FF2B5EF4-FFF2-40B4-BE49-F238E27FC236}">
                <a16:creationId xmlns:a16="http://schemas.microsoft.com/office/drawing/2014/main" id="{309C9EB7-A0A9-4F13-8D92-0E8650EFFA82}"/>
              </a:ext>
            </a:extLst>
          </p:cNvPr>
          <p:cNvSpPr/>
          <p:nvPr/>
        </p:nvSpPr>
        <p:spPr>
          <a:xfrm>
            <a:off x="10896600" y="8347862"/>
            <a:ext cx="2133600" cy="62741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7" name="Conector de Seta Reta 16">
            <a:extLst>
              <a:ext uri="{FF2B5EF4-FFF2-40B4-BE49-F238E27FC236}">
                <a16:creationId xmlns:a16="http://schemas.microsoft.com/office/drawing/2014/main" id="{6E032C3B-C83B-43F3-AE3D-5DEF78C788BD}"/>
              </a:ext>
            </a:extLst>
          </p:cNvPr>
          <p:cNvCxnSpPr>
            <a:cxnSpLocks/>
          </p:cNvCxnSpPr>
          <p:nvPr/>
        </p:nvCxnSpPr>
        <p:spPr>
          <a:xfrm flipH="1" flipV="1">
            <a:off x="12725400" y="9175592"/>
            <a:ext cx="1219200" cy="92090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8357747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8659CFC-D681-46A4-8114-38F535D39F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08" r="1977" b="6251"/>
          <a:stretch/>
        </p:blipFill>
        <p:spPr>
          <a:xfrm>
            <a:off x="1095538" y="2215994"/>
            <a:ext cx="15812906" cy="8030453"/>
          </a:xfrm>
          <a:prstGeom prst="rect">
            <a:avLst/>
          </a:prstGeom>
        </p:spPr>
      </p:pic>
      <p:sp>
        <p:nvSpPr>
          <p:cNvPr id="8" name="Elipse 7">
            <a:extLst>
              <a:ext uri="{FF2B5EF4-FFF2-40B4-BE49-F238E27FC236}">
                <a16:creationId xmlns:a16="http://schemas.microsoft.com/office/drawing/2014/main" id="{160F4A7D-9DB0-41ED-A144-15D70B0F0391}"/>
              </a:ext>
            </a:extLst>
          </p:cNvPr>
          <p:cNvSpPr/>
          <p:nvPr/>
        </p:nvSpPr>
        <p:spPr>
          <a:xfrm>
            <a:off x="7484918" y="9265988"/>
            <a:ext cx="3124200" cy="76037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0026FD71-FC8C-4FAC-A8B8-533830F72DDE}"/>
              </a:ext>
            </a:extLst>
          </p:cNvPr>
          <p:cNvSpPr txBox="1"/>
          <p:nvPr/>
        </p:nvSpPr>
        <p:spPr>
          <a:xfrm>
            <a:off x="588818" y="430829"/>
            <a:ext cx="16916400" cy="1247291"/>
          </a:xfrm>
          <a:prstGeom prst="rect">
            <a:avLst/>
          </a:prstGeom>
        </p:spPr>
        <p:txBody>
          <a:bodyPr lIns="50800" tIns="50800" rIns="50800" bIns="50800" rtlCol="0" anchor="t"/>
          <a:lstStyle/>
          <a:p>
            <a:pPr algn="ctr">
              <a:lnSpc>
                <a:spcPts val="6480"/>
              </a:lnSpc>
            </a:pPr>
            <a:r>
              <a:rPr lang="en-US" sz="54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II </a:t>
            </a:r>
            <a:r>
              <a:rPr lang="en-US" sz="54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Encontro</a:t>
            </a:r>
            <a:r>
              <a:rPr lang="en-US" sz="54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Internacional</a:t>
            </a:r>
            <a:r>
              <a:rPr lang="en-US" sz="54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da </a:t>
            </a:r>
            <a:r>
              <a:rPr lang="en-US" sz="54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Educação</a:t>
            </a:r>
            <a:r>
              <a:rPr lang="en-US" sz="54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do Campo</a:t>
            </a:r>
          </a:p>
          <a:p>
            <a:pPr algn="ctr">
              <a:lnSpc>
                <a:spcPts val="6480"/>
              </a:lnSpc>
            </a:pPr>
            <a:r>
              <a:rPr lang="en-US" sz="54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XI </a:t>
            </a:r>
            <a:r>
              <a:rPr lang="en-US" sz="54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Encontro</a:t>
            </a:r>
            <a:r>
              <a:rPr lang="en-US" sz="54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Territorial </a:t>
            </a:r>
            <a:r>
              <a:rPr lang="en-US" sz="54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Baiano</a:t>
            </a:r>
            <a:r>
              <a:rPr lang="en-US" sz="54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do </a:t>
            </a:r>
            <a:r>
              <a:rPr lang="en-US" sz="54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Programa</a:t>
            </a:r>
            <a:r>
              <a:rPr lang="en-US" sz="54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Formacampo</a:t>
            </a:r>
            <a:r>
              <a:rPr lang="en-US" sz="54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</a:p>
        </p:txBody>
      </p:sp>
      <p:grpSp>
        <p:nvGrpSpPr>
          <p:cNvPr id="14" name="Group 3">
            <a:extLst>
              <a:ext uri="{FF2B5EF4-FFF2-40B4-BE49-F238E27FC236}">
                <a16:creationId xmlns:a16="http://schemas.microsoft.com/office/drawing/2014/main" id="{E27BF495-AAF9-40CE-B871-BC5DD2322D4A}"/>
              </a:ext>
            </a:extLst>
          </p:cNvPr>
          <p:cNvGrpSpPr/>
          <p:nvPr/>
        </p:nvGrpSpPr>
        <p:grpSpPr>
          <a:xfrm>
            <a:off x="588818" y="399656"/>
            <a:ext cx="16916400" cy="1785165"/>
            <a:chOff x="-3756503" y="177275"/>
            <a:chExt cx="23774399" cy="2380220"/>
          </a:xfrm>
        </p:grpSpPr>
        <p:sp>
          <p:nvSpPr>
            <p:cNvPr id="15" name="Freeform 4">
              <a:extLst>
                <a:ext uri="{FF2B5EF4-FFF2-40B4-BE49-F238E27FC236}">
                  <a16:creationId xmlns:a16="http://schemas.microsoft.com/office/drawing/2014/main" id="{5FDACB2C-C32E-4B13-ABC0-7E392FFE5C24}"/>
                </a:ext>
              </a:extLst>
            </p:cNvPr>
            <p:cNvSpPr/>
            <p:nvPr/>
          </p:nvSpPr>
          <p:spPr>
            <a:xfrm>
              <a:off x="-3483905" y="177275"/>
              <a:ext cx="23102641" cy="2380220"/>
            </a:xfrm>
            <a:custGeom>
              <a:avLst/>
              <a:gdLst/>
              <a:ahLst/>
              <a:cxnLst/>
              <a:rect l="l" t="t" r="r" b="b"/>
              <a:pathLst>
                <a:path w="15248889" h="1548694">
                  <a:moveTo>
                    <a:pt x="0" y="0"/>
                  </a:moveTo>
                  <a:lnTo>
                    <a:pt x="15248889" y="0"/>
                  </a:lnTo>
                  <a:lnTo>
                    <a:pt x="15248889" y="1548694"/>
                  </a:lnTo>
                  <a:lnTo>
                    <a:pt x="0" y="1548694"/>
                  </a:ln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16" name="TextBox 5">
              <a:extLst>
                <a:ext uri="{FF2B5EF4-FFF2-40B4-BE49-F238E27FC236}">
                  <a16:creationId xmlns:a16="http://schemas.microsoft.com/office/drawing/2014/main" id="{CF2E9548-D994-43D5-A203-CD58F8C013DA}"/>
                </a:ext>
              </a:extLst>
            </p:cNvPr>
            <p:cNvSpPr txBox="1"/>
            <p:nvPr/>
          </p:nvSpPr>
          <p:spPr>
            <a:xfrm>
              <a:off x="-3756503" y="218839"/>
              <a:ext cx="23774399" cy="1663055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ctr">
                <a:lnSpc>
                  <a:spcPts val="6480"/>
                </a:lnSpc>
              </a:pPr>
              <a:r>
                <a:rPr lang="en-US" sz="5400" b="1" dirty="0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II </a:t>
              </a:r>
              <a:r>
                <a:rPr lang="en-US" sz="5400" b="1" dirty="0" err="1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Encontro</a:t>
              </a:r>
              <a:r>
                <a:rPr lang="en-US" sz="5400" b="1" dirty="0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5400" b="1" dirty="0" err="1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Internacional</a:t>
              </a:r>
              <a:r>
                <a:rPr lang="en-US" sz="5400" b="1" dirty="0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da </a:t>
              </a:r>
              <a:r>
                <a:rPr lang="en-US" sz="5400" b="1" dirty="0" err="1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Educação</a:t>
              </a:r>
              <a:r>
                <a:rPr lang="en-US" sz="5400" b="1" dirty="0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do Campo</a:t>
              </a:r>
            </a:p>
            <a:p>
              <a:pPr algn="ctr">
                <a:lnSpc>
                  <a:spcPts val="6480"/>
                </a:lnSpc>
              </a:pPr>
              <a:r>
                <a:rPr lang="en-US" sz="5400" b="1" dirty="0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XI </a:t>
              </a:r>
              <a:r>
                <a:rPr lang="en-US" sz="5400" b="1" dirty="0" err="1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Encontro</a:t>
              </a:r>
              <a:r>
                <a:rPr lang="en-US" sz="5400" b="1" dirty="0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Territorial </a:t>
              </a:r>
              <a:r>
                <a:rPr lang="en-US" sz="5400" b="1" dirty="0" err="1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Baiano</a:t>
              </a:r>
              <a:r>
                <a:rPr lang="en-US" sz="5400" b="1" dirty="0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do </a:t>
              </a:r>
              <a:r>
                <a:rPr lang="en-US" sz="5400" b="1" dirty="0" err="1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Programa</a:t>
              </a:r>
              <a:r>
                <a:rPr lang="en-US" sz="5400" b="1" dirty="0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5400" b="1" dirty="0" err="1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Formacampo</a:t>
              </a:r>
              <a:r>
                <a:rPr lang="en-US" sz="5400" b="1" dirty="0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</a:p>
          </p:txBody>
        </p:sp>
      </p:grpSp>
      <p:cxnSp>
        <p:nvCxnSpPr>
          <p:cNvPr id="17" name="Conector de Seta Reta 16">
            <a:extLst>
              <a:ext uri="{FF2B5EF4-FFF2-40B4-BE49-F238E27FC236}">
                <a16:creationId xmlns:a16="http://schemas.microsoft.com/office/drawing/2014/main" id="{720D5CEF-A902-43BC-85B2-DE72C2689EE3}"/>
              </a:ext>
            </a:extLst>
          </p:cNvPr>
          <p:cNvCxnSpPr>
            <a:cxnSpLocks/>
          </p:cNvCxnSpPr>
          <p:nvPr/>
        </p:nvCxnSpPr>
        <p:spPr>
          <a:xfrm flipV="1">
            <a:off x="6154882" y="9732206"/>
            <a:ext cx="1295400" cy="31027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Elipse 18">
            <a:extLst>
              <a:ext uri="{FF2B5EF4-FFF2-40B4-BE49-F238E27FC236}">
                <a16:creationId xmlns:a16="http://schemas.microsoft.com/office/drawing/2014/main" id="{56698351-993C-4A85-9422-D3E1FA7477F2}"/>
              </a:ext>
            </a:extLst>
          </p:cNvPr>
          <p:cNvSpPr/>
          <p:nvPr/>
        </p:nvSpPr>
        <p:spPr>
          <a:xfrm>
            <a:off x="7422573" y="3086100"/>
            <a:ext cx="8333509" cy="10668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0" name="Conector de Seta Reta 19">
            <a:extLst>
              <a:ext uri="{FF2B5EF4-FFF2-40B4-BE49-F238E27FC236}">
                <a16:creationId xmlns:a16="http://schemas.microsoft.com/office/drawing/2014/main" id="{DA677950-CA78-4118-B269-BE89EFA3225B}"/>
              </a:ext>
            </a:extLst>
          </p:cNvPr>
          <p:cNvCxnSpPr>
            <a:cxnSpLocks/>
          </p:cNvCxnSpPr>
          <p:nvPr/>
        </p:nvCxnSpPr>
        <p:spPr>
          <a:xfrm flipV="1">
            <a:off x="6199909" y="3747129"/>
            <a:ext cx="1295400" cy="31027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96972" y="-1739929"/>
            <a:ext cx="19521837" cy="19131400"/>
          </a:xfrm>
          <a:custGeom>
            <a:avLst/>
            <a:gdLst/>
            <a:ahLst/>
            <a:cxnLst/>
            <a:rect l="l" t="t" r="r" b="b"/>
            <a:pathLst>
              <a:path w="19521837" h="19131400">
                <a:moveTo>
                  <a:pt x="0" y="0"/>
                </a:moveTo>
                <a:lnTo>
                  <a:pt x="19521836" y="0"/>
                </a:lnTo>
                <a:lnTo>
                  <a:pt x="19521836" y="19131400"/>
                </a:lnTo>
                <a:lnTo>
                  <a:pt x="0" y="19131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0" y="2019340"/>
            <a:ext cx="17907159" cy="6704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80" marR="0" lvl="1" indent="-453390" algn="just" defTabSz="914400" rtl="0" eaLnBrk="1" fontAlgn="auto" latinLnBrk="0" hangingPunct="1">
              <a:lnSpc>
                <a:spcPts val="75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Plano Nacional de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Educação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(PNE),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entendido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como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o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epicentro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das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políticas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de Estado para a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educação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brasileira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(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Dourado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, 2017);</a:t>
            </a:r>
          </a:p>
          <a:p>
            <a:pPr marL="906780" marR="0" lvl="1" indent="-453390" algn="just" defTabSz="914400" rtl="0" eaLnBrk="1" fontAlgn="auto" latinLnBrk="0" hangingPunct="1">
              <a:lnSpc>
                <a:spcPts val="75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Projeto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de Lei (PL) 2.614/2024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aprovado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e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assinado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em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30/03/2026 - 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Objetivo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9 “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Garantir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o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acesso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, a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oferta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e a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permanência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em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todos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os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níveis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, as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etapas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e as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modalidades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na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educação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escolar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indígena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na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educação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do campo e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na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educação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escolar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quilombola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observados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os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padrões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nacionais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de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qualidade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, com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redução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das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desigualdades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regionais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” (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Senado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Federal, 2026, p. 37);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600200" y="362192"/>
            <a:ext cx="15544800" cy="1260582"/>
            <a:chOff x="-2433961" y="-114300"/>
            <a:chExt cx="20726399" cy="1680777"/>
          </a:xfrm>
        </p:grpSpPr>
        <p:sp>
          <p:nvSpPr>
            <p:cNvPr id="5" name="Freeform 5"/>
            <p:cNvSpPr/>
            <p:nvPr/>
          </p:nvSpPr>
          <p:spPr>
            <a:xfrm>
              <a:off x="-506745" y="17783"/>
              <a:ext cx="15248889" cy="1548694"/>
            </a:xfrm>
            <a:custGeom>
              <a:avLst/>
              <a:gdLst/>
              <a:ahLst/>
              <a:cxnLst/>
              <a:rect l="l" t="t" r="r" b="b"/>
              <a:pathLst>
                <a:path w="15248889" h="1548694">
                  <a:moveTo>
                    <a:pt x="0" y="0"/>
                  </a:moveTo>
                  <a:lnTo>
                    <a:pt x="15248889" y="0"/>
                  </a:lnTo>
                  <a:lnTo>
                    <a:pt x="15248889" y="1548694"/>
                  </a:lnTo>
                  <a:lnTo>
                    <a:pt x="0" y="1548694"/>
                  </a:ln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-2433961" y="-114300"/>
              <a:ext cx="20726399" cy="1663056"/>
            </a:xfrm>
            <a:prstGeom prst="rect">
              <a:avLst/>
            </a:prstGeom>
            <a:solidFill>
              <a:srgbClr val="0070C0"/>
            </a:solidFill>
          </p:spPr>
          <p:txBody>
            <a:bodyPr lIns="50800" tIns="50800" rIns="50800" bIns="50800" rtlCol="0" anchor="t"/>
            <a:lstStyle/>
            <a:p>
              <a:pPr marL="0" marR="0" lvl="0" indent="0" algn="ctr" defTabSz="914400" rtl="0" eaLnBrk="1" fontAlgn="auto" latinLnBrk="0" hangingPunct="1">
                <a:lnSpc>
                  <a:spcPts val="64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 (MS) Bold"/>
                  <a:ea typeface="Calibri (MS) Bold"/>
                  <a:cs typeface="Calibri (MS) Bold"/>
                  <a:sym typeface="Calibri (MS) Bold"/>
                </a:rPr>
                <a:t>EDUCAÇÃO DO CAMPO NO NOVO PNE (2026-2036)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91421439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8288000" cy="11983278"/>
          </a:xfrm>
          <a:custGeom>
            <a:avLst/>
            <a:gdLst/>
            <a:ahLst/>
            <a:cxnLst/>
            <a:rect l="l" t="t" r="r" b="b"/>
            <a:pathLst>
              <a:path w="18288000" h="11983278">
                <a:moveTo>
                  <a:pt x="0" y="0"/>
                </a:moveTo>
                <a:lnTo>
                  <a:pt x="18288000" y="0"/>
                </a:lnTo>
                <a:lnTo>
                  <a:pt x="18288000" y="11983278"/>
                </a:lnTo>
                <a:lnTo>
                  <a:pt x="0" y="119832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353" t="-8396" r="-3353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91515" y="8991102"/>
            <a:ext cx="8578401" cy="972144"/>
            <a:chOff x="0" y="0"/>
            <a:chExt cx="11437868" cy="1296193"/>
          </a:xfrm>
        </p:grpSpPr>
        <p:sp>
          <p:nvSpPr>
            <p:cNvPr id="5" name="Freeform 5"/>
            <p:cNvSpPr/>
            <p:nvPr/>
          </p:nvSpPr>
          <p:spPr>
            <a:xfrm>
              <a:off x="6869201" y="344928"/>
              <a:ext cx="1042438" cy="876499"/>
            </a:xfrm>
            <a:custGeom>
              <a:avLst/>
              <a:gdLst/>
              <a:ahLst/>
              <a:cxnLst/>
              <a:rect l="l" t="t" r="r" b="b"/>
              <a:pathLst>
                <a:path w="1042438" h="876499">
                  <a:moveTo>
                    <a:pt x="0" y="0"/>
                  </a:moveTo>
                  <a:lnTo>
                    <a:pt x="1042438" y="0"/>
                  </a:lnTo>
                  <a:lnTo>
                    <a:pt x="1042438" y="876499"/>
                  </a:lnTo>
                  <a:lnTo>
                    <a:pt x="0" y="8764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0475196" y="231769"/>
              <a:ext cx="962672" cy="958394"/>
            </a:xfrm>
            <a:custGeom>
              <a:avLst/>
              <a:gdLst/>
              <a:ahLst/>
              <a:cxnLst/>
              <a:rect l="l" t="t" r="r" b="b"/>
              <a:pathLst>
                <a:path w="962672" h="958394">
                  <a:moveTo>
                    <a:pt x="0" y="0"/>
                  </a:moveTo>
                  <a:lnTo>
                    <a:pt x="962672" y="0"/>
                  </a:lnTo>
                  <a:lnTo>
                    <a:pt x="962672" y="958394"/>
                  </a:lnTo>
                  <a:lnTo>
                    <a:pt x="0" y="9583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4448139" y="50114"/>
              <a:ext cx="853182" cy="1083477"/>
            </a:xfrm>
            <a:custGeom>
              <a:avLst/>
              <a:gdLst/>
              <a:ahLst/>
              <a:cxnLst/>
              <a:rect l="l" t="t" r="r" b="b"/>
              <a:pathLst>
                <a:path w="853182" h="1083477">
                  <a:moveTo>
                    <a:pt x="0" y="0"/>
                  </a:moveTo>
                  <a:lnTo>
                    <a:pt x="853182" y="0"/>
                  </a:lnTo>
                  <a:lnTo>
                    <a:pt x="853182" y="1083477"/>
                  </a:lnTo>
                  <a:lnTo>
                    <a:pt x="0" y="1083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3448" b="-3448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9161689" y="344928"/>
              <a:ext cx="951265" cy="951265"/>
            </a:xfrm>
            <a:custGeom>
              <a:avLst/>
              <a:gdLst/>
              <a:ahLst/>
              <a:cxnLst/>
              <a:rect l="l" t="t" r="r" b="b"/>
              <a:pathLst>
                <a:path w="951265" h="951265">
                  <a:moveTo>
                    <a:pt x="0" y="0"/>
                  </a:moveTo>
                  <a:lnTo>
                    <a:pt x="951264" y="0"/>
                  </a:lnTo>
                  <a:lnTo>
                    <a:pt x="951264" y="951265"/>
                  </a:lnTo>
                  <a:lnTo>
                    <a:pt x="0" y="9512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0" y="154086"/>
              <a:ext cx="2023608" cy="908094"/>
            </a:xfrm>
            <a:custGeom>
              <a:avLst/>
              <a:gdLst/>
              <a:ahLst/>
              <a:cxnLst/>
              <a:rect l="l" t="t" r="r" b="b"/>
              <a:pathLst>
                <a:path w="2023608" h="908094">
                  <a:moveTo>
                    <a:pt x="0" y="0"/>
                  </a:moveTo>
                  <a:lnTo>
                    <a:pt x="2023608" y="0"/>
                  </a:lnTo>
                  <a:lnTo>
                    <a:pt x="2023608" y="908094"/>
                  </a:lnTo>
                  <a:lnTo>
                    <a:pt x="0" y="9080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2300530" y="154086"/>
              <a:ext cx="822667" cy="953326"/>
            </a:xfrm>
            <a:custGeom>
              <a:avLst/>
              <a:gdLst/>
              <a:ahLst/>
              <a:cxnLst/>
              <a:rect l="l" t="t" r="r" b="b"/>
              <a:pathLst>
                <a:path w="822667" h="953326">
                  <a:moveTo>
                    <a:pt x="0" y="0"/>
                  </a:moveTo>
                  <a:lnTo>
                    <a:pt x="822667" y="0"/>
                  </a:lnTo>
                  <a:lnTo>
                    <a:pt x="822667" y="953326"/>
                  </a:lnTo>
                  <a:lnTo>
                    <a:pt x="0" y="9533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3485521" y="76294"/>
              <a:ext cx="756691" cy="1031118"/>
            </a:xfrm>
            <a:custGeom>
              <a:avLst/>
              <a:gdLst/>
              <a:ahLst/>
              <a:cxnLst/>
              <a:rect l="l" t="t" r="r" b="b"/>
              <a:pathLst>
                <a:path w="756691" h="1031118">
                  <a:moveTo>
                    <a:pt x="0" y="0"/>
                  </a:moveTo>
                  <a:lnTo>
                    <a:pt x="756691" y="0"/>
                  </a:lnTo>
                  <a:lnTo>
                    <a:pt x="756691" y="1031118"/>
                  </a:lnTo>
                  <a:lnTo>
                    <a:pt x="0" y="10311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5301321" y="0"/>
              <a:ext cx="1361953" cy="1149171"/>
            </a:xfrm>
            <a:custGeom>
              <a:avLst/>
              <a:gdLst/>
              <a:ahLst/>
              <a:cxnLst/>
              <a:rect l="l" t="t" r="r" b="b"/>
              <a:pathLst>
                <a:path w="1361953" h="1149171">
                  <a:moveTo>
                    <a:pt x="0" y="0"/>
                  </a:moveTo>
                  <a:lnTo>
                    <a:pt x="1361953" y="0"/>
                  </a:lnTo>
                  <a:lnTo>
                    <a:pt x="1361953" y="1149171"/>
                  </a:lnTo>
                  <a:lnTo>
                    <a:pt x="0" y="1149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-4120" r="-4120"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8049100" y="299638"/>
              <a:ext cx="859857" cy="876499"/>
            </a:xfrm>
            <a:custGeom>
              <a:avLst/>
              <a:gdLst/>
              <a:ahLst/>
              <a:cxnLst/>
              <a:rect l="l" t="t" r="r" b="b"/>
              <a:pathLst>
                <a:path w="859857" h="876499">
                  <a:moveTo>
                    <a:pt x="0" y="0"/>
                  </a:moveTo>
                  <a:lnTo>
                    <a:pt x="859857" y="0"/>
                  </a:lnTo>
                  <a:lnTo>
                    <a:pt x="859857" y="876499"/>
                  </a:lnTo>
                  <a:lnTo>
                    <a:pt x="0" y="8764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</p:sp>
      </p:grpSp>
      <p:grpSp>
        <p:nvGrpSpPr>
          <p:cNvPr id="14" name="Group 14"/>
          <p:cNvGrpSpPr/>
          <p:nvPr/>
        </p:nvGrpSpPr>
        <p:grpSpPr>
          <a:xfrm>
            <a:off x="14069575" y="7249675"/>
            <a:ext cx="3037325" cy="3037325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4"/>
              <a:stretch>
                <a:fillRect l="-483" r="-483"/>
              </a:stretch>
            </a:blipFill>
          </p:spPr>
        </p:sp>
      </p:grpSp>
      <p:sp>
        <p:nvSpPr>
          <p:cNvPr id="16" name="TextBox 16"/>
          <p:cNvSpPr txBox="1"/>
          <p:nvPr/>
        </p:nvSpPr>
        <p:spPr>
          <a:xfrm>
            <a:off x="-638113" y="2679069"/>
            <a:ext cx="17178357" cy="4656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206"/>
              </a:lnSpc>
            </a:pPr>
            <a:r>
              <a:rPr lang="en-US" sz="14432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Obrigado</a:t>
            </a:r>
            <a:r>
              <a:rPr lang="en-US" sz="14432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!!</a:t>
            </a:r>
          </a:p>
          <a:p>
            <a:pPr algn="ctr">
              <a:lnSpc>
                <a:spcPts val="20206"/>
              </a:lnSpc>
            </a:pPr>
            <a:r>
              <a:rPr lang="en-US" sz="32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Contato</a:t>
            </a:r>
            <a:r>
              <a:rPr lang="en-US" sz="32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: </a:t>
            </a:r>
            <a:r>
              <a:rPr lang="en-US" sz="32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arlerp@hotmail-com</a:t>
            </a:r>
            <a:r>
              <a:rPr lang="en-US" sz="32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 </a:t>
            </a:r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71DCF5C6-44CA-4AE2-8C50-C381F1856EAA}"/>
              </a:ext>
            </a:extLst>
          </p:cNvPr>
          <p:cNvSpPr/>
          <p:nvPr/>
        </p:nvSpPr>
        <p:spPr>
          <a:xfrm>
            <a:off x="-685800" y="-1943100"/>
            <a:ext cx="19295428" cy="18909520"/>
          </a:xfrm>
          <a:custGeom>
            <a:avLst/>
            <a:gdLst/>
            <a:ahLst/>
            <a:cxnLst/>
            <a:rect l="l" t="t" r="r" b="b"/>
            <a:pathLst>
              <a:path w="19295428" h="18909520">
                <a:moveTo>
                  <a:pt x="0" y="0"/>
                </a:moveTo>
                <a:lnTo>
                  <a:pt x="19295428" y="0"/>
                </a:lnTo>
                <a:lnTo>
                  <a:pt x="19295428" y="18909520"/>
                </a:lnTo>
                <a:lnTo>
                  <a:pt x="0" y="189095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E5BA3B7-3562-463B-91A5-13EC2492C9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6818" y="1979179"/>
            <a:ext cx="12240336" cy="825757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t-BR" sz="3300" dirty="0"/>
              <a:t>[...] </a:t>
            </a:r>
            <a:r>
              <a:rPr lang="pt-BR" sz="3300" b="1" dirty="0">
                <a:highlight>
                  <a:srgbClr val="FFFF00"/>
                </a:highlight>
              </a:rPr>
              <a:t>precariedade da infraestrutura escolar de parte das escolas que atendem os estudantes do campo</a:t>
            </a:r>
            <a:r>
              <a:rPr lang="pt-BR" sz="3300" dirty="0">
                <a:highlight>
                  <a:srgbClr val="FFFF00"/>
                </a:highlight>
              </a:rPr>
              <a:t>. Em relação à infraestrutura básica, 11% não têm água potável, 12% não têm rede de esgoto e 6% não têm energia elétrica [...];</a:t>
            </a:r>
            <a:r>
              <a:rPr lang="pt-BR" sz="3300" dirty="0"/>
              <a:t> </a:t>
            </a:r>
          </a:p>
          <a:p>
            <a:pPr marL="0" indent="0" algn="just">
              <a:buNone/>
            </a:pPr>
            <a:endParaRPr lang="pt-BR" sz="1800" dirty="0"/>
          </a:p>
          <a:p>
            <a:pPr marL="0" indent="0" algn="just">
              <a:buNone/>
            </a:pPr>
            <a:r>
              <a:rPr lang="pt-BR" sz="3300" dirty="0"/>
              <a:t>[...] </a:t>
            </a:r>
            <a:r>
              <a:rPr lang="pt-BR" sz="3300" b="1" dirty="0">
                <a:highlight>
                  <a:srgbClr val="FFFF00"/>
                </a:highlight>
              </a:rPr>
              <a:t>carência de professores com formação adequada para atuar na modalidade do campo</a:t>
            </a:r>
            <a:r>
              <a:rPr lang="pt-BR" sz="3300" dirty="0">
                <a:highlight>
                  <a:srgbClr val="FFFF00"/>
                </a:highlight>
              </a:rPr>
              <a:t>. Destaca-se, inicialmente, que o baixo acesso de estudantes do campo ao ensino superior reduz o número potencial de professores com a escolaridade mínima exigida para atuar na área rural. [...];</a:t>
            </a:r>
          </a:p>
          <a:p>
            <a:pPr marL="0" indent="0" algn="just">
              <a:buNone/>
            </a:pPr>
            <a:endParaRPr lang="pt-BR" sz="1800" dirty="0">
              <a:highlight>
                <a:srgbClr val="FFFF00"/>
              </a:highlight>
            </a:endParaRPr>
          </a:p>
          <a:p>
            <a:pPr marL="0" indent="0" algn="just">
              <a:buNone/>
            </a:pPr>
            <a:r>
              <a:rPr lang="pt-BR" sz="3300" dirty="0"/>
              <a:t>[...] </a:t>
            </a:r>
            <a:r>
              <a:rPr lang="pt-BR" sz="3300" b="1" dirty="0">
                <a:highlight>
                  <a:srgbClr val="FFFF00"/>
                </a:highlight>
              </a:rPr>
              <a:t>inobservância e falta de regulamentação dos normativos orientadores da educação do campo na educação básica</a:t>
            </a:r>
            <a:r>
              <a:rPr lang="pt-BR" sz="3300" dirty="0">
                <a:highlight>
                  <a:srgbClr val="FFFF00"/>
                </a:highlight>
              </a:rPr>
              <a:t>. Essas diretrizes foram criadas para orientar a elaboração e a implementação de propostas pedagógicas específicas para as escolas localizadas no campo [...]. </a:t>
            </a:r>
            <a:r>
              <a:rPr lang="pt-BR" sz="3300" dirty="0"/>
              <a:t>Brasil, 2025, p. 132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BB328841-8874-44FC-A1FF-65B1686B8F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560" t="17098" r="24440" b="5649"/>
          <a:stretch/>
        </p:blipFill>
        <p:spPr>
          <a:xfrm>
            <a:off x="470846" y="1778590"/>
            <a:ext cx="4851779" cy="7024217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E7C4FB99-526F-4563-9C76-6A9975364F25}"/>
              </a:ext>
            </a:extLst>
          </p:cNvPr>
          <p:cNvSpPr txBox="1"/>
          <p:nvPr/>
        </p:nvSpPr>
        <p:spPr>
          <a:xfrm>
            <a:off x="3425671" y="362192"/>
            <a:ext cx="11436658" cy="1247291"/>
          </a:xfrm>
          <a:prstGeom prst="rect">
            <a:avLst/>
          </a:prstGeom>
        </p:spPr>
        <p:txBody>
          <a:bodyPr lIns="50800" tIns="50800" rIns="50800" bIns="5080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pt-BR" sz="5400" b="1" i="0" u="none" strike="noStrike" baseline="0" dirty="0"/>
              <a:t>2. Educação do campo</a:t>
            </a: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5FB8D42C-CF1D-4E02-BA6B-27996BE44491}"/>
              </a:ext>
            </a:extLst>
          </p:cNvPr>
          <p:cNvSpPr txBox="1"/>
          <p:nvPr/>
        </p:nvSpPr>
        <p:spPr>
          <a:xfrm>
            <a:off x="3425671" y="362192"/>
            <a:ext cx="11436658" cy="1247291"/>
          </a:xfrm>
          <a:prstGeom prst="rect">
            <a:avLst/>
          </a:prstGeom>
        </p:spPr>
        <p:txBody>
          <a:bodyPr lIns="50800" tIns="50800" rIns="50800" bIns="50800" rtlCol="0" anchor="t"/>
          <a:lstStyle/>
          <a:p>
            <a:pPr algn="ctr">
              <a:lnSpc>
                <a:spcPts val="6480"/>
              </a:lnSpc>
            </a:pPr>
            <a:endParaRPr lang="en-US" sz="5400" b="1" dirty="0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grpSp>
        <p:nvGrpSpPr>
          <p:cNvPr id="11" name="Group 4">
            <a:extLst>
              <a:ext uri="{FF2B5EF4-FFF2-40B4-BE49-F238E27FC236}">
                <a16:creationId xmlns:a16="http://schemas.microsoft.com/office/drawing/2014/main" id="{9FA97F68-E05F-4801-9CD1-0F997DCBF20F}"/>
              </a:ext>
            </a:extLst>
          </p:cNvPr>
          <p:cNvGrpSpPr/>
          <p:nvPr/>
        </p:nvGrpSpPr>
        <p:grpSpPr>
          <a:xfrm>
            <a:off x="3425671" y="342900"/>
            <a:ext cx="11436667" cy="1266583"/>
            <a:chOff x="0" y="-140023"/>
            <a:chExt cx="15248889" cy="1688778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4AF38982-A6A1-4C1D-93F0-EA3BFCBEF7BA}"/>
                </a:ext>
              </a:extLst>
            </p:cNvPr>
            <p:cNvSpPr/>
            <p:nvPr/>
          </p:nvSpPr>
          <p:spPr>
            <a:xfrm>
              <a:off x="0" y="-140023"/>
              <a:ext cx="15248889" cy="1548694"/>
            </a:xfrm>
            <a:custGeom>
              <a:avLst/>
              <a:gdLst/>
              <a:ahLst/>
              <a:cxnLst/>
              <a:rect l="l" t="t" r="r" b="b"/>
              <a:pathLst>
                <a:path w="15248889" h="1548694">
                  <a:moveTo>
                    <a:pt x="0" y="0"/>
                  </a:moveTo>
                  <a:lnTo>
                    <a:pt x="15248889" y="0"/>
                  </a:lnTo>
                  <a:lnTo>
                    <a:pt x="15248889" y="1548694"/>
                  </a:lnTo>
                  <a:lnTo>
                    <a:pt x="0" y="1548694"/>
                  </a:ln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13" name="TextBox 6">
              <a:extLst>
                <a:ext uri="{FF2B5EF4-FFF2-40B4-BE49-F238E27FC236}">
                  <a16:creationId xmlns:a16="http://schemas.microsoft.com/office/drawing/2014/main" id="{7F48777F-ECCE-46E3-A44F-ED378517FC8B}"/>
                </a:ext>
              </a:extLst>
            </p:cNvPr>
            <p:cNvSpPr txBox="1"/>
            <p:nvPr/>
          </p:nvSpPr>
          <p:spPr>
            <a:xfrm>
              <a:off x="0" y="-114300"/>
              <a:ext cx="15248877" cy="1663055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marL="0" indent="0" algn="ctr">
                <a:lnSpc>
                  <a:spcPct val="100000"/>
                </a:lnSpc>
                <a:buNone/>
              </a:pPr>
              <a:r>
                <a:rPr lang="pt-BR" sz="5400" b="1" i="0" u="none" strike="noStrike" baseline="0" dirty="0"/>
                <a:t>Educação do Campo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7861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1430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4953000" y="571500"/>
            <a:ext cx="8305800" cy="7696200"/>
            <a:chOff x="0" y="0"/>
            <a:chExt cx="12991478" cy="1286704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991465" cy="12867005"/>
            </a:xfrm>
            <a:custGeom>
              <a:avLst/>
              <a:gdLst/>
              <a:ahLst/>
              <a:cxnLst/>
              <a:rect l="l" t="t" r="r" b="b"/>
              <a:pathLst>
                <a:path w="12991465" h="12867005">
                  <a:moveTo>
                    <a:pt x="0" y="0"/>
                  </a:moveTo>
                  <a:lnTo>
                    <a:pt x="12991465" y="0"/>
                  </a:lnTo>
                  <a:lnTo>
                    <a:pt x="12991465" y="12867005"/>
                  </a:lnTo>
                  <a:lnTo>
                    <a:pt x="0" y="12867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CaixaDeTexto 4">
            <a:extLst>
              <a:ext uri="{FF2B5EF4-FFF2-40B4-BE49-F238E27FC236}">
                <a16:creationId xmlns:a16="http://schemas.microsoft.com/office/drawing/2014/main" id="{33754C8A-8D1A-42D1-B361-AB22A7E6D215}"/>
              </a:ext>
            </a:extLst>
          </p:cNvPr>
          <p:cNvSpPr txBox="1"/>
          <p:nvPr/>
        </p:nvSpPr>
        <p:spPr>
          <a:xfrm>
            <a:off x="2743200" y="8267677"/>
            <a:ext cx="13868400" cy="1323439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O PROGRAMA FORMACAMPO E SUA ATUAÇÃO NA FORMAÇÃO CONTINUADA DO ESTADO DA BAHIA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0AD5A5E-1CD0-44A9-8F35-9FB1CECC408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0"/>
            <a:ext cx="10287000" cy="10096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9518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905000" y="935717"/>
            <a:ext cx="13400979" cy="969493"/>
            <a:chOff x="0" y="0"/>
            <a:chExt cx="16431946" cy="129265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6431895" cy="1292606"/>
            </a:xfrm>
            <a:custGeom>
              <a:avLst/>
              <a:gdLst/>
              <a:ahLst/>
              <a:cxnLst/>
              <a:rect l="l" t="t" r="r" b="b"/>
              <a:pathLst>
                <a:path w="16431895" h="1292606">
                  <a:moveTo>
                    <a:pt x="0" y="0"/>
                  </a:moveTo>
                  <a:lnTo>
                    <a:pt x="16431895" y="0"/>
                  </a:lnTo>
                  <a:lnTo>
                    <a:pt x="16431895" y="1292606"/>
                  </a:lnTo>
                  <a:lnTo>
                    <a:pt x="0" y="1292606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14300"/>
              <a:ext cx="16431946" cy="1406957"/>
            </a:xfrm>
            <a:prstGeom prst="rect">
              <a:avLst/>
            </a:prstGeom>
            <a:solidFill>
              <a:srgbClr val="0070C0"/>
            </a:solidFill>
          </p:spPr>
          <p:txBody>
            <a:bodyPr lIns="50800" tIns="50800" rIns="50800" bIns="50800" rtlCol="0" anchor="t"/>
            <a:lstStyle/>
            <a:p>
              <a:pPr marL="0" marR="0" lvl="0" indent="0" algn="l" defTabSz="914400" rtl="0" eaLnBrk="1" fontAlgn="auto" latinLnBrk="0" hangingPunct="1">
                <a:lnSpc>
                  <a:spcPts val="64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masis MT Pro Black" panose="02040A04050005020304" pitchFamily="18" charset="0"/>
                  <a:ea typeface="Calibri (MS) Bold"/>
                  <a:cs typeface="Calibri (MS) Bold"/>
                  <a:sym typeface="Calibri (MS) Bold"/>
                </a:rPr>
                <a:t>Objetivo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masis MT Pro Black" panose="02040A04050005020304" pitchFamily="18" charset="0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masis MT Pro Black" panose="02040A04050005020304" pitchFamily="18" charset="0"/>
                  <a:ea typeface="Calibri (MS) Bold"/>
                  <a:cs typeface="Calibri (MS) Bold"/>
                  <a:sym typeface="Calibri (MS) Bold"/>
                </a:rPr>
                <a:t>geral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masis MT Pro Black" panose="02040A04050005020304" pitchFamily="18" charset="0"/>
                  <a:ea typeface="Calibri (MS) Bold"/>
                  <a:cs typeface="Calibri (MS) Bold"/>
                  <a:sym typeface="Calibri (MS) Bold"/>
                </a:rPr>
                <a:t> do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masis MT Pro Black" panose="02040A04050005020304" pitchFamily="18" charset="0"/>
                  <a:ea typeface="Calibri (MS) Bold"/>
                  <a:cs typeface="Calibri (MS) Bold"/>
                  <a:sym typeface="Calibri (MS) Bold"/>
                </a:rPr>
                <a:t>Programa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masis MT Pro Black" panose="02040A04050005020304" pitchFamily="18" charset="0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masis MT Pro Black" panose="02040A04050005020304" pitchFamily="18" charset="0"/>
                  <a:ea typeface="Calibri (MS) Bold"/>
                  <a:cs typeface="Calibri (MS) Bold"/>
                  <a:sym typeface="Calibri (MS) Bold"/>
                </a:rPr>
                <a:t>Formacampo</a:t>
              </a:r>
              <a:r>
                <a:rPr lang="en-US" sz="4800" b="1" dirty="0">
                  <a:solidFill>
                    <a:schemeClr val="bg1"/>
                  </a:solidFill>
                  <a:latin typeface="Amasis MT Pro Black" panose="02040A04050005020304" pitchFamily="18" charset="0"/>
                  <a:ea typeface="Calibri (MS) Bold"/>
                  <a:cs typeface="Calibri (MS) Bold"/>
                  <a:sym typeface="Calibri (MS) Bold"/>
                </a:rPr>
                <a:t>: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sis MT Pro Black" panose="02040A04050005020304" pitchFamily="18" charset="0"/>
                <a:ea typeface="Calibri (MS) Bold"/>
                <a:cs typeface="Calibri (MS) Bold"/>
                <a:sym typeface="Calibri (MS) Bold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24263" y="2761583"/>
            <a:ext cx="16639475" cy="6179240"/>
            <a:chOff x="0" y="0"/>
            <a:chExt cx="22185966" cy="823898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2185967" cy="8238999"/>
            </a:xfrm>
            <a:custGeom>
              <a:avLst/>
              <a:gdLst/>
              <a:ahLst/>
              <a:cxnLst/>
              <a:rect l="l" t="t" r="r" b="b"/>
              <a:pathLst>
                <a:path w="22185967" h="8238999">
                  <a:moveTo>
                    <a:pt x="403633" y="0"/>
                  </a:moveTo>
                  <a:lnTo>
                    <a:pt x="21782334" y="0"/>
                  </a:lnTo>
                  <a:cubicBezTo>
                    <a:pt x="21889385" y="0"/>
                    <a:pt x="21992050" y="42525"/>
                    <a:pt x="22067746" y="118221"/>
                  </a:cubicBezTo>
                  <a:cubicBezTo>
                    <a:pt x="22143441" y="193917"/>
                    <a:pt x="22185967" y="296583"/>
                    <a:pt x="22185967" y="403633"/>
                  </a:cubicBezTo>
                  <a:lnTo>
                    <a:pt x="22185967" y="7835367"/>
                  </a:lnTo>
                  <a:cubicBezTo>
                    <a:pt x="22185967" y="7942417"/>
                    <a:pt x="22143441" y="8045083"/>
                    <a:pt x="22067746" y="8120778"/>
                  </a:cubicBezTo>
                  <a:cubicBezTo>
                    <a:pt x="21992050" y="8196474"/>
                    <a:pt x="21889385" y="8238999"/>
                    <a:pt x="21782334" y="8238999"/>
                  </a:cubicBezTo>
                  <a:lnTo>
                    <a:pt x="403633" y="8238999"/>
                  </a:lnTo>
                  <a:cubicBezTo>
                    <a:pt x="296583" y="8238999"/>
                    <a:pt x="193917" y="8196474"/>
                    <a:pt x="118221" y="8120778"/>
                  </a:cubicBezTo>
                  <a:cubicBezTo>
                    <a:pt x="42525" y="8045083"/>
                    <a:pt x="0" y="7942417"/>
                    <a:pt x="0" y="7835367"/>
                  </a:cubicBezTo>
                  <a:lnTo>
                    <a:pt x="0" y="403633"/>
                  </a:lnTo>
                  <a:cubicBezTo>
                    <a:pt x="0" y="296583"/>
                    <a:pt x="42525" y="193917"/>
                    <a:pt x="118221" y="118221"/>
                  </a:cubicBezTo>
                  <a:cubicBezTo>
                    <a:pt x="193917" y="42525"/>
                    <a:pt x="296583" y="0"/>
                    <a:pt x="403633" y="0"/>
                  </a:cubicBezTo>
                  <a:close/>
                </a:path>
              </a:pathLst>
            </a:custGeom>
            <a:solidFill>
              <a:srgbClr val="70AD47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52400"/>
              <a:ext cx="22185966" cy="8391386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marL="0" marR="0" lvl="0" indent="0" algn="just" defTabSz="914400" rtl="0" eaLnBrk="1" fontAlgn="auto" latinLnBrk="0" hangingPunct="1">
                <a:lnSpc>
                  <a:spcPts val="579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endParaRPr>
            </a:p>
          </p:txBody>
        </p:sp>
      </p:grpSp>
      <p:sp>
        <p:nvSpPr>
          <p:cNvPr id="9" name="Retângulo 8"/>
          <p:cNvSpPr/>
          <p:nvPr/>
        </p:nvSpPr>
        <p:spPr>
          <a:xfrm>
            <a:off x="1181079" y="2771974"/>
            <a:ext cx="16282657" cy="62478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Contribuir para a formação continuada dos profissionais que atuam na Educação do Campo, nos territórios baianos, em colaboração com IES parceiras, a </a:t>
            </a: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UNDIME-BA, </a:t>
            </a: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a </a:t>
            </a: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UNCME-BA</a:t>
            </a: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 e a </a:t>
            </a: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SEC/BA</a:t>
            </a: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, além da construção/reformulação de documentos políticos e pedagógicos que formalizam a Educação do Campo como modalidade de ensino da educação básica e de Orientações para avaliação ou elaboração da Política de Educação Integral em Tempo Integral e orientações para a criação de Fóruns Municipais e Territoriais no que se refere à Educação do Campo.</a:t>
            </a:r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2743200" y="667407"/>
            <a:ext cx="11819744" cy="1246499"/>
            <a:chOff x="0" y="0"/>
            <a:chExt cx="14450517" cy="166199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450568" cy="1662049"/>
            </a:xfrm>
            <a:custGeom>
              <a:avLst/>
              <a:gdLst/>
              <a:ahLst/>
              <a:cxnLst/>
              <a:rect l="l" t="t" r="r" b="b"/>
              <a:pathLst>
                <a:path w="14450568" h="1662049">
                  <a:moveTo>
                    <a:pt x="0" y="0"/>
                  </a:moveTo>
                  <a:lnTo>
                    <a:pt x="14450568" y="0"/>
                  </a:lnTo>
                  <a:lnTo>
                    <a:pt x="14450568" y="1662049"/>
                  </a:lnTo>
                  <a:lnTo>
                    <a:pt x="0" y="1662049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42875"/>
              <a:ext cx="14450517" cy="1804873"/>
            </a:xfrm>
            <a:prstGeom prst="rect">
              <a:avLst/>
            </a:prstGeom>
            <a:solidFill>
              <a:srgbClr val="0070C0"/>
            </a:solidFill>
          </p:spPr>
          <p:txBody>
            <a:bodyPr lIns="50800" tIns="50800" rIns="50800" bIns="50800" rtlCol="0" anchor="t"/>
            <a:lstStyle/>
            <a:p>
              <a:pPr marL="0" marR="0" lvl="0" indent="0" algn="l" defTabSz="914400" rtl="0" eaLnBrk="1" fontAlgn="auto" latinLnBrk="0" hangingPunct="1">
                <a:lnSpc>
                  <a:spcPts val="8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masis MT Pro Black" panose="02040A04050005020304" pitchFamily="18" charset="0"/>
                  <a:ea typeface="Calibri (MS) Bold"/>
                  <a:cs typeface="Calibri (MS) Bold"/>
                  <a:sym typeface="Calibri (MS) Bold"/>
                </a:rPr>
                <a:t>Ações</a:t>
              </a: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masis MT Pro Black" panose="02040A04050005020304" pitchFamily="18" charset="0"/>
                  <a:ea typeface="Calibri (MS) Bold"/>
                  <a:cs typeface="Calibri (MS) Bold"/>
                  <a:sym typeface="Calibri (MS) Bold"/>
                </a:rPr>
                <a:t> SEM </a:t>
              </a:r>
              <a:r>
                <a:rPr kumimoji="0" lang="en-US" sz="6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masis MT Pro Black" panose="02040A04050005020304" pitchFamily="18" charset="0"/>
                  <a:ea typeface="Calibri (MS) Bold"/>
                  <a:cs typeface="Calibri (MS) Bold"/>
                  <a:sym typeface="Calibri (MS) Bold"/>
                </a:rPr>
                <a:t>ônus</a:t>
              </a: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masis MT Pro Black" panose="02040A04050005020304" pitchFamily="18" charset="0"/>
                  <a:ea typeface="Calibri (MS) Bold"/>
                  <a:cs typeface="Calibri (MS) Bold"/>
                  <a:sym typeface="Calibri (MS) Bold"/>
                </a:rPr>
                <a:t> para 2026:</a:t>
              </a: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57200" y="1913906"/>
            <a:ext cx="17297400" cy="888704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marL="1399653" marR="0" lvl="1" indent="-699826" algn="just" defTabSz="914400" rtl="0" eaLnBrk="1" fontAlgn="auto" latinLnBrk="0" hangingPunct="1">
              <a:lnSpc>
                <a:spcPts val="49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sis MT Pro Black" panose="02040A04050005020304" pitchFamily="18" charset="0"/>
                <a:ea typeface="Calibri (MS)"/>
                <a:cs typeface="Calibri (MS)"/>
                <a:sym typeface="Calibri (MS)"/>
              </a:rPr>
              <a:t>Orientações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sis MT Pro Black" panose="02040A04050005020304" pitchFamily="18" charset="0"/>
                <a:ea typeface="Calibri (MS)"/>
                <a:cs typeface="Calibri (MS)"/>
                <a:sym typeface="Calibri (MS)"/>
              </a:rPr>
              <a:t> para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sis MT Pro Black" panose="02040A04050005020304" pitchFamily="18" charset="0"/>
                <a:ea typeface="Calibri (MS)"/>
                <a:cs typeface="Calibri (MS)"/>
                <a:sym typeface="Calibri (MS)"/>
              </a:rPr>
              <a:t>construção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sis MT Pro Black" panose="02040A04050005020304" pitchFamily="18" charset="0"/>
                <a:ea typeface="Calibri (MS)"/>
                <a:cs typeface="Calibri (MS)"/>
                <a:sym typeface="Calibri (MS)"/>
              </a:rPr>
              <a:t> das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sis MT Pro Black" panose="02040A04050005020304" pitchFamily="18" charset="0"/>
                <a:ea typeface="Calibri (MS)"/>
                <a:cs typeface="Calibri (MS)"/>
                <a:sym typeface="Calibri (MS)"/>
              </a:rPr>
              <a:t>Diretrizes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sis MT Pro Black" panose="02040A04050005020304" pitchFamily="18" charset="0"/>
                <a:ea typeface="Calibri (MS)"/>
                <a:cs typeface="Calibri (MS)"/>
                <a:sym typeface="Calibri (MS)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sis MT Pro Black" panose="02040A04050005020304" pitchFamily="18" charset="0"/>
                <a:ea typeface="Calibri (MS)"/>
                <a:cs typeface="Calibri (MS)"/>
                <a:sym typeface="Calibri (MS)"/>
              </a:rPr>
              <a:t>Municipais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sis MT Pro Black" panose="02040A04050005020304" pitchFamily="18" charset="0"/>
                <a:ea typeface="Calibri (MS)"/>
                <a:cs typeface="Calibri (MS)"/>
                <a:sym typeface="Calibri (MS)"/>
              </a:rPr>
              <a:t> da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sis MT Pro Black" panose="02040A04050005020304" pitchFamily="18" charset="0"/>
                <a:ea typeface="Calibri (MS)"/>
                <a:cs typeface="Calibri (MS)"/>
                <a:sym typeface="Calibri (MS)"/>
              </a:rPr>
              <a:t>Educação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sis MT Pro Black" panose="02040A04050005020304" pitchFamily="18" charset="0"/>
                <a:ea typeface="Calibri (MS)"/>
                <a:cs typeface="Calibri (MS)"/>
                <a:sym typeface="Calibri (MS)"/>
              </a:rPr>
              <a:t> do Campo – DMEC;</a:t>
            </a:r>
          </a:p>
          <a:p>
            <a:pPr marL="1399653" marR="0" lvl="1" indent="-699826" algn="just" defTabSz="914400" rtl="0" eaLnBrk="1" fontAlgn="auto" latinLnBrk="0" hangingPunct="1">
              <a:lnSpc>
                <a:spcPts val="49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sis MT Pro Black" panose="02040A04050005020304" pitchFamily="18" charset="0"/>
                <a:ea typeface="Calibri (MS)"/>
                <a:cs typeface="Calibri (MS)"/>
                <a:sym typeface="Calibri (MS)"/>
              </a:rPr>
              <a:t>Orientações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sis MT Pro Black" panose="02040A04050005020304" pitchFamily="18" charset="0"/>
                <a:ea typeface="Calibri (MS)"/>
                <a:cs typeface="Calibri (MS)"/>
                <a:sym typeface="Calibri (MS)"/>
              </a:rPr>
              <a:t> para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sis MT Pro Black" panose="02040A04050005020304" pitchFamily="18" charset="0"/>
                <a:ea typeface="Calibri (MS)"/>
                <a:cs typeface="Calibri (MS)"/>
                <a:sym typeface="Calibri (MS)"/>
              </a:rPr>
              <a:t>elaboração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sis MT Pro Black" panose="02040A04050005020304" pitchFamily="18" charset="0"/>
                <a:ea typeface="Calibri (MS)"/>
                <a:cs typeface="Calibri (MS)"/>
                <a:sym typeface="Calibri (MS)"/>
              </a:rPr>
              <a:t>/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sis MT Pro Black" panose="02040A04050005020304" pitchFamily="18" charset="0"/>
                <a:ea typeface="Calibri (MS)"/>
                <a:cs typeface="Calibri (MS)"/>
                <a:sym typeface="Calibri (MS)"/>
              </a:rPr>
              <a:t>reformulação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sis MT Pro Black" panose="02040A04050005020304" pitchFamily="18" charset="0"/>
                <a:ea typeface="Calibri (MS)"/>
                <a:cs typeface="Calibri (MS)"/>
                <a:sym typeface="Calibri (MS)"/>
              </a:rPr>
              <a:t> do PPP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sis MT Pro Black" panose="02040A04050005020304" pitchFamily="18" charset="0"/>
                <a:ea typeface="Calibri (MS)"/>
                <a:cs typeface="Calibri (MS)"/>
                <a:sym typeface="Calibri (MS)"/>
              </a:rPr>
              <a:t>nas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sis MT Pro Black" panose="02040A04050005020304" pitchFamily="18" charset="0"/>
                <a:ea typeface="Calibri (MS)"/>
                <a:cs typeface="Calibri (MS)"/>
                <a:sym typeface="Calibri (MS)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sis MT Pro Black" panose="02040A04050005020304" pitchFamily="18" charset="0"/>
                <a:ea typeface="Calibri (MS)"/>
                <a:cs typeface="Calibri (MS)"/>
                <a:sym typeface="Calibri (MS)"/>
              </a:rPr>
              <a:t>escolas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sis MT Pro Black" panose="02040A04050005020304" pitchFamily="18" charset="0"/>
                <a:ea typeface="Calibri (MS)"/>
                <a:cs typeface="Calibri (MS)"/>
                <a:sym typeface="Calibri (MS)"/>
              </a:rPr>
              <a:t> do campo;</a:t>
            </a:r>
          </a:p>
          <a:p>
            <a:pPr marL="1399653" marR="0" lvl="1" indent="-699826" algn="just" defTabSz="914400" rtl="0" eaLnBrk="1" fontAlgn="auto" latinLnBrk="0" hangingPunct="1">
              <a:lnSpc>
                <a:spcPts val="49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sis MT Pro Black" panose="02040A04050005020304" pitchFamily="18" charset="0"/>
                <a:ea typeface="Calibri (MS)"/>
                <a:cs typeface="Calibri (MS)"/>
                <a:sym typeface="Calibri (MS)"/>
              </a:rPr>
              <a:t>Orientações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sis MT Pro Black" panose="02040A04050005020304" pitchFamily="18" charset="0"/>
                <a:ea typeface="Calibri (MS)"/>
                <a:cs typeface="Calibri (MS)"/>
                <a:sym typeface="Calibri (MS)"/>
              </a:rPr>
              <a:t> para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sis MT Pro Black" panose="02040A04050005020304" pitchFamily="18" charset="0"/>
                <a:ea typeface="Calibri (MS)"/>
                <a:cs typeface="Calibri (MS)"/>
                <a:sym typeface="Calibri (MS)"/>
              </a:rPr>
              <a:t>avaliação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sis MT Pro Black" panose="02040A04050005020304" pitchFamily="18" charset="0"/>
                <a:ea typeface="Calibri (MS)"/>
                <a:cs typeface="Calibri (MS)"/>
                <a:sym typeface="Calibri (MS)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sis MT Pro Black" panose="02040A04050005020304" pitchFamily="18" charset="0"/>
                <a:ea typeface="Calibri (MS)"/>
                <a:cs typeface="Calibri (MS)"/>
                <a:sym typeface="Calibri (MS)"/>
              </a:rPr>
              <a:t>ou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sis MT Pro Black" panose="02040A04050005020304" pitchFamily="18" charset="0"/>
                <a:ea typeface="Calibri (MS)"/>
                <a:cs typeface="Calibri (MS)"/>
                <a:sym typeface="Calibri (MS)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sis MT Pro Black" panose="02040A04050005020304" pitchFamily="18" charset="0"/>
                <a:ea typeface="Calibri (MS)"/>
                <a:cs typeface="Calibri (MS)"/>
                <a:sym typeface="Calibri (MS)"/>
              </a:rPr>
              <a:t>elaboração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sis MT Pro Black" panose="02040A04050005020304" pitchFamily="18" charset="0"/>
                <a:ea typeface="Calibri (MS)"/>
                <a:cs typeface="Calibri (MS)"/>
                <a:sym typeface="Calibri (MS)"/>
              </a:rPr>
              <a:t> da Política de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sis MT Pro Black" panose="02040A04050005020304" pitchFamily="18" charset="0"/>
                <a:ea typeface="Calibri (MS)"/>
                <a:cs typeface="Calibri (MS)"/>
                <a:sym typeface="Calibri (MS)"/>
              </a:rPr>
              <a:t>Educação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sis MT Pro Black" panose="02040A04050005020304" pitchFamily="18" charset="0"/>
                <a:ea typeface="Calibri (MS)"/>
                <a:cs typeface="Calibri (MS)"/>
                <a:sym typeface="Calibri (MS)"/>
              </a:rPr>
              <a:t> Integral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sis MT Pro Black" panose="02040A04050005020304" pitchFamily="18" charset="0"/>
                <a:ea typeface="Calibri (MS)"/>
                <a:cs typeface="Calibri (MS)"/>
                <a:sym typeface="Calibri (MS)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sis MT Pro Black" panose="02040A04050005020304" pitchFamily="18" charset="0"/>
                <a:ea typeface="Calibri (MS)"/>
                <a:cs typeface="Calibri (MS)"/>
                <a:sym typeface="Calibri (MS)"/>
              </a:rPr>
              <a:t> Tempo Integral do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sis MT Pro Black" panose="02040A04050005020304" pitchFamily="18" charset="0"/>
                <a:ea typeface="Calibri (MS)"/>
                <a:cs typeface="Calibri (MS)"/>
                <a:sym typeface="Calibri (MS)"/>
              </a:rPr>
              <a:t>município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sis MT Pro Black" panose="02040A04050005020304" pitchFamily="18" charset="0"/>
                <a:ea typeface="Calibri (MS)"/>
                <a:cs typeface="Calibri (MS)"/>
                <a:sym typeface="Calibri (MS)"/>
              </a:rPr>
              <a:t> no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sis MT Pro Black" panose="02040A04050005020304" pitchFamily="18" charset="0"/>
                <a:ea typeface="Calibri (MS)"/>
                <a:cs typeface="Calibri (MS)"/>
                <a:sym typeface="Calibri (MS)"/>
              </a:rPr>
              <a:t>que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sis MT Pro Black" panose="02040A04050005020304" pitchFamily="18" charset="0"/>
                <a:ea typeface="Calibri (MS)"/>
                <a:cs typeface="Calibri (MS)"/>
                <a:sym typeface="Calibri (MS)"/>
              </a:rPr>
              <a:t> se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sis MT Pro Black" panose="02040A04050005020304" pitchFamily="18" charset="0"/>
                <a:ea typeface="Calibri (MS)"/>
                <a:cs typeface="Calibri (MS)"/>
                <a:sym typeface="Calibri (MS)"/>
              </a:rPr>
              <a:t>refere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sis MT Pro Black" panose="02040A04050005020304" pitchFamily="18" charset="0"/>
                <a:ea typeface="Calibri (MS)"/>
                <a:cs typeface="Calibri (MS)"/>
                <a:sym typeface="Calibri (MS)"/>
              </a:rPr>
              <a:t> 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sis MT Pro Black" panose="02040A04050005020304" pitchFamily="18" charset="0"/>
                <a:ea typeface="Calibri (MS)"/>
                <a:cs typeface="Calibri (MS)"/>
                <a:sym typeface="Calibri (MS)"/>
              </a:rPr>
              <a:t>Educação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sis MT Pro Black" panose="02040A04050005020304" pitchFamily="18" charset="0"/>
                <a:ea typeface="Calibri (MS)"/>
                <a:cs typeface="Calibri (MS)"/>
                <a:sym typeface="Calibri (MS)"/>
              </a:rPr>
              <a:t> do Campo;</a:t>
            </a:r>
          </a:p>
          <a:p>
            <a:pPr marL="1399653" marR="0" lvl="1" indent="-699826" algn="just" defTabSz="914400" rtl="0" eaLnBrk="1" fontAlgn="auto" latinLnBrk="0" hangingPunct="1">
              <a:lnSpc>
                <a:spcPts val="49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sis MT Pro Black" panose="02040A04050005020304" pitchFamily="18" charset="0"/>
                <a:ea typeface="Calibri (MS)"/>
                <a:cs typeface="Calibri (MS)"/>
                <a:sym typeface="Calibri (MS)"/>
              </a:rPr>
              <a:t>Orientações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sis MT Pro Black" panose="02040A04050005020304" pitchFamily="18" charset="0"/>
                <a:ea typeface="Calibri (MS)"/>
                <a:cs typeface="Calibri (MS)"/>
                <a:sym typeface="Calibri (MS)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sis MT Pro Black" panose="02040A04050005020304" pitchFamily="18" charset="0"/>
                <a:ea typeface="Calibri (MS)"/>
                <a:cs typeface="Calibri (MS)"/>
                <a:sym typeface="Calibri (MS)"/>
              </a:rPr>
              <a:t>sobre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sis MT Pro Black" panose="02040A04050005020304" pitchFamily="18" charset="0"/>
                <a:ea typeface="Calibri (MS)"/>
                <a:cs typeface="Calibri (MS)"/>
                <a:sym typeface="Calibri (MS)"/>
              </a:rPr>
              <a:t> 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sis MT Pro Black" panose="02040A04050005020304" pitchFamily="18" charset="0"/>
                <a:ea typeface="Calibri (MS)"/>
                <a:cs typeface="Calibri (MS)"/>
                <a:sym typeface="Calibri (MS)"/>
              </a:rPr>
              <a:t>política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sis MT Pro Black" panose="02040A04050005020304" pitchFamily="18" charset="0"/>
                <a:ea typeface="Calibri (MS)"/>
                <a:cs typeface="Calibri (MS)"/>
                <a:sym typeface="Calibri (MS)"/>
              </a:rPr>
              <a:t> de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sis MT Pro Black" panose="02040A04050005020304" pitchFamily="18" charset="0"/>
                <a:ea typeface="Calibri (MS)"/>
                <a:cs typeface="Calibri (MS)"/>
                <a:sym typeface="Calibri (MS)"/>
              </a:rPr>
              <a:t>Educação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sis MT Pro Black" panose="02040A04050005020304" pitchFamily="18" charset="0"/>
                <a:ea typeface="Calibri (MS)"/>
                <a:cs typeface="Calibri (MS)"/>
                <a:sym typeface="Calibri (MS)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sis MT Pro Black" panose="02040A04050005020304" pitchFamily="18" charset="0"/>
                <a:ea typeface="Calibri (MS)"/>
                <a:cs typeface="Calibri (MS)"/>
                <a:sym typeface="Calibri (MS)"/>
              </a:rPr>
              <a:t>Inclusiva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sis MT Pro Black" panose="02040A04050005020304" pitchFamily="18" charset="0"/>
                <a:ea typeface="Calibri (MS)"/>
                <a:cs typeface="Calibri (MS)"/>
                <a:sym typeface="Calibri (MS)"/>
              </a:rPr>
              <a:t> 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sis MT Pro Black" panose="02040A04050005020304" pitchFamily="18" charset="0"/>
                <a:ea typeface="Calibri (MS)"/>
                <a:cs typeface="Calibri (MS)"/>
                <a:sym typeface="Calibri (MS)"/>
              </a:rPr>
              <a:t>Quilombola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sis MT Pro Black" panose="02040A04050005020304" pitchFamily="18" charset="0"/>
                <a:ea typeface="Calibri (MS)"/>
                <a:cs typeface="Calibri (MS)"/>
                <a:sym typeface="Calibri (MS)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sis MT Pro Black" panose="02040A04050005020304" pitchFamily="18" charset="0"/>
                <a:ea typeface="Calibri (MS)"/>
                <a:cs typeface="Calibri (MS)"/>
                <a:sym typeface="Calibri (MS)"/>
              </a:rPr>
              <a:t>Indígena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sis MT Pro Black" panose="02040A04050005020304" pitchFamily="18" charset="0"/>
                <a:ea typeface="Calibri (MS)"/>
                <a:cs typeface="Calibri (MS)"/>
                <a:sym typeface="Calibri (MS)"/>
              </a:rPr>
              <a:t> e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sis MT Pro Black" panose="02040A04050005020304" pitchFamily="18" charset="0"/>
                <a:ea typeface="Calibri (MS)"/>
                <a:cs typeface="Calibri (MS)"/>
                <a:sym typeface="Calibri (MS)"/>
              </a:rPr>
              <a:t>Educação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sis MT Pro Black" panose="02040A04050005020304" pitchFamily="18" charset="0"/>
                <a:ea typeface="Calibri (MS)"/>
                <a:cs typeface="Calibri (MS)"/>
                <a:sym typeface="Calibri (MS)"/>
              </a:rPr>
              <a:t> Especial);</a:t>
            </a:r>
          </a:p>
          <a:p>
            <a:pPr marL="1399653" marR="0" lvl="1" indent="-699826" algn="just" defTabSz="914400" rtl="0" eaLnBrk="1" fontAlgn="auto" latinLnBrk="0" hangingPunct="1">
              <a:lnSpc>
                <a:spcPts val="49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sis MT Pro Black" panose="02040A04050005020304" pitchFamily="18" charset="0"/>
                <a:ea typeface="Calibri (MS)"/>
                <a:cs typeface="Calibri (MS)"/>
                <a:sym typeface="Calibri (MS)"/>
              </a:rPr>
              <a:t>Orientações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sis MT Pro Black" panose="02040A04050005020304" pitchFamily="18" charset="0"/>
                <a:ea typeface="Calibri (MS)"/>
                <a:cs typeface="Calibri (MS)"/>
                <a:sym typeface="Calibri (MS)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sis MT Pro Black" panose="02040A04050005020304" pitchFamily="18" charset="0"/>
                <a:ea typeface="Calibri (MS)"/>
                <a:cs typeface="Calibri (MS)"/>
                <a:sym typeface="Calibri (MS)"/>
              </a:rPr>
              <a:t>pra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sis MT Pro Black" panose="02040A04050005020304" pitchFamily="18" charset="0"/>
                <a:ea typeface="Calibri (MS)"/>
                <a:cs typeface="Calibri (MS)"/>
                <a:sym typeface="Calibri (MS)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sis MT Pro Black" panose="02040A04050005020304" pitchFamily="18" charset="0"/>
                <a:ea typeface="Calibri (MS)"/>
                <a:cs typeface="Calibri (MS)"/>
                <a:sym typeface="Calibri (MS)"/>
              </a:rPr>
              <a:t>estruturação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sis MT Pro Black" panose="02040A04050005020304" pitchFamily="18" charset="0"/>
                <a:ea typeface="Calibri (MS)"/>
                <a:cs typeface="Calibri (MS)"/>
                <a:sym typeface="Calibri (MS)"/>
              </a:rPr>
              <a:t> da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sis MT Pro Black" panose="02040A04050005020304" pitchFamily="18" charset="0"/>
                <a:ea typeface="Calibri (MS)"/>
                <a:cs typeface="Calibri (MS)"/>
                <a:sym typeface="Calibri (MS)"/>
              </a:rPr>
              <a:t>Matriz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sis MT Pro Black" panose="02040A04050005020304" pitchFamily="18" charset="0"/>
                <a:ea typeface="Calibri (MS)"/>
                <a:cs typeface="Calibri (MS)"/>
                <a:sym typeface="Calibri (MS)"/>
              </a:rPr>
              <a:t> Curricular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sis MT Pro Black" panose="02040A04050005020304" pitchFamily="18" charset="0"/>
                <a:ea typeface="Calibri (MS)"/>
                <a:cs typeface="Calibri (MS)"/>
                <a:sym typeface="Calibri (MS)"/>
              </a:rPr>
              <a:t>na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sis MT Pro Black" panose="02040A04050005020304" pitchFamily="18" charset="0"/>
                <a:ea typeface="Calibri (MS)"/>
                <a:cs typeface="Calibri (MS)"/>
                <a:sym typeface="Calibri (MS)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sis MT Pro Black" panose="02040A04050005020304" pitchFamily="18" charset="0"/>
                <a:ea typeface="Calibri (MS)"/>
                <a:cs typeface="Calibri (MS)"/>
                <a:sym typeface="Calibri (MS)"/>
              </a:rPr>
              <a:t>Educação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sis MT Pro Black" panose="02040A04050005020304" pitchFamily="18" charset="0"/>
                <a:ea typeface="Calibri (MS)"/>
                <a:cs typeface="Calibri (MS)"/>
                <a:sym typeface="Calibri (MS)"/>
              </a:rPr>
              <a:t> do Campo;</a:t>
            </a:r>
          </a:p>
          <a:p>
            <a:pPr marL="1399653" marR="0" lvl="1" indent="-699826" algn="just" defTabSz="914400" rtl="0" eaLnBrk="1" fontAlgn="auto" latinLnBrk="0" hangingPunct="1">
              <a:lnSpc>
                <a:spcPts val="49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sis MT Pro Black" panose="02040A04050005020304" pitchFamily="18" charset="0"/>
                <a:ea typeface="Calibri (MS)"/>
                <a:cs typeface="Calibri (MS)"/>
                <a:sym typeface="Calibri (MS)"/>
              </a:rPr>
              <a:t>Orientações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sis MT Pro Black" panose="02040A04050005020304" pitchFamily="18" charset="0"/>
                <a:ea typeface="Calibri (MS)"/>
                <a:cs typeface="Calibri (MS)"/>
                <a:sym typeface="Calibri (MS)"/>
              </a:rPr>
              <a:t> para 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sis MT Pro Black" panose="02040A04050005020304" pitchFamily="18" charset="0"/>
                <a:ea typeface="Calibri (MS)"/>
                <a:cs typeface="Calibri (MS)"/>
                <a:sym typeface="Calibri (MS)"/>
              </a:rPr>
              <a:t>criação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sis MT Pro Black" panose="02040A04050005020304" pitchFamily="18" charset="0"/>
                <a:ea typeface="Calibri (MS)"/>
                <a:cs typeface="Calibri (MS)"/>
                <a:sym typeface="Calibri (MS)"/>
              </a:rPr>
              <a:t> de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sis MT Pro Black" panose="02040A04050005020304" pitchFamily="18" charset="0"/>
                <a:ea typeface="Calibri (MS)"/>
                <a:cs typeface="Calibri (MS)"/>
                <a:sym typeface="Calibri (MS)"/>
              </a:rPr>
              <a:t>Fórum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sis MT Pro Black" panose="02040A04050005020304" pitchFamily="18" charset="0"/>
                <a:ea typeface="Calibri (MS)"/>
                <a:cs typeface="Calibri (MS)"/>
                <a:sym typeface="Calibri (MS)"/>
              </a:rPr>
              <a:t> Municipal e Territorial de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sis MT Pro Black" panose="02040A04050005020304" pitchFamily="18" charset="0"/>
                <a:ea typeface="Calibri (MS)"/>
                <a:cs typeface="Calibri (MS)"/>
                <a:sym typeface="Calibri (MS)"/>
              </a:rPr>
              <a:t>Educação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sis MT Pro Black" panose="02040A04050005020304" pitchFamily="18" charset="0"/>
                <a:ea typeface="Calibri (MS)"/>
                <a:cs typeface="Calibri (MS)"/>
                <a:sym typeface="Calibri (MS)"/>
              </a:rPr>
              <a:t> do Campo.</a:t>
            </a:r>
          </a:p>
          <a:p>
            <a:pPr marL="1399653" marR="0" lvl="1" indent="-699826" algn="just" defTabSz="914400" rtl="0" eaLnBrk="1" fontAlgn="auto" latinLnBrk="0" hangingPunct="1">
              <a:lnSpc>
                <a:spcPts val="43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599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badi ExtraLight" panose="020B0204020104020204" pitchFamily="34" charset="0"/>
              <a:ea typeface="Calibri (MS)"/>
              <a:cs typeface="Calibri (MS)"/>
              <a:sym typeface="Calibri (MS)"/>
            </a:endParaRPr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8288000" cy="11983278"/>
          </a:xfrm>
          <a:custGeom>
            <a:avLst/>
            <a:gdLst/>
            <a:ahLst/>
            <a:cxnLst/>
            <a:rect l="l" t="t" r="r" b="b"/>
            <a:pathLst>
              <a:path w="18288000" h="11983278">
                <a:moveTo>
                  <a:pt x="0" y="0"/>
                </a:moveTo>
                <a:lnTo>
                  <a:pt x="18288000" y="0"/>
                </a:lnTo>
                <a:lnTo>
                  <a:pt x="18288000" y="11983278"/>
                </a:lnTo>
                <a:lnTo>
                  <a:pt x="0" y="119832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353" t="-8396" r="-3353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91515" y="8991102"/>
            <a:ext cx="8578401" cy="972144"/>
            <a:chOff x="0" y="0"/>
            <a:chExt cx="11437868" cy="1296193"/>
          </a:xfrm>
        </p:grpSpPr>
        <p:sp>
          <p:nvSpPr>
            <p:cNvPr id="5" name="Freeform 5"/>
            <p:cNvSpPr/>
            <p:nvPr/>
          </p:nvSpPr>
          <p:spPr>
            <a:xfrm>
              <a:off x="6869201" y="344928"/>
              <a:ext cx="1042438" cy="876499"/>
            </a:xfrm>
            <a:custGeom>
              <a:avLst/>
              <a:gdLst/>
              <a:ahLst/>
              <a:cxnLst/>
              <a:rect l="l" t="t" r="r" b="b"/>
              <a:pathLst>
                <a:path w="1042438" h="876499">
                  <a:moveTo>
                    <a:pt x="0" y="0"/>
                  </a:moveTo>
                  <a:lnTo>
                    <a:pt x="1042438" y="0"/>
                  </a:lnTo>
                  <a:lnTo>
                    <a:pt x="1042438" y="876499"/>
                  </a:lnTo>
                  <a:lnTo>
                    <a:pt x="0" y="8764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0475196" y="231769"/>
              <a:ext cx="962672" cy="958394"/>
            </a:xfrm>
            <a:custGeom>
              <a:avLst/>
              <a:gdLst/>
              <a:ahLst/>
              <a:cxnLst/>
              <a:rect l="l" t="t" r="r" b="b"/>
              <a:pathLst>
                <a:path w="962672" h="958394">
                  <a:moveTo>
                    <a:pt x="0" y="0"/>
                  </a:moveTo>
                  <a:lnTo>
                    <a:pt x="962672" y="0"/>
                  </a:lnTo>
                  <a:lnTo>
                    <a:pt x="962672" y="958394"/>
                  </a:lnTo>
                  <a:lnTo>
                    <a:pt x="0" y="9583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4448139" y="50114"/>
              <a:ext cx="853182" cy="1083477"/>
            </a:xfrm>
            <a:custGeom>
              <a:avLst/>
              <a:gdLst/>
              <a:ahLst/>
              <a:cxnLst/>
              <a:rect l="l" t="t" r="r" b="b"/>
              <a:pathLst>
                <a:path w="853182" h="1083477">
                  <a:moveTo>
                    <a:pt x="0" y="0"/>
                  </a:moveTo>
                  <a:lnTo>
                    <a:pt x="853182" y="0"/>
                  </a:lnTo>
                  <a:lnTo>
                    <a:pt x="853182" y="1083477"/>
                  </a:lnTo>
                  <a:lnTo>
                    <a:pt x="0" y="1083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3448" b="-3448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9161689" y="344928"/>
              <a:ext cx="951265" cy="951265"/>
            </a:xfrm>
            <a:custGeom>
              <a:avLst/>
              <a:gdLst/>
              <a:ahLst/>
              <a:cxnLst/>
              <a:rect l="l" t="t" r="r" b="b"/>
              <a:pathLst>
                <a:path w="951265" h="951265">
                  <a:moveTo>
                    <a:pt x="0" y="0"/>
                  </a:moveTo>
                  <a:lnTo>
                    <a:pt x="951264" y="0"/>
                  </a:lnTo>
                  <a:lnTo>
                    <a:pt x="951264" y="951265"/>
                  </a:lnTo>
                  <a:lnTo>
                    <a:pt x="0" y="9512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0" y="154086"/>
              <a:ext cx="2023608" cy="908094"/>
            </a:xfrm>
            <a:custGeom>
              <a:avLst/>
              <a:gdLst/>
              <a:ahLst/>
              <a:cxnLst/>
              <a:rect l="l" t="t" r="r" b="b"/>
              <a:pathLst>
                <a:path w="2023608" h="908094">
                  <a:moveTo>
                    <a:pt x="0" y="0"/>
                  </a:moveTo>
                  <a:lnTo>
                    <a:pt x="2023608" y="0"/>
                  </a:lnTo>
                  <a:lnTo>
                    <a:pt x="2023608" y="908094"/>
                  </a:lnTo>
                  <a:lnTo>
                    <a:pt x="0" y="9080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2300530" y="154086"/>
              <a:ext cx="822667" cy="953326"/>
            </a:xfrm>
            <a:custGeom>
              <a:avLst/>
              <a:gdLst/>
              <a:ahLst/>
              <a:cxnLst/>
              <a:rect l="l" t="t" r="r" b="b"/>
              <a:pathLst>
                <a:path w="822667" h="953326">
                  <a:moveTo>
                    <a:pt x="0" y="0"/>
                  </a:moveTo>
                  <a:lnTo>
                    <a:pt x="822667" y="0"/>
                  </a:lnTo>
                  <a:lnTo>
                    <a:pt x="822667" y="953326"/>
                  </a:lnTo>
                  <a:lnTo>
                    <a:pt x="0" y="9533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3485521" y="76294"/>
              <a:ext cx="756691" cy="1031118"/>
            </a:xfrm>
            <a:custGeom>
              <a:avLst/>
              <a:gdLst/>
              <a:ahLst/>
              <a:cxnLst/>
              <a:rect l="l" t="t" r="r" b="b"/>
              <a:pathLst>
                <a:path w="756691" h="1031118">
                  <a:moveTo>
                    <a:pt x="0" y="0"/>
                  </a:moveTo>
                  <a:lnTo>
                    <a:pt x="756691" y="0"/>
                  </a:lnTo>
                  <a:lnTo>
                    <a:pt x="756691" y="1031118"/>
                  </a:lnTo>
                  <a:lnTo>
                    <a:pt x="0" y="10311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5301321" y="0"/>
              <a:ext cx="1361953" cy="1149171"/>
            </a:xfrm>
            <a:custGeom>
              <a:avLst/>
              <a:gdLst/>
              <a:ahLst/>
              <a:cxnLst/>
              <a:rect l="l" t="t" r="r" b="b"/>
              <a:pathLst>
                <a:path w="1361953" h="1149171">
                  <a:moveTo>
                    <a:pt x="0" y="0"/>
                  </a:moveTo>
                  <a:lnTo>
                    <a:pt x="1361953" y="0"/>
                  </a:lnTo>
                  <a:lnTo>
                    <a:pt x="1361953" y="1149171"/>
                  </a:lnTo>
                  <a:lnTo>
                    <a:pt x="0" y="1149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4120" r="-4120"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8049100" y="299638"/>
              <a:ext cx="859857" cy="876499"/>
            </a:xfrm>
            <a:custGeom>
              <a:avLst/>
              <a:gdLst/>
              <a:ahLst/>
              <a:cxnLst/>
              <a:rect l="l" t="t" r="r" b="b"/>
              <a:pathLst>
                <a:path w="859857" h="876499">
                  <a:moveTo>
                    <a:pt x="0" y="0"/>
                  </a:moveTo>
                  <a:lnTo>
                    <a:pt x="859857" y="0"/>
                  </a:lnTo>
                  <a:lnTo>
                    <a:pt x="859857" y="876499"/>
                  </a:lnTo>
                  <a:lnTo>
                    <a:pt x="0" y="8764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</p:grpSp>
      <p:grpSp>
        <p:nvGrpSpPr>
          <p:cNvPr id="14" name="Group 14"/>
          <p:cNvGrpSpPr/>
          <p:nvPr/>
        </p:nvGrpSpPr>
        <p:grpSpPr>
          <a:xfrm>
            <a:off x="14069575" y="7249675"/>
            <a:ext cx="3037325" cy="3037325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3"/>
              <a:stretch>
                <a:fillRect l="-483" r="-483"/>
              </a:stretch>
            </a:blipFill>
          </p:spPr>
        </p:sp>
      </p:grpSp>
      <p:sp>
        <p:nvSpPr>
          <p:cNvPr id="16" name="TextBox 16"/>
          <p:cNvSpPr txBox="1"/>
          <p:nvPr/>
        </p:nvSpPr>
        <p:spPr>
          <a:xfrm>
            <a:off x="355671" y="1457547"/>
            <a:ext cx="15588237" cy="4205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48"/>
              </a:lnSpc>
            </a:pPr>
            <a:r>
              <a:rPr lang="en-US" sz="8034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GT6 - EDUCAÇÃO DO CAMPO NOS PLANOS MUNICIPAIS DE EDUCAÇÃO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472007" y="-2205463"/>
            <a:ext cx="19996871" cy="19596934"/>
          </a:xfrm>
          <a:custGeom>
            <a:avLst/>
            <a:gdLst/>
            <a:ahLst/>
            <a:cxnLst/>
            <a:rect l="l" t="t" r="r" b="b"/>
            <a:pathLst>
              <a:path w="19996871" h="19596934">
                <a:moveTo>
                  <a:pt x="0" y="0"/>
                </a:moveTo>
                <a:lnTo>
                  <a:pt x="19996871" y="0"/>
                </a:lnTo>
                <a:lnTo>
                  <a:pt x="19996871" y="19596934"/>
                </a:lnTo>
                <a:lnTo>
                  <a:pt x="0" y="195969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28692" y="1639094"/>
            <a:ext cx="17630617" cy="96288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560"/>
              </a:lnSpc>
            </a:pP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Para tanto, </a:t>
            </a:r>
            <a:r>
              <a:rPr lang="en-US" sz="4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partimos</a:t>
            </a: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das </a:t>
            </a:r>
            <a:r>
              <a:rPr lang="en-US" sz="4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seguintes</a:t>
            </a: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provocações</a:t>
            </a: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</a:p>
          <a:p>
            <a:pPr marL="906780" lvl="1" indent="-453390" algn="just">
              <a:lnSpc>
                <a:spcPts val="7560"/>
              </a:lnSpc>
              <a:buFont typeface="Arial"/>
              <a:buChar char="•"/>
            </a:pP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Como </a:t>
            </a:r>
            <a:r>
              <a:rPr lang="en-US" sz="4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garantir</a:t>
            </a: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que a </a:t>
            </a:r>
            <a:r>
              <a:rPr lang="en-US" sz="4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Educação</a:t>
            </a: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do Campo </a:t>
            </a:r>
            <a:r>
              <a:rPr lang="en-US" sz="4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seja</a:t>
            </a: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implementada</a:t>
            </a: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como</a:t>
            </a: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objetivo</a:t>
            </a: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específico</a:t>
            </a: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 meta </a:t>
            </a:r>
            <a:r>
              <a:rPr lang="en-US" sz="4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específica</a:t>
            </a: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nos</a:t>
            </a: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novos</a:t>
            </a: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PME?</a:t>
            </a:r>
          </a:p>
          <a:p>
            <a:pPr marL="906780" lvl="1" indent="-453390" algn="just">
              <a:lnSpc>
                <a:spcPts val="7560"/>
              </a:lnSpc>
              <a:buFont typeface="Arial"/>
              <a:buChar char="•"/>
            </a:pP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As </a:t>
            </a:r>
            <a:r>
              <a:rPr lang="en-US" sz="4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propostas</a:t>
            </a: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apresentadas</a:t>
            </a: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neste</a:t>
            </a: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novo PME </a:t>
            </a:r>
            <a:r>
              <a:rPr lang="en-US" sz="4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estão</a:t>
            </a: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alinhadas</a:t>
            </a: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às</a:t>
            </a: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políticas</a:t>
            </a: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já</a:t>
            </a: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materializadas</a:t>
            </a: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pela </a:t>
            </a:r>
            <a:r>
              <a:rPr lang="en-US" sz="4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luta</a:t>
            </a: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dos </a:t>
            </a:r>
            <a:r>
              <a:rPr lang="en-US" sz="4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movimentos</a:t>
            </a: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sociais</a:t>
            </a: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do campo?</a:t>
            </a:r>
          </a:p>
          <a:p>
            <a:pPr marL="906780" lvl="1" indent="-453390" algn="just">
              <a:lnSpc>
                <a:spcPts val="7560"/>
              </a:lnSpc>
              <a:buFont typeface="Arial"/>
              <a:buChar char="•"/>
            </a:pPr>
            <a:r>
              <a:rPr lang="en-US" sz="4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Quais</a:t>
            </a: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municípios</a:t>
            </a: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têm</a:t>
            </a: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instituídos</a:t>
            </a: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Fóruns</a:t>
            </a: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Municipais</a:t>
            </a: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de </a:t>
            </a:r>
            <a:r>
              <a:rPr lang="en-US" sz="4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Educação</a:t>
            </a: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do Campo (FOMEC)? Estes </a:t>
            </a:r>
            <a:r>
              <a:rPr lang="en-US" sz="4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têm</a:t>
            </a: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atuado</a:t>
            </a: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na</a:t>
            </a: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garantia</a:t>
            </a: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da </a:t>
            </a:r>
            <a:r>
              <a:rPr lang="en-US" sz="4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Educação</a:t>
            </a: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do Campo no PME?</a:t>
            </a:r>
          </a:p>
          <a:p>
            <a:pPr marL="906780" lvl="1" indent="-453390" algn="just">
              <a:lnSpc>
                <a:spcPts val="7560"/>
              </a:lnSpc>
              <a:buFont typeface="Arial"/>
              <a:buChar char="•"/>
            </a:pPr>
            <a:r>
              <a:rPr lang="en-US" sz="4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Os</a:t>
            </a: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Fóruns</a:t>
            </a: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Municipais</a:t>
            </a: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de </a:t>
            </a:r>
            <a:r>
              <a:rPr lang="en-US" sz="4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Educação</a:t>
            </a: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(FME) </a:t>
            </a:r>
            <a:r>
              <a:rPr lang="en-US" sz="4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existentes</a:t>
            </a: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estão</a:t>
            </a: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em</a:t>
            </a: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devida</a:t>
            </a: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atividade</a:t>
            </a: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? </a:t>
            </a:r>
            <a:r>
              <a:rPr lang="en-US" sz="4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Eles</a:t>
            </a: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estão</a:t>
            </a: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integrados</a:t>
            </a: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à Rede de </a:t>
            </a:r>
            <a:r>
              <a:rPr lang="en-US" sz="4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Fóruns</a:t>
            </a: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de </a:t>
            </a:r>
            <a:r>
              <a:rPr lang="en-US" sz="4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Educação</a:t>
            </a:r>
            <a:r>
              <a:rPr lang="en-US" sz="4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da Bahia ?</a:t>
            </a:r>
          </a:p>
          <a:p>
            <a:pPr algn="just">
              <a:lnSpc>
                <a:spcPts val="7560"/>
              </a:lnSpc>
            </a:pPr>
            <a:endParaRPr lang="en-US" sz="42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3201131" y="362192"/>
            <a:ext cx="11661198" cy="1247291"/>
            <a:chOff x="-299386" y="-114300"/>
            <a:chExt cx="15548263" cy="1663055"/>
          </a:xfrm>
        </p:grpSpPr>
        <p:sp>
          <p:nvSpPr>
            <p:cNvPr id="5" name="Freeform 5"/>
            <p:cNvSpPr/>
            <p:nvPr/>
          </p:nvSpPr>
          <p:spPr>
            <a:xfrm>
              <a:off x="-299386" y="-57120"/>
              <a:ext cx="15248889" cy="1548694"/>
            </a:xfrm>
            <a:custGeom>
              <a:avLst/>
              <a:gdLst/>
              <a:ahLst/>
              <a:cxnLst/>
              <a:rect l="l" t="t" r="r" b="b"/>
              <a:pathLst>
                <a:path w="15248889" h="1548694">
                  <a:moveTo>
                    <a:pt x="0" y="0"/>
                  </a:moveTo>
                  <a:lnTo>
                    <a:pt x="15248889" y="0"/>
                  </a:lnTo>
                  <a:lnTo>
                    <a:pt x="15248889" y="1548694"/>
                  </a:lnTo>
                  <a:lnTo>
                    <a:pt x="0" y="1548694"/>
                  </a:ln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114300"/>
              <a:ext cx="15248877" cy="1663055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ctr">
                <a:lnSpc>
                  <a:spcPts val="6480"/>
                </a:lnSpc>
              </a:pPr>
              <a:r>
                <a:rPr lang="en-US" sz="5400" b="1" dirty="0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NOSSO PONTO DE PARTIDA</a:t>
              </a:r>
            </a:p>
          </p:txBody>
        </p:sp>
      </p:grpSp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824</TotalTime>
  <Words>1309</Words>
  <Application>Microsoft Office PowerPoint</Application>
  <PresentationFormat>Personalizar</PresentationFormat>
  <Paragraphs>69</Paragraphs>
  <Slides>20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20</vt:i4>
      </vt:variant>
    </vt:vector>
  </HeadingPairs>
  <TitlesOfParts>
    <vt:vector size="29" baseType="lpstr">
      <vt:lpstr>Amasis MT Pro Black</vt:lpstr>
      <vt:lpstr>League Spartan</vt:lpstr>
      <vt:lpstr>Arial</vt:lpstr>
      <vt:lpstr>Times New Roman</vt:lpstr>
      <vt:lpstr>Calibri</vt:lpstr>
      <vt:lpstr>Abadi ExtraLight</vt:lpstr>
      <vt:lpstr>Calibri (MS)</vt:lpstr>
      <vt:lpstr>Calibri (MS) Bold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Cópia de Formacampo 2026.pptx</dc:title>
  <dc:creator>Usuario</dc:creator>
  <cp:lastModifiedBy>Arlete</cp:lastModifiedBy>
  <cp:revision>35</cp:revision>
  <dcterms:created xsi:type="dcterms:W3CDTF">2006-08-16T00:00:00Z</dcterms:created>
  <dcterms:modified xsi:type="dcterms:W3CDTF">2026-04-07T17:27:55Z</dcterms:modified>
  <dc:identifier>DAHDoFgFKK8</dc:identifier>
</cp:coreProperties>
</file>