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87" r:id="rId3"/>
    <p:sldId id="262" r:id="rId4"/>
    <p:sldId id="289" r:id="rId5"/>
    <p:sldId id="291" r:id="rId6"/>
    <p:sldId id="257" r:id="rId7"/>
    <p:sldId id="283" r:id="rId8"/>
    <p:sldId id="290" r:id="rId9"/>
    <p:sldId id="288" r:id="rId10"/>
    <p:sldId id="286" r:id="rId11"/>
    <p:sldId id="292" r:id="rId12"/>
    <p:sldId id="293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hoGOSPdIMpN8TVUDEZNqbRtSco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6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5" name="Google Shape;7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4" name="Google Shape;18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83332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4" name="Google Shape;18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525686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4" name="Google Shape;18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0906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0" name="Google Shape;8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43405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38661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0" name="Google Shape;8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4" name="Google Shape;18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41208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85333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4" name="Google Shape;18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27764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" name="Google Shape;32;p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3" name="Google Shape;33;p2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" name="Google Shape;35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0" name="Google Shape;50;p3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1" name="Google Shape;51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3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"/>
          <p:cNvPicPr preferRelativeResize="0"/>
          <p:nvPr/>
        </p:nvPicPr>
        <p:blipFill rotWithShape="1">
          <a:blip r:embed="rId3">
            <a:alphaModFix/>
          </a:blip>
          <a:srcRect l="5860" t="1318" r="5434" b="1318"/>
          <a:stretch/>
        </p:blipFill>
        <p:spPr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CCF35E7-7CA9-485C-D276-20F1175E799D}"/>
              </a:ext>
            </a:extLst>
          </p:cNvPr>
          <p:cNvSpPr txBox="1"/>
          <p:nvPr/>
        </p:nvSpPr>
        <p:spPr>
          <a:xfrm>
            <a:off x="3304674" y="4828674"/>
            <a:ext cx="564682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200" b="1" dirty="0">
                <a:solidFill>
                  <a:schemeClr val="bg1"/>
                </a:solidFill>
              </a:rPr>
              <a:t>Alexandro Batista</a:t>
            </a:r>
          </a:p>
          <a:p>
            <a:pPr algn="r"/>
            <a:r>
              <a:rPr lang="pt-BR" sz="2400" b="1" dirty="0">
                <a:solidFill>
                  <a:schemeClr val="bg1"/>
                </a:solidFill>
              </a:rPr>
              <a:t>Coordenador da CJA- SEC</a:t>
            </a:r>
          </a:p>
          <a:p>
            <a:pPr algn="r"/>
            <a:r>
              <a:rPr lang="pt-BR" sz="3600" b="1" dirty="0">
                <a:solidFill>
                  <a:schemeClr val="bg1"/>
                </a:solidFill>
              </a:rPr>
              <a:t>@alexandro.educacao</a:t>
            </a:r>
          </a:p>
          <a:p>
            <a:pPr algn="r"/>
            <a:endParaRPr lang="pt-B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2"/>
          <p:cNvSpPr txBox="1"/>
          <p:nvPr/>
        </p:nvSpPr>
        <p:spPr>
          <a:xfrm>
            <a:off x="2234381" y="2492896"/>
            <a:ext cx="467523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36238" y="1464277"/>
            <a:ext cx="84950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 Rounded MT Bold" panose="020F0704030504030204" pitchFamily="34" charset="0"/>
              </a:rPr>
              <a:t>Desafio Intersetorial: </a:t>
            </a:r>
          </a:p>
          <a:p>
            <a:pPr algn="ctr"/>
            <a:endParaRPr lang="pt-BR" sz="2400" b="1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2400" dirty="0">
                <a:latin typeface="Arial Rounded MT Bold" panose="020F0704030504030204" pitchFamily="34" charset="0"/>
              </a:rPr>
              <a:t>Garantir educação é também garantir condições de existência:</a:t>
            </a:r>
          </a:p>
          <a:p>
            <a:pPr algn="just"/>
            <a:endParaRPr lang="pt-BR" sz="2400" dirty="0">
              <a:latin typeface="Arial Rounded MT Bold" panose="020F07040305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sz="2400" dirty="0">
                <a:latin typeface="Arial Rounded MT Bold" panose="020F0704030504030204" pitchFamily="34" charset="0"/>
              </a:rPr>
              <a:t>Saúde (cuidado, saúde mental, acesso);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sz="2400" dirty="0">
                <a:latin typeface="Arial Rounded MT Bold" panose="020F0704030504030204" pitchFamily="34" charset="0"/>
              </a:rPr>
              <a:t>Assistência social (vulnerabilidade);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sz="2400" dirty="0">
                <a:latin typeface="Arial Rounded MT Bold" panose="020F0704030504030204" pitchFamily="34" charset="0"/>
              </a:rPr>
              <a:t>Trabalho e renda;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sz="2400" dirty="0">
                <a:latin typeface="Arial Rounded MT Bold" panose="020F0704030504030204" pitchFamily="34" charset="0"/>
              </a:rPr>
              <a:t>Segurança pública;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sz="2400" dirty="0">
                <a:latin typeface="Arial Rounded MT Bold" panose="020F0704030504030204" pitchFamily="34" charset="0"/>
              </a:rPr>
              <a:t>Cultura.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713067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2"/>
          <p:cNvSpPr txBox="1"/>
          <p:nvPr/>
        </p:nvSpPr>
        <p:spPr>
          <a:xfrm>
            <a:off x="66315" y="2648110"/>
            <a:ext cx="885238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SzPts val="2800"/>
            </a:pPr>
            <a:r>
              <a:rPr lang="pt-BR" sz="24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Currículo da EJA x Universidades </a:t>
            </a:r>
            <a:r>
              <a:rPr lang="pt-BR" sz="2400" b="1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- </a:t>
            </a:r>
            <a:r>
              <a:rPr lang="pt-BR" sz="2400" dirty="0">
                <a:latin typeface="Arial Rounded MT Bold" panose="020F0704030504030204" pitchFamily="34" charset="0"/>
              </a:rPr>
              <a:t>Sem o devido alinhamento, corre-se o risco de formar professores(as) distantes  das realidades das escolas públicas;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02D5A76-4537-0AAF-5288-85139EE8CCB6}"/>
              </a:ext>
            </a:extLst>
          </p:cNvPr>
          <p:cNvSpPr txBox="1"/>
          <p:nvPr/>
        </p:nvSpPr>
        <p:spPr>
          <a:xfrm>
            <a:off x="225305" y="1582883"/>
            <a:ext cx="86933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 Rounded MT Bold" panose="020F0704030504030204" pitchFamily="34" charset="0"/>
              </a:rPr>
              <a:t>Alinhamento com as políticas estadual e federal de EJA;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47092B3-1790-9DD2-C9D7-C4D2C2A937B7}"/>
              </a:ext>
            </a:extLst>
          </p:cNvPr>
          <p:cNvSpPr txBox="1"/>
          <p:nvPr/>
        </p:nvSpPr>
        <p:spPr>
          <a:xfrm>
            <a:off x="225305" y="4230993"/>
            <a:ext cx="86933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 Rounded MT Bold" panose="020F0704030504030204" pitchFamily="34" charset="0"/>
              </a:rPr>
              <a:t>Interseccionalidade: equidade e justiça social.</a:t>
            </a:r>
          </a:p>
        </p:txBody>
      </p:sp>
    </p:spTree>
    <p:extLst>
      <p:ext uri="{BB962C8B-B14F-4D97-AF65-F5344CB8AC3E}">
        <p14:creationId xmlns:p14="http://schemas.microsoft.com/office/powerpoint/2010/main" val="30110365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2"/>
          <p:cNvSpPr txBox="1"/>
          <p:nvPr/>
        </p:nvSpPr>
        <p:spPr>
          <a:xfrm>
            <a:off x="352925" y="1764356"/>
            <a:ext cx="8565769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SzPts val="2800"/>
            </a:pPr>
            <a:r>
              <a:rPr lang="pt-BR" sz="24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A EJA não é sobre recuperar o tempo perdido. É sobre:</a:t>
            </a:r>
          </a:p>
          <a:p>
            <a:pPr algn="just">
              <a:buSzPts val="2800"/>
            </a:pPr>
            <a:endParaRPr lang="pt-BR" sz="2400" dirty="0">
              <a:solidFill>
                <a:schemeClr val="dk1"/>
              </a:solidFill>
              <a:latin typeface="Arial Rounded MT Bold" panose="020F0704030504030204" pitchFamily="34" charset="0"/>
              <a:ea typeface="Calibri"/>
              <a:cs typeface="Calibri"/>
              <a:sym typeface="Calibri"/>
            </a:endParaRPr>
          </a:p>
          <a:p>
            <a:pPr algn="just">
              <a:buSzPts val="2800"/>
            </a:pPr>
            <a:r>
              <a:rPr lang="pt-BR" sz="24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 - Acessar um direito garantido ao longo da vida;</a:t>
            </a:r>
          </a:p>
          <a:p>
            <a:pPr algn="just">
              <a:buSzPts val="2800"/>
            </a:pPr>
            <a:r>
              <a:rPr lang="pt-BR" sz="2400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- </a:t>
            </a:r>
            <a:r>
              <a:rPr lang="pt-BR" sz="24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Reposicionar trajetórias que foram interrompidas;</a:t>
            </a:r>
          </a:p>
          <a:p>
            <a:pPr algn="just">
              <a:buSzPts val="2800"/>
            </a:pPr>
            <a:r>
              <a:rPr lang="pt-BR" sz="24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 - Projetar sonhos no modo de ser e estar no mundo.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47092B3-1790-9DD2-C9D7-C4D2C2A937B7}"/>
              </a:ext>
            </a:extLst>
          </p:cNvPr>
          <p:cNvSpPr txBox="1"/>
          <p:nvPr/>
        </p:nvSpPr>
        <p:spPr>
          <a:xfrm>
            <a:off x="225305" y="4451960"/>
            <a:ext cx="86933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sz="2400" dirty="0">
                <a:latin typeface="Arial Rounded MT Bold" panose="020F0704030504030204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3438743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8"/>
          <p:cNvSpPr txBox="1"/>
          <p:nvPr/>
        </p:nvSpPr>
        <p:spPr>
          <a:xfrm>
            <a:off x="89756" y="1443861"/>
            <a:ext cx="8964488" cy="3970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1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Secretaria da Educação do Estado da Bahia</a:t>
            </a:r>
            <a:endParaRPr lang="pt-BR" dirty="0">
              <a:latin typeface="Arial Rounded MT Bold" panose="020F0704030504030204" pitchFamily="34" charset="0"/>
              <a:ea typeface="Calibri"/>
            </a:endParaRPr>
          </a:p>
          <a:p>
            <a:pPr algn="ctr">
              <a:buSzPts val="2800"/>
            </a:pPr>
            <a:r>
              <a:rPr lang="pt-BR" sz="2800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27 Núcleos Territoriais de Educação - NTE</a:t>
            </a:r>
            <a:endParaRPr lang="pt-BR" sz="2800" dirty="0">
              <a:latin typeface="Arial Rounded MT Bold" panose="020F0704030504030204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lang="pt-BR" sz="2800" b="1" dirty="0">
              <a:solidFill>
                <a:schemeClr val="dk1"/>
              </a:solidFill>
              <a:latin typeface="Arial Rounded MT Bold" panose="020F07040305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1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pt-BR" sz="28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Superintendência de Políticas para a Educação Básica</a:t>
            </a:r>
            <a:endParaRPr sz="140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Diretoria Estratégica de Gestão e Planejamento da Aprendizagem</a:t>
            </a:r>
            <a:endParaRPr sz="140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i="0" u="none" strike="noStrike" cap="none" dirty="0">
              <a:solidFill>
                <a:schemeClr val="dk1"/>
              </a:solidFill>
              <a:latin typeface="Arial Rounded MT Bold" panose="020F07040305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Coordenação de Educação de Jovens e Adultos </a:t>
            </a:r>
            <a:endParaRPr sz="140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0970D5D-919C-B78B-DF9D-7B5B7A94CCF7}"/>
              </a:ext>
            </a:extLst>
          </p:cNvPr>
          <p:cNvSpPr txBox="1"/>
          <p:nvPr/>
        </p:nvSpPr>
        <p:spPr>
          <a:xfrm>
            <a:off x="208547" y="1540184"/>
            <a:ext cx="875899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3200" b="1" dirty="0">
                <a:latin typeface="Arial Rounded MT Bold" panose="020F0704030504030204" pitchFamily="34" charset="0"/>
              </a:rPr>
              <a:t>PME: para além do papel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endParaRPr lang="pt-BR" sz="3200" b="1" dirty="0">
              <a:latin typeface="Arial Rounded MT Bold" panose="020F070403050403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3200" b="1" dirty="0">
                <a:latin typeface="Arial Rounded MT Bold" panose="020F0704030504030204" pitchFamily="34" charset="0"/>
              </a:rPr>
              <a:t>🚫 </a:t>
            </a:r>
            <a:r>
              <a:rPr lang="pt-BR" sz="3200" dirty="0">
                <a:latin typeface="Arial Rounded MT Bold" panose="020F0704030504030204" pitchFamily="34" charset="0"/>
              </a:rPr>
              <a:t>Não existe política pública real sem:</a:t>
            </a: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✊🏾 Participação popular;</a:t>
            </a: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🗳️ Democracia efetiva;</a:t>
            </a: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📢 Consciência de classe;</a:t>
            </a: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💰 Orçamento que sustente.</a:t>
            </a:r>
            <a:endParaRPr lang="pt-BR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0970D5D-919C-B78B-DF9D-7B5B7A94CCF7}"/>
              </a:ext>
            </a:extLst>
          </p:cNvPr>
          <p:cNvSpPr txBox="1"/>
          <p:nvPr/>
        </p:nvSpPr>
        <p:spPr>
          <a:xfrm>
            <a:off x="208547" y="1540184"/>
            <a:ext cx="8758990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3200" b="1" dirty="0">
                <a:latin typeface="Arial Rounded MT Bold" panose="020F0704030504030204" pitchFamily="34" charset="0"/>
              </a:rPr>
              <a:t>Sujeitos </a:t>
            </a:r>
            <a:r>
              <a:rPr lang="pt-BR" sz="3200" b="1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da EJA </a:t>
            </a:r>
            <a:endParaRPr lang="pt-BR" sz="3200" b="1" dirty="0">
              <a:latin typeface="Arial Rounded MT Bold" panose="020F070403050403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endParaRPr lang="pt-BR" sz="3200" b="1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Política para quem? 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pt-BR" sz="3200" dirty="0">
              <a:latin typeface="Arial Rounded MT Bold" panose="020F070403050403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3200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A que será que se destina?</a:t>
            </a:r>
            <a:endParaRPr lang="pt-BR" sz="3200" dirty="0">
              <a:latin typeface="Arial Rounded MT Bold" panose="020F070403050403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pt-BR" sz="3200" dirty="0">
              <a:latin typeface="Arial Rounded MT Bold" panose="020F070403050403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Filme Curta - </a:t>
            </a:r>
            <a:endParaRPr lang="pt-BR" sz="2400" dirty="0">
              <a:latin typeface="Arial Rounded MT Bold" panose="020F070403050403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400" dirty="0">
              <a:latin typeface="Calibri" panose="020F050202020403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78088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0970D5D-919C-B78B-DF9D-7B5B7A94CCF7}"/>
              </a:ext>
            </a:extLst>
          </p:cNvPr>
          <p:cNvSpPr txBox="1"/>
          <p:nvPr/>
        </p:nvSpPr>
        <p:spPr>
          <a:xfrm>
            <a:off x="385010" y="1989363"/>
            <a:ext cx="8758990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3200" i="0" u="none" strike="noStrike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Nivalda</a:t>
            </a:r>
            <a:r>
              <a:rPr lang="pt-BR" sz="3200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da Cunha – quem conhece uma?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pt-BR" sz="3200" b="1" dirty="0">
              <a:latin typeface="Arial Rounded MT Bold" panose="020F070403050403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A política pública é para nós e não para os outros;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pt-BR" sz="3200" dirty="0">
              <a:latin typeface="Arial Rounded MT Bold" panose="020F070403050403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3200" dirty="0">
                <a:latin typeface="Arial Rounded MT Bold" panose="020F0704030504030204" pitchFamily="34" charset="0"/>
              </a:rPr>
              <a:t>Elaborar e executar é um compromisso social.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400" dirty="0">
              <a:latin typeface="Calibri" panose="020F050202020403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2065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8"/>
          <p:cNvSpPr txBox="1"/>
          <p:nvPr/>
        </p:nvSpPr>
        <p:spPr>
          <a:xfrm>
            <a:off x="0" y="1382492"/>
            <a:ext cx="896448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1" i="0" u="none" strike="noStrike" cap="none" dirty="0">
                <a:solidFill>
                  <a:schemeClr val="dk1"/>
                </a:solidFill>
                <a:latin typeface="Arial Rounded MT Bold" panose="020F0704030504030204" pitchFamily="34" charset="0"/>
                <a:ea typeface="Calibri"/>
                <a:cs typeface="Calibri"/>
                <a:sym typeface="Calibri"/>
              </a:rPr>
              <a:t>Cenário da EJA na Bahia</a:t>
            </a:r>
            <a:endParaRPr sz="2800" b="1" i="0" u="none" strike="noStrike" cap="none" dirty="0">
              <a:solidFill>
                <a:schemeClr val="dk1"/>
              </a:solidFill>
              <a:latin typeface="Arial Rounded MT Bold" panose="020F070403050403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0F99C31-8FEC-0B05-5898-DBF0DFF8A44D}"/>
              </a:ext>
            </a:extLst>
          </p:cNvPr>
          <p:cNvSpPr txBox="1"/>
          <p:nvPr/>
        </p:nvSpPr>
        <p:spPr>
          <a:xfrm>
            <a:off x="182016" y="2133496"/>
            <a:ext cx="6721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Arial Rounded MT Bold" panose="020F0704030504030204" pitchFamily="34" charset="0"/>
              </a:rPr>
              <a:t>Taxa de analfabetismo da Bahia é de 12,6%;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7CF965D-6376-4464-DB60-E0F99866F9E1}"/>
              </a:ext>
            </a:extLst>
          </p:cNvPr>
          <p:cNvSpPr txBox="1"/>
          <p:nvPr/>
        </p:nvSpPr>
        <p:spPr>
          <a:xfrm>
            <a:off x="182016" y="2727942"/>
            <a:ext cx="862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 Rounded MT Bold" panose="020F0704030504030204" pitchFamily="34" charset="0"/>
              </a:rPr>
              <a:t>03 municípios da Bahia possuem analfabetismo  acima de 30%;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34D93E-4800-1508-2A9F-A3B677671F7E}"/>
              </a:ext>
            </a:extLst>
          </p:cNvPr>
          <p:cNvSpPr txBox="1"/>
          <p:nvPr/>
        </p:nvSpPr>
        <p:spPr>
          <a:xfrm>
            <a:off x="182016" y="3620699"/>
            <a:ext cx="8908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Arial Rounded MT Bold" panose="020F0704030504030204" pitchFamily="34" charset="0"/>
              </a:rPr>
              <a:t>144 municípios apresentam taxa de 20% de analfabetismo;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914878-582A-74D3-B62B-CC10463644E0}"/>
              </a:ext>
            </a:extLst>
          </p:cNvPr>
          <p:cNvSpPr txBox="1"/>
          <p:nvPr/>
        </p:nvSpPr>
        <p:spPr>
          <a:xfrm>
            <a:off x="182016" y="4191577"/>
            <a:ext cx="8641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 Rounded MT Bold" panose="020F0704030504030204" pitchFamily="34" charset="0"/>
              </a:rPr>
              <a:t>16% da população indígena (15+) não escolarizada.</a:t>
            </a:r>
          </a:p>
          <a:p>
            <a:endParaRPr lang="pt-BR" sz="2400" dirty="0"/>
          </a:p>
          <a:p>
            <a:r>
              <a:rPr lang="pt-BR" sz="2400" dirty="0">
                <a:latin typeface="Arial Rounded MT Bold" panose="020F0704030504030204" pitchFamily="34" charset="0"/>
              </a:rPr>
              <a:t>18,27% da população quilombola 15+ não alfabetizadas.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53736A8-5431-3BC8-6CF4-948606BCD744}"/>
              </a:ext>
            </a:extLst>
          </p:cNvPr>
          <p:cNvSpPr txBox="1"/>
          <p:nvPr/>
        </p:nvSpPr>
        <p:spPr>
          <a:xfrm>
            <a:off x="6170133" y="5403759"/>
            <a:ext cx="253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dirty="0"/>
              <a:t>FONTE: MEC/SECADI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2"/>
          <p:cNvSpPr txBox="1"/>
          <p:nvPr/>
        </p:nvSpPr>
        <p:spPr>
          <a:xfrm>
            <a:off x="2234381" y="2492896"/>
            <a:ext cx="467523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701D8DA8-DD37-0EDB-4147-A479A38C8BA1}"/>
              </a:ext>
            </a:extLst>
          </p:cNvPr>
          <p:cNvSpPr txBox="1">
            <a:spLocks/>
          </p:cNvSpPr>
          <p:nvPr/>
        </p:nvSpPr>
        <p:spPr>
          <a:xfrm>
            <a:off x="993513" y="1393061"/>
            <a:ext cx="7156973" cy="8842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9525" rIns="0" bIns="0" rtlCol="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4769">
              <a:spcBef>
                <a:spcPts val="75"/>
              </a:spcBef>
            </a:pPr>
            <a:r>
              <a:rPr lang="pt-BR" sz="2800" dirty="0"/>
              <a:t>Educação</a:t>
            </a:r>
            <a:r>
              <a:rPr lang="pt-BR" sz="2800" spc="-19" dirty="0"/>
              <a:t> </a:t>
            </a:r>
            <a:r>
              <a:rPr lang="pt-BR" sz="2800" dirty="0"/>
              <a:t>de</a:t>
            </a:r>
            <a:r>
              <a:rPr lang="pt-BR" sz="2800" spc="-15" dirty="0"/>
              <a:t> </a:t>
            </a:r>
            <a:r>
              <a:rPr lang="pt-BR" sz="2800" dirty="0"/>
              <a:t>Jovens</a:t>
            </a:r>
            <a:r>
              <a:rPr lang="pt-BR" sz="2800" spc="-11" dirty="0"/>
              <a:t> </a:t>
            </a:r>
            <a:r>
              <a:rPr lang="pt-BR" sz="2800" dirty="0"/>
              <a:t>e</a:t>
            </a:r>
            <a:r>
              <a:rPr lang="pt-BR" sz="2800" spc="-26" dirty="0"/>
              <a:t> </a:t>
            </a:r>
            <a:r>
              <a:rPr lang="pt-BR" sz="2800" dirty="0"/>
              <a:t>Adultos</a:t>
            </a:r>
            <a:r>
              <a:rPr lang="pt-BR" sz="2800" spc="-19" dirty="0"/>
              <a:t> </a:t>
            </a:r>
            <a:r>
              <a:rPr lang="pt-BR" sz="2800" dirty="0"/>
              <a:t>–</a:t>
            </a:r>
            <a:r>
              <a:rPr lang="pt-BR" sz="2800" spc="-15" dirty="0"/>
              <a:t> </a:t>
            </a:r>
            <a:r>
              <a:rPr lang="pt-BR" sz="2800" dirty="0"/>
              <a:t>Perfil</a:t>
            </a:r>
            <a:r>
              <a:rPr lang="pt-BR" sz="2800" spc="-15" dirty="0"/>
              <a:t> </a:t>
            </a:r>
            <a:r>
              <a:rPr lang="pt-BR" sz="2800" dirty="0"/>
              <a:t>etário</a:t>
            </a:r>
            <a:r>
              <a:rPr lang="pt-BR" sz="2800" spc="-23" dirty="0"/>
              <a:t> </a:t>
            </a:r>
            <a:r>
              <a:rPr lang="pt-BR" sz="2800" dirty="0"/>
              <a:t>do</a:t>
            </a:r>
            <a:r>
              <a:rPr lang="pt-BR" sz="2800" spc="-23" dirty="0"/>
              <a:t> </a:t>
            </a:r>
            <a:r>
              <a:rPr lang="pt-BR" sz="2800" dirty="0"/>
              <a:t>estudante</a:t>
            </a:r>
            <a:r>
              <a:rPr lang="pt-BR" sz="2800" spc="-30" dirty="0"/>
              <a:t> </a:t>
            </a:r>
            <a:r>
              <a:rPr lang="pt-BR" sz="2800" dirty="0"/>
              <a:t>por</a:t>
            </a:r>
            <a:r>
              <a:rPr lang="pt-BR" sz="2800" spc="-26" dirty="0"/>
              <a:t> </a:t>
            </a:r>
            <a:r>
              <a:rPr lang="pt-BR" sz="2800" spc="-8" dirty="0"/>
              <a:t>etapa</a:t>
            </a: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CDEB7486-F432-6813-9F2E-B960901B7679}"/>
              </a:ext>
            </a:extLst>
          </p:cNvPr>
          <p:cNvSpPr txBox="1"/>
          <p:nvPr/>
        </p:nvSpPr>
        <p:spPr>
          <a:xfrm>
            <a:off x="385009" y="2390424"/>
            <a:ext cx="8373979" cy="62565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2000" b="1" spc="-101" dirty="0">
                <a:solidFill>
                  <a:srgbClr val="575757"/>
                </a:solidFill>
              </a:rPr>
              <a:t>Idade</a:t>
            </a:r>
            <a:r>
              <a:rPr sz="2000" b="1" spc="-53" dirty="0">
                <a:solidFill>
                  <a:srgbClr val="575757"/>
                </a:solidFill>
              </a:rPr>
              <a:t> </a:t>
            </a:r>
            <a:r>
              <a:rPr sz="2000" b="1" spc="-113" dirty="0">
                <a:solidFill>
                  <a:srgbClr val="575757"/>
                </a:solidFill>
              </a:rPr>
              <a:t>dos</a:t>
            </a:r>
            <a:r>
              <a:rPr sz="2000" b="1" spc="-49" dirty="0">
                <a:solidFill>
                  <a:srgbClr val="575757"/>
                </a:solidFill>
              </a:rPr>
              <a:t> </a:t>
            </a:r>
            <a:r>
              <a:rPr sz="2000" b="1" spc="-105" dirty="0">
                <a:solidFill>
                  <a:srgbClr val="575757"/>
                </a:solidFill>
              </a:rPr>
              <a:t>alunos</a:t>
            </a:r>
            <a:r>
              <a:rPr sz="2000" b="1" spc="-56" dirty="0">
                <a:solidFill>
                  <a:srgbClr val="575757"/>
                </a:solidFill>
              </a:rPr>
              <a:t> </a:t>
            </a:r>
            <a:r>
              <a:rPr sz="2000" b="1" spc="-113" dirty="0">
                <a:solidFill>
                  <a:srgbClr val="575757"/>
                </a:solidFill>
              </a:rPr>
              <a:t>que</a:t>
            </a:r>
            <a:r>
              <a:rPr sz="2000" b="1" spc="-49" dirty="0">
                <a:solidFill>
                  <a:srgbClr val="575757"/>
                </a:solidFill>
              </a:rPr>
              <a:t> </a:t>
            </a:r>
            <a:r>
              <a:rPr sz="2000" b="1" spc="-109" dirty="0">
                <a:solidFill>
                  <a:srgbClr val="575757"/>
                </a:solidFill>
              </a:rPr>
              <a:t>frequentam</a:t>
            </a:r>
            <a:r>
              <a:rPr sz="2000" b="1" spc="-45" dirty="0">
                <a:solidFill>
                  <a:srgbClr val="575757"/>
                </a:solidFill>
              </a:rPr>
              <a:t> </a:t>
            </a:r>
            <a:r>
              <a:rPr sz="2000" b="1" spc="-109" dirty="0">
                <a:solidFill>
                  <a:srgbClr val="575757"/>
                </a:solidFill>
              </a:rPr>
              <a:t>cursos</a:t>
            </a:r>
            <a:r>
              <a:rPr sz="2000" b="1" spc="-41" dirty="0">
                <a:solidFill>
                  <a:srgbClr val="575757"/>
                </a:solidFill>
              </a:rPr>
              <a:t> </a:t>
            </a:r>
            <a:r>
              <a:rPr sz="2000" b="1" spc="-109" dirty="0">
                <a:solidFill>
                  <a:srgbClr val="575757"/>
                </a:solidFill>
              </a:rPr>
              <a:t>de</a:t>
            </a:r>
            <a:r>
              <a:rPr sz="2000" b="1" spc="-53" dirty="0">
                <a:solidFill>
                  <a:srgbClr val="575757"/>
                </a:solidFill>
              </a:rPr>
              <a:t> </a:t>
            </a:r>
            <a:r>
              <a:rPr sz="2000" b="1" spc="-116" dirty="0">
                <a:solidFill>
                  <a:srgbClr val="575757"/>
                </a:solidFill>
              </a:rPr>
              <a:t>Educação</a:t>
            </a:r>
            <a:r>
              <a:rPr sz="2000" b="1" spc="-41" dirty="0">
                <a:solidFill>
                  <a:srgbClr val="575757"/>
                </a:solidFill>
              </a:rPr>
              <a:t> </a:t>
            </a:r>
            <a:r>
              <a:rPr sz="2000" b="1" spc="-113" dirty="0">
                <a:solidFill>
                  <a:srgbClr val="575757"/>
                </a:solidFill>
              </a:rPr>
              <a:t>de</a:t>
            </a:r>
            <a:r>
              <a:rPr sz="2000" b="1" spc="-49" dirty="0">
                <a:solidFill>
                  <a:srgbClr val="575757"/>
                </a:solidFill>
              </a:rPr>
              <a:t> </a:t>
            </a:r>
            <a:r>
              <a:rPr sz="2000" b="1" spc="-113" dirty="0">
                <a:solidFill>
                  <a:srgbClr val="575757"/>
                </a:solidFill>
              </a:rPr>
              <a:t>Jovens</a:t>
            </a:r>
            <a:r>
              <a:rPr sz="2000" b="1" spc="-49" dirty="0">
                <a:solidFill>
                  <a:srgbClr val="575757"/>
                </a:solidFill>
              </a:rPr>
              <a:t> </a:t>
            </a:r>
            <a:r>
              <a:rPr sz="2000" b="1" spc="-109" dirty="0">
                <a:solidFill>
                  <a:srgbClr val="575757"/>
                </a:solidFill>
              </a:rPr>
              <a:t>e</a:t>
            </a:r>
            <a:r>
              <a:rPr sz="2000" b="1" spc="-30" dirty="0">
                <a:solidFill>
                  <a:srgbClr val="575757"/>
                </a:solidFill>
              </a:rPr>
              <a:t> </a:t>
            </a:r>
            <a:r>
              <a:rPr sz="2000" b="1" spc="-105" dirty="0">
                <a:solidFill>
                  <a:srgbClr val="575757"/>
                </a:solidFill>
              </a:rPr>
              <a:t>Adultos</a:t>
            </a:r>
            <a:r>
              <a:rPr sz="2000" b="1" spc="-56" dirty="0">
                <a:solidFill>
                  <a:srgbClr val="575757"/>
                </a:solidFill>
              </a:rPr>
              <a:t> </a:t>
            </a:r>
            <a:r>
              <a:rPr sz="2000" b="1" spc="-105" dirty="0">
                <a:solidFill>
                  <a:srgbClr val="575757"/>
                </a:solidFill>
              </a:rPr>
              <a:t>(EJA)</a:t>
            </a:r>
            <a:r>
              <a:rPr sz="2000" b="1" spc="8" dirty="0">
                <a:solidFill>
                  <a:srgbClr val="575757"/>
                </a:solidFill>
              </a:rPr>
              <a:t> </a:t>
            </a:r>
            <a:r>
              <a:rPr sz="2000" b="1" spc="-68" dirty="0">
                <a:solidFill>
                  <a:srgbClr val="575757"/>
                </a:solidFill>
              </a:rPr>
              <a:t>-</a:t>
            </a:r>
            <a:r>
              <a:rPr sz="2000" b="1" spc="-34" dirty="0">
                <a:solidFill>
                  <a:srgbClr val="575757"/>
                </a:solidFill>
              </a:rPr>
              <a:t> </a:t>
            </a:r>
            <a:r>
              <a:rPr sz="2000" b="1" spc="-120" dirty="0">
                <a:solidFill>
                  <a:srgbClr val="575757"/>
                </a:solidFill>
              </a:rPr>
              <a:t>Anos</a:t>
            </a:r>
            <a:r>
              <a:rPr sz="2000" b="1" spc="-49" dirty="0">
                <a:solidFill>
                  <a:srgbClr val="575757"/>
                </a:solidFill>
              </a:rPr>
              <a:t> </a:t>
            </a:r>
            <a:r>
              <a:rPr sz="2000" b="1" spc="-83" dirty="0">
                <a:solidFill>
                  <a:srgbClr val="575757"/>
                </a:solidFill>
              </a:rPr>
              <a:t>Iniciais</a:t>
            </a:r>
            <a:r>
              <a:rPr sz="2000" b="1" spc="-34" dirty="0">
                <a:solidFill>
                  <a:srgbClr val="575757"/>
                </a:solidFill>
              </a:rPr>
              <a:t> </a:t>
            </a:r>
            <a:r>
              <a:rPr sz="2000" b="1" spc="-68" dirty="0">
                <a:solidFill>
                  <a:srgbClr val="575757"/>
                </a:solidFill>
              </a:rPr>
              <a:t>-</a:t>
            </a:r>
            <a:r>
              <a:rPr sz="2000" b="1" spc="-34" dirty="0">
                <a:solidFill>
                  <a:srgbClr val="575757"/>
                </a:solidFill>
              </a:rPr>
              <a:t> </a:t>
            </a:r>
            <a:r>
              <a:rPr sz="2000" b="1" spc="-109" dirty="0">
                <a:solidFill>
                  <a:srgbClr val="575757"/>
                </a:solidFill>
              </a:rPr>
              <a:t>Bahia</a:t>
            </a:r>
            <a:r>
              <a:rPr sz="2000" b="1" spc="-38" dirty="0">
                <a:solidFill>
                  <a:srgbClr val="575757"/>
                </a:solidFill>
              </a:rPr>
              <a:t> </a:t>
            </a:r>
            <a:r>
              <a:rPr sz="2000" b="1" spc="-15" dirty="0">
                <a:solidFill>
                  <a:srgbClr val="575757"/>
                </a:solidFill>
              </a:rPr>
              <a:t>2025</a:t>
            </a:r>
            <a:endParaRPr sz="2000" dirty="0"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D3A68F0E-817D-030F-C646-A1E4BB1AE2EC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4883" y="3145429"/>
            <a:ext cx="6114230" cy="251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3092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0970D5D-919C-B78B-DF9D-7B5B7A94CCF7}"/>
              </a:ext>
            </a:extLst>
          </p:cNvPr>
          <p:cNvSpPr txBox="1"/>
          <p:nvPr/>
        </p:nvSpPr>
        <p:spPr>
          <a:xfrm>
            <a:off x="208547" y="1540184"/>
            <a:ext cx="875899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3200" b="1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Panorama Geral da EJA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endParaRPr lang="pt-BR" sz="3200" b="0" dirty="0">
              <a:effectLst/>
              <a:latin typeface="Arial Rounded MT Bold" panose="020F070403050403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27 Territórios de Identidade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4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416 Municípios – 1 município sem oferta de EJA (municipal/estadual) 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4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26 Unidades Prisionais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400" b="0" i="0" u="none" strike="noStrike" dirty="0">
              <a:solidFill>
                <a:srgbClr val="000000"/>
              </a:solidFill>
              <a:effectLst/>
              <a:latin typeface="Arial Rounded MT Bold" panose="020F070403050403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33 Unidades Certificadoras da CPA – Certificação de Saberes</a:t>
            </a:r>
            <a:endParaRPr lang="pt-BR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3905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2"/>
          <p:cNvSpPr txBox="1"/>
          <p:nvPr/>
        </p:nvSpPr>
        <p:spPr>
          <a:xfrm>
            <a:off x="2234381" y="2492896"/>
            <a:ext cx="467523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24469" y="1379729"/>
            <a:ext cx="84950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 Rounded MT Bold" panose="020F0704030504030204" pitchFamily="34" charset="0"/>
              </a:rPr>
              <a:t>Desafio para EJA no PME </a:t>
            </a:r>
          </a:p>
          <a:p>
            <a:pPr algn="ctr"/>
            <a:endParaRPr lang="pt-BR" sz="2400" b="1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2400" dirty="0">
                <a:latin typeface="Arial Rounded MT Bold" panose="020F0704030504030204" pitchFamily="34" charset="0"/>
              </a:rPr>
              <a:t>A EJA aparece no PME como prioridade ou como apêndice?</a:t>
            </a:r>
          </a:p>
          <a:p>
            <a:pPr algn="just"/>
            <a:r>
              <a:rPr lang="pt-BR" sz="2400" dirty="0">
                <a:latin typeface="Arial Rounded MT Bold" panose="020F0704030504030204" pitchFamily="34" charset="0"/>
              </a:rPr>
              <a:t>A EJA precisa sair da margem e ocupar o centro do planejamento;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24469" y="3896434"/>
            <a:ext cx="8495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Arial Rounded MT Bold" panose="020F0704030504030204" pitchFamily="34" charset="0"/>
              </a:rPr>
              <a:t>Garantir  metas, estratégias de permanência e financiamento;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1EDCFFC-1E26-B220-7590-0A1F9E27EB0F}"/>
              </a:ext>
            </a:extLst>
          </p:cNvPr>
          <p:cNvSpPr txBox="1"/>
          <p:nvPr/>
        </p:nvSpPr>
        <p:spPr>
          <a:xfrm>
            <a:off x="324469" y="4935812"/>
            <a:ext cx="8495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Arial Rounded MT Bold" panose="020F0704030504030204" pitchFamily="34" charset="0"/>
              </a:rPr>
              <a:t>A morte não pode se transformar em uma política pública para a EJA. </a:t>
            </a:r>
          </a:p>
        </p:txBody>
      </p:sp>
    </p:spTree>
    <p:extLst>
      <p:ext uri="{BB962C8B-B14F-4D97-AF65-F5344CB8AC3E}">
        <p14:creationId xmlns:p14="http://schemas.microsoft.com/office/powerpoint/2010/main" val="1627687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431</Words>
  <Application>Microsoft Office PowerPoint</Application>
  <PresentationFormat>Apresentação na tela (4:3)</PresentationFormat>
  <Paragraphs>72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Alexandro Batista</cp:lastModifiedBy>
  <cp:revision>32</cp:revision>
  <dcterms:created xsi:type="dcterms:W3CDTF">2024-03-18T00:02:06Z</dcterms:created>
  <dcterms:modified xsi:type="dcterms:W3CDTF">2026-04-08T04:10:42Z</dcterms:modified>
</cp:coreProperties>
</file>