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258" r:id="rId5"/>
    <p:sldId id="313" r:id="rId6"/>
    <p:sldId id="311" r:id="rId7"/>
    <p:sldId id="317" r:id="rId8"/>
    <p:sldId id="260" r:id="rId9"/>
    <p:sldId id="279" r:id="rId10"/>
    <p:sldId id="261" r:id="rId11"/>
    <p:sldId id="315" r:id="rId12"/>
    <p:sldId id="280" r:id="rId13"/>
    <p:sldId id="281" r:id="rId14"/>
    <p:sldId id="304" r:id="rId15"/>
    <p:sldId id="305" r:id="rId16"/>
    <p:sldId id="306" r:id="rId17"/>
    <p:sldId id="288" r:id="rId18"/>
    <p:sldId id="308" r:id="rId19"/>
    <p:sldId id="309" r:id="rId20"/>
    <p:sldId id="318" r:id="rId21"/>
    <p:sldId id="319" r:id="rId22"/>
    <p:sldId id="269" r:id="rId23"/>
    <p:sldId id="266" r:id="rId24"/>
    <p:sldId id="27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3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44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7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8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42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39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29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3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1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9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D708-DDFE-44AF-93D9-9E6E1F576249}" type="datetimeFigureOut">
              <a:rPr lang="pt-BR" smtClean="0"/>
              <a:t>17/06/2025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FDB1-5CDD-4570-B871-0D18FF50D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43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br/search?sxsrf=ALiCzsYGb2TUtKvxnAwqqUgXPfnFP7-tJg:1660266075267&amp;q=Ti%C3%AA&amp;stick=H4sIAAAAAAAAAONgVuLWT9c3NDLIKjJPMlvEyhKSeXgVACrCQDYWAAAA&amp;sa=X&amp;ved=2ahUKEwjL_ZeNjcD5AhXTp5UCHZSHA_wQMXoECAMQA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cifraclub.com.br/jota-ques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8" b="12470"/>
          <a:stretch/>
        </p:blipFill>
        <p:spPr>
          <a:xfrm>
            <a:off x="238205" y="364984"/>
            <a:ext cx="5711834" cy="551030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3454" y="98278"/>
            <a:ext cx="3260035" cy="1955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10775" r="65582" b="50765"/>
          <a:stretch/>
        </p:blipFill>
        <p:spPr>
          <a:xfrm>
            <a:off x="7825137" y="1124267"/>
            <a:ext cx="2468233" cy="193636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3454" y="2996735"/>
            <a:ext cx="326003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 Narrow" panose="020B0606020202030204" pitchFamily="34" charset="0"/>
              </a:rPr>
              <a:t>“Cuidar de Quem </a:t>
            </a:r>
            <a:r>
              <a:rPr lang="pt-BR" sz="3600" b="1" dirty="0">
                <a:latin typeface="Arial Narrow" panose="020B0606020202030204" pitchFamily="34" charset="0"/>
              </a:rPr>
              <a:t>C</a:t>
            </a:r>
            <a:r>
              <a:rPr lang="pt-BR" sz="3600" b="1" dirty="0" smtClean="0">
                <a:latin typeface="Arial Narrow" panose="020B0606020202030204" pitchFamily="34" charset="0"/>
              </a:rPr>
              <a:t>uida: Saúde Mental e Cultura de Paz na Escola”</a:t>
            </a:r>
            <a:endParaRPr lang="pt-BR" sz="3600" b="1" dirty="0">
              <a:latin typeface="Arial Narrow" panose="020B0606020202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13454" y="5857351"/>
            <a:ext cx="1957588" cy="944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319023" y="3120137"/>
            <a:ext cx="390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Professor do </a:t>
            </a:r>
            <a:r>
              <a:rPr lang="pt-BR" sz="2400" b="1" dirty="0" smtClean="0"/>
              <a:t>CAPE Pestalozzi, </a:t>
            </a:r>
            <a:r>
              <a:rPr lang="pt-BR" sz="2400" b="1" dirty="0"/>
              <a:t>Músico e  Psicólogo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94749" y="4542001"/>
            <a:ext cx="429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@</a:t>
            </a:r>
            <a:r>
              <a:rPr lang="pt-BR" sz="3200" b="1" dirty="0" err="1"/>
              <a:t>valneyjosepsi</a:t>
            </a:r>
            <a:endParaRPr lang="pt-BR" sz="32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8"/>
          <a:stretch/>
        </p:blipFill>
        <p:spPr>
          <a:xfrm>
            <a:off x="7319023" y="4636682"/>
            <a:ext cx="901212" cy="6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6518" y="425002"/>
            <a:ext cx="886066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Google Sans"/>
              </a:rPr>
              <a:t>A </a:t>
            </a:r>
            <a:r>
              <a:rPr lang="pt-BR" sz="3200" dirty="0" smtClean="0">
                <a:solidFill>
                  <a:srgbClr val="FF0000"/>
                </a:solidFill>
                <a:latin typeface="Google Sans"/>
              </a:rPr>
              <a:t>Noite – </a:t>
            </a:r>
            <a:r>
              <a:rPr lang="pt-BR" sz="3200" dirty="0" err="1" smtClean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Tiê</a:t>
            </a:r>
            <a:endParaRPr lang="pt-BR" sz="3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pt-BR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Palavras não bastam, não dá pra entender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E esse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medo</a:t>
            </a:r>
            <a:r>
              <a:rPr lang="pt-BR" sz="2200" dirty="0">
                <a:latin typeface="arial" panose="020B0604020202020204" pitchFamily="34" charset="0"/>
              </a:rPr>
              <a:t> que cresce não para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É uma história que se complicou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Eu sei bem o </a:t>
            </a:r>
            <a:r>
              <a:rPr lang="pt-BR" sz="2200" dirty="0" smtClean="0">
                <a:latin typeface="arial" panose="020B0604020202020204" pitchFamily="34" charset="0"/>
              </a:rPr>
              <a:t>porquê...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Qual é o peso da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culpa</a:t>
            </a:r>
            <a:r>
              <a:rPr lang="pt-BR" sz="2200" dirty="0">
                <a:latin typeface="arial" panose="020B0604020202020204" pitchFamily="34" charset="0"/>
              </a:rPr>
              <a:t> que eu carrego nos braços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Me entorta as costas e dá um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cansaço</a:t>
            </a:r>
            <a:b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A maldade do tempo fez eu me afastar de </a:t>
            </a:r>
            <a:r>
              <a:rPr lang="pt-BR" sz="2200" dirty="0" smtClean="0">
                <a:latin typeface="arial" panose="020B0604020202020204" pitchFamily="34" charset="0"/>
              </a:rPr>
              <a:t>você</a:t>
            </a:r>
          </a:p>
          <a:p>
            <a:endParaRPr lang="pt-BR" sz="2200" dirty="0">
              <a:latin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</a:rPr>
              <a:t>E quando chega a noite e eu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não consigo dormir</a:t>
            </a:r>
            <a:b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Meu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coração acelera </a:t>
            </a:r>
            <a:r>
              <a:rPr lang="pt-BR" sz="2200" dirty="0">
                <a:latin typeface="arial" panose="020B0604020202020204" pitchFamily="34" charset="0"/>
              </a:rPr>
              <a:t>e eu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sozinha</a:t>
            </a:r>
            <a:r>
              <a:rPr lang="pt-BR" sz="2200" dirty="0">
                <a:latin typeface="arial" panose="020B0604020202020204" pitchFamily="34" charset="0"/>
              </a:rPr>
              <a:t> aqui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Eu mudo o lado da cama, eu ligo a televisão</a:t>
            </a:r>
            <a:br>
              <a:rPr lang="pt-BR" sz="2200" dirty="0">
                <a:latin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</a:rPr>
              <a:t>Olhos nos olhos no espelho e o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</a:rPr>
              <a:t>telefone na </a:t>
            </a:r>
            <a:r>
              <a:rPr lang="pt-BR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mão...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endParaRPr lang="pt-BR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pt-B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Dicas essenciais para escolher o melhor plano celular famí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 bwMode="auto">
          <a:xfrm>
            <a:off x="7137875" y="1526190"/>
            <a:ext cx="5054125" cy="37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137875" y="604083"/>
            <a:ext cx="4597757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HIPERCONEXÃO E SAÚDE MENTAL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7555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972954"/>
            <a:ext cx="4275785" cy="47452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8" y="457800"/>
            <a:ext cx="7122018" cy="62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1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895"/>
          <a:stretch/>
        </p:blipFill>
        <p:spPr>
          <a:xfrm>
            <a:off x="468938" y="0"/>
            <a:ext cx="5016321" cy="41186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6308" b="20138"/>
          <a:stretch/>
        </p:blipFill>
        <p:spPr>
          <a:xfrm>
            <a:off x="862884" y="4533852"/>
            <a:ext cx="3213281" cy="21141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3056" r="11115" b="4362"/>
          <a:stretch/>
        </p:blipFill>
        <p:spPr>
          <a:xfrm>
            <a:off x="5614048" y="1493948"/>
            <a:ext cx="6577952" cy="488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70843"/>
            <a:ext cx="9569002" cy="66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527" y="206851"/>
            <a:ext cx="6096000" cy="66479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Google Sans"/>
              </a:rPr>
              <a:t>Casinha B</a:t>
            </a:r>
            <a:r>
              <a:rPr lang="pt-BR" sz="2800" b="1" dirty="0" smtClean="0">
                <a:solidFill>
                  <a:srgbClr val="FF0000"/>
                </a:solidFill>
                <a:latin typeface="Google Sans"/>
              </a:rPr>
              <a:t>ranca –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Gilson</a:t>
            </a:r>
          </a:p>
          <a:p>
            <a:endParaRPr lang="pt-BR" sz="2400" b="1" dirty="0">
              <a:solidFill>
                <a:srgbClr val="70757A"/>
              </a:solidFill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Eu tenho andado tão sozinho ultimamente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Que nem vejo à minha frente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Nada que me dê </a:t>
            </a:r>
            <a:r>
              <a:rPr lang="pt-BR" dirty="0" smtClean="0">
                <a:latin typeface="arial" panose="020B0604020202020204" pitchFamily="34" charset="0"/>
              </a:rPr>
              <a:t>prazer</a:t>
            </a:r>
            <a:endParaRPr lang="pt-BR" dirty="0">
              <a:latin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</a:rPr>
              <a:t>Sinto cada vez mais longe a felicidade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Vendo em minha mocidade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Tanto sonho </a:t>
            </a:r>
            <a:r>
              <a:rPr lang="pt-BR" dirty="0" smtClean="0">
                <a:latin typeface="arial" panose="020B0604020202020204" pitchFamily="34" charset="0"/>
              </a:rPr>
              <a:t>perecer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</a:rPr>
              <a:t>Eu queria ter na vida simplesmente</a:t>
            </a:r>
            <a:br>
              <a:rPr lang="pt-BR" b="1" dirty="0">
                <a:latin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</a:rPr>
              <a:t>Um lugar de mato verde</a:t>
            </a:r>
            <a:br>
              <a:rPr lang="pt-BR" b="1" dirty="0">
                <a:latin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</a:rPr>
              <a:t>Pra plantar e pra colher</a:t>
            </a:r>
          </a:p>
          <a:p>
            <a:r>
              <a:rPr lang="pt-BR" b="1" dirty="0">
                <a:latin typeface="arial" panose="020B0604020202020204" pitchFamily="34" charset="0"/>
              </a:rPr>
              <a:t>Ter uma casinha branca de varanda</a:t>
            </a:r>
            <a:br>
              <a:rPr lang="pt-BR" b="1" dirty="0">
                <a:latin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</a:rPr>
              <a:t>Um quintal e uma janela</a:t>
            </a:r>
            <a:br>
              <a:rPr lang="pt-BR" b="1" dirty="0">
                <a:latin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</a:rPr>
              <a:t>Para ver o sol </a:t>
            </a:r>
            <a:r>
              <a:rPr lang="pt-BR" b="1" dirty="0" smtClean="0">
                <a:latin typeface="arial" panose="020B0604020202020204" pitchFamily="34" charset="0"/>
              </a:rPr>
              <a:t>nascer</a:t>
            </a:r>
          </a:p>
          <a:p>
            <a:endParaRPr lang="pt-BR" dirty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Às </a:t>
            </a:r>
            <a:r>
              <a:rPr lang="pt-BR" dirty="0">
                <a:latin typeface="arial" panose="020B0604020202020204" pitchFamily="34" charset="0"/>
              </a:rPr>
              <a:t>vezes saio a caminhar pela cidade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À procura de amizades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Vou seguindo a multidão</a:t>
            </a:r>
          </a:p>
          <a:p>
            <a:r>
              <a:rPr lang="pt-BR" dirty="0">
                <a:latin typeface="arial" panose="020B0604020202020204" pitchFamily="34" charset="0"/>
              </a:rPr>
              <a:t>Mas eu me retraio olhando em cada rosto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Cada um tem seu mistério</a:t>
            </a:r>
            <a:br>
              <a:rPr lang="pt-BR" dirty="0">
                <a:latin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</a:rPr>
              <a:t>Seu sofrer, sua ilusão</a:t>
            </a:r>
            <a:endParaRPr lang="pt-BR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1626124"/>
            <a:ext cx="6346295" cy="418679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CaixaDeTexto 3"/>
          <p:cNvSpPr txBox="1"/>
          <p:nvPr/>
        </p:nvSpPr>
        <p:spPr>
          <a:xfrm>
            <a:off x="6114781" y="520500"/>
            <a:ext cx="5045835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SIMPLICIDADE DA NATUREZA COMO REMÉDIO PARA A SAÚDE MENTAL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15301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134442"/>
            <a:ext cx="6362163" cy="44930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15908" r="16267" b="11041"/>
          <a:stretch/>
        </p:blipFill>
        <p:spPr>
          <a:xfrm rot="20947729">
            <a:off x="7367184" y="432811"/>
            <a:ext cx="3996829" cy="57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26063" y="989468"/>
            <a:ext cx="4365937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Família</a:t>
            </a:r>
          </a:p>
          <a:p>
            <a:r>
              <a:rPr lang="pt-BR" sz="3600" dirty="0" smtClean="0"/>
              <a:t>Escola</a:t>
            </a:r>
          </a:p>
          <a:p>
            <a:r>
              <a:rPr lang="pt-BR" sz="3600" dirty="0" smtClean="0"/>
              <a:t>Comunidade</a:t>
            </a:r>
          </a:p>
          <a:p>
            <a:r>
              <a:rPr lang="pt-BR" sz="3600" dirty="0" smtClean="0"/>
              <a:t>Instituições religiosas</a:t>
            </a:r>
          </a:p>
          <a:p>
            <a:r>
              <a:rPr lang="pt-BR" sz="3600" dirty="0" smtClean="0"/>
              <a:t>Leis/Estatutos</a:t>
            </a:r>
          </a:p>
          <a:p>
            <a:r>
              <a:rPr lang="pt-BR" sz="3600" dirty="0" smtClean="0"/>
              <a:t>Assistência Social</a:t>
            </a:r>
          </a:p>
          <a:p>
            <a:r>
              <a:rPr lang="pt-BR" sz="3600" dirty="0" smtClean="0"/>
              <a:t>Saúde</a:t>
            </a:r>
          </a:p>
          <a:p>
            <a:r>
              <a:rPr lang="pt-BR" sz="3600" dirty="0" smtClean="0"/>
              <a:t>...</a:t>
            </a:r>
            <a:endParaRPr lang="pt-BR" sz="3600" dirty="0"/>
          </a:p>
        </p:txBody>
      </p:sp>
      <p:pic>
        <p:nvPicPr>
          <p:cNvPr id="2050" name="Picture 2" descr="É preciso uma aldeia inteira para educar uma crianç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8"/>
          <a:stretch/>
        </p:blipFill>
        <p:spPr bwMode="auto">
          <a:xfrm>
            <a:off x="412124" y="395501"/>
            <a:ext cx="6938492" cy="61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0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319" t="19834" r="8479" b="10381"/>
          <a:stretch/>
        </p:blipFill>
        <p:spPr>
          <a:xfrm>
            <a:off x="0" y="167425"/>
            <a:ext cx="12192000" cy="62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1" t="60274" r="9310"/>
          <a:stretch/>
        </p:blipFill>
        <p:spPr>
          <a:xfrm>
            <a:off x="545634" y="220569"/>
            <a:ext cx="5128589" cy="31682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891" y="1460216"/>
            <a:ext cx="5076421" cy="48625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1026" y="181933"/>
            <a:ext cx="587491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VALORIZAR A COLETIVIDADE e COOPERAÇÃO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13138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/>
              <a:t>Vamos precisar de todo mundo</a:t>
            </a:r>
            <a:br>
              <a:rPr lang="pt-BR" sz="2400" b="1" dirty="0"/>
            </a:br>
            <a:r>
              <a:rPr lang="pt-BR" sz="2400" b="1" dirty="0"/>
              <a:t>Um mais um é sempre mais que dois</a:t>
            </a:r>
            <a:br>
              <a:rPr lang="pt-BR" sz="2400" b="1" dirty="0"/>
            </a:br>
            <a:r>
              <a:rPr lang="pt-BR" sz="2400" b="1" dirty="0"/>
              <a:t>Para construir a vida nova</a:t>
            </a:r>
            <a:br>
              <a:rPr lang="pt-BR" sz="2400" b="1" dirty="0"/>
            </a:br>
            <a:r>
              <a:rPr lang="pt-BR" sz="2400" b="1" dirty="0"/>
              <a:t>É só repartir melhor o pão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Vamos precisar de todo mundo</a:t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Pra banir do mundo a opressão</a:t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Para construir a vida nova</a:t>
            </a:r>
            <a:br>
              <a:rPr lang="pt-BR" sz="2400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Vamos precisar de muito amor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9592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1845" y="204862"/>
            <a:ext cx="6096000" cy="13814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você for capaz de soltar a sua voz</a:t>
            </a:r>
            <a:b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Pelo ar, como prece de criança</a:t>
            </a:r>
            <a:b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 então começar outros vão te acompanhar</a:t>
            </a:r>
            <a:b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cantar com harmonia e esperança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125" y="1660297"/>
            <a:ext cx="4019555" cy="47201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" y="3233628"/>
            <a:ext cx="4437480" cy="28872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236838" y="262423"/>
            <a:ext cx="461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EQUIDADE</a:t>
            </a:r>
            <a:endParaRPr lang="pt-BR" sz="2800" b="1" dirty="0">
              <a:solidFill>
                <a:srgbClr val="FF0000"/>
              </a:solidFill>
            </a:endParaRPr>
          </a:p>
          <a:p>
            <a:r>
              <a:rPr lang="pt-BR" sz="2800" b="1" dirty="0">
                <a:solidFill>
                  <a:srgbClr val="FF0000"/>
                </a:solidFill>
              </a:rPr>
              <a:t>CONSCIÊNCIA </a:t>
            </a:r>
            <a:r>
              <a:rPr lang="pt-BR" sz="2800" b="1" dirty="0" smtClean="0">
                <a:solidFill>
                  <a:srgbClr val="FF0000"/>
                </a:solidFill>
              </a:rPr>
              <a:t>SOCIAL</a:t>
            </a:r>
          </a:p>
          <a:p>
            <a:r>
              <a:rPr lang="pt-BR" sz="2800" b="1" dirty="0" smtClean="0">
                <a:solidFill>
                  <a:srgbClr val="FF0000"/>
                </a:solidFill>
              </a:rPr>
              <a:t>INCLUSÃO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1845" y="1660297"/>
            <a:ext cx="5482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Só o amor, muda o que já se fez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E a força da paz junta todos outra vez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Venha, já é hora de acender a chama da vida</a:t>
            </a:r>
          </a:p>
          <a:p>
            <a:r>
              <a:rPr lang="pt-BR" sz="2200" b="1" dirty="0">
                <a:solidFill>
                  <a:srgbClr val="FF0000"/>
                </a:solidFill>
              </a:rPr>
              <a:t>E fazer a terra inteira feliz!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8" t="2611" r="1" b="-1"/>
          <a:stretch/>
        </p:blipFill>
        <p:spPr>
          <a:xfrm>
            <a:off x="4483936" y="3233628"/>
            <a:ext cx="2383264" cy="29868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57759" y="5751531"/>
            <a:ext cx="163561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UTOPIA?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6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98D04CE7-07E5-40BF-5ADF-A82C9AF2E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6" y="398855"/>
            <a:ext cx="4162751" cy="26741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66F1B0F-9320-8415-9917-3AE373A18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 b="33854"/>
          <a:stretch/>
        </p:blipFill>
        <p:spPr>
          <a:xfrm>
            <a:off x="6988717" y="3682209"/>
            <a:ext cx="5057645" cy="317579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DF405CB-B9E6-73CF-87D4-9F3E235AB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7" r="1279" b="33129"/>
          <a:stretch/>
        </p:blipFill>
        <p:spPr>
          <a:xfrm>
            <a:off x="6096000" y="193805"/>
            <a:ext cx="5950363" cy="308428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3377864"/>
            <a:ext cx="4327301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não posso mudar o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eu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balanço!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63DDDCC-4805-C9CD-1C76-7D6F3C9C8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9772" r="14240" b="37108"/>
          <a:stretch/>
        </p:blipFill>
        <p:spPr>
          <a:xfrm>
            <a:off x="4327301" y="3278092"/>
            <a:ext cx="4898685" cy="20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9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6367" y="218941"/>
            <a:ext cx="8757633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QUE FAZER DIANTE DE TODO ESSE CENÁRIO?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0456" y="1249250"/>
            <a:ext cx="11307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1 – A </a:t>
            </a:r>
            <a:r>
              <a:rPr lang="pt-BR" sz="3200" dirty="0"/>
              <a:t>presença de psicólogos e assistentes sociais nas escolas públicas é obrigatória por força da Lei nº </a:t>
            </a:r>
            <a:r>
              <a:rPr lang="pt-BR" sz="3200" dirty="0" smtClean="0"/>
              <a:t>13.935/2019;</a:t>
            </a:r>
          </a:p>
          <a:p>
            <a:endParaRPr lang="pt-BR" sz="3200" dirty="0" smtClean="0"/>
          </a:p>
          <a:p>
            <a:r>
              <a:rPr lang="pt-BR" sz="3200" dirty="0" smtClean="0"/>
              <a:t>2 – PARCERIAS INTERSSETORIAIS – </a:t>
            </a:r>
            <a:r>
              <a:rPr lang="pt-BR" sz="2400" dirty="0" smtClean="0"/>
              <a:t>(EDUCAÇÃO – SAÚDE – ASSISTÊNCIA – SEGURANÇA – CULTURA...)</a:t>
            </a:r>
          </a:p>
          <a:p>
            <a:endParaRPr lang="pt-BR" sz="2400" dirty="0" smtClean="0"/>
          </a:p>
          <a:p>
            <a:r>
              <a:rPr lang="pt-BR" sz="3200" dirty="0" smtClean="0"/>
              <a:t>3 – MELHORAS CONDIÇÕES AMBIENTAIS: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Quantidade de estudantes por </a:t>
            </a:r>
            <a:r>
              <a:rPr lang="pt-BR" sz="3200" dirty="0" smtClean="0"/>
              <a:t>sala;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Climatização;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Apoio especializado as </a:t>
            </a:r>
            <a:r>
              <a:rPr lang="pt-BR" sz="3200" dirty="0" err="1" smtClean="0"/>
              <a:t>PCDs</a:t>
            </a:r>
            <a:r>
              <a:rPr lang="pt-BR" sz="3200" dirty="0" smtClean="0"/>
              <a:t>;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Maior tempo de intervalo...</a:t>
            </a:r>
          </a:p>
        </p:txBody>
      </p:sp>
    </p:spTree>
    <p:extLst>
      <p:ext uri="{BB962C8B-B14F-4D97-AF65-F5344CB8AC3E}">
        <p14:creationId xmlns:p14="http://schemas.microsoft.com/office/powerpoint/2010/main" val="16633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9397" y="987327"/>
            <a:ext cx="105993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/>
              <a:t>4 – GARANTIA DE FORMAÇÃO CONTINUADA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Educação </a:t>
            </a:r>
            <a:r>
              <a:rPr lang="pt-BR" sz="3000" dirty="0" err="1" smtClean="0"/>
              <a:t>Socioemocional</a:t>
            </a:r>
            <a:endParaRPr lang="pt-BR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Educação Inclusiva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Educação </a:t>
            </a:r>
            <a:r>
              <a:rPr lang="pt-BR" sz="3000" dirty="0" err="1" smtClean="0"/>
              <a:t>Antiracista</a:t>
            </a:r>
            <a:endParaRPr lang="pt-BR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Educação Digital e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000" dirty="0" smtClean="0"/>
              <a:t>Educação Não Violenta – CNV – (pacificar relações)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000" dirty="0" smtClean="0"/>
          </a:p>
          <a:p>
            <a:r>
              <a:rPr lang="pt-BR" sz="3000" dirty="0" smtClean="0"/>
              <a:t>5 – DIMINUIÇÃO DE BUROCRACIAS E COBRANÇAS EXTREMAS (sobrecarga)</a:t>
            </a:r>
          </a:p>
          <a:p>
            <a:endParaRPr lang="pt-BR" sz="3000" dirty="0" smtClean="0"/>
          </a:p>
          <a:p>
            <a:r>
              <a:rPr lang="pt-BR" sz="3000" dirty="0" smtClean="0"/>
              <a:t>6 – ACOLHIMENTO DOS FAMILIARES, ESTUDANTES (projetos comunitários, culturais e humanísticos, construir pontes)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9549" y="90152"/>
            <a:ext cx="7289443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QUE FAZER DIANTE DE TODO ESSE CENÁRIO?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70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28795" y="3955973"/>
            <a:ext cx="5718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/>
              <a:t>@</a:t>
            </a:r>
            <a:r>
              <a:rPr lang="pt-BR" sz="6600" dirty="0" err="1" smtClean="0"/>
              <a:t>valneyjosepsi</a:t>
            </a:r>
            <a:endParaRPr lang="pt-BR" sz="6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169" y="-635768"/>
            <a:ext cx="10779027" cy="525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/>
          <a:stretch/>
        </p:blipFill>
        <p:spPr>
          <a:xfrm>
            <a:off x="7697865" y="945696"/>
            <a:ext cx="4325987" cy="44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69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9011" y="805001"/>
            <a:ext cx="5721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 não preciso fazer tudo sozinho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Chega de excessos, vou cuidar mais de mim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contramão, vou desconectar, me reumanizar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abraçar quem sou…</a:t>
            </a:r>
          </a:p>
          <a:p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Entreguei tudo e o que restou pra mim?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Tempos confusos, sem pausa pra sentir</a:t>
            </a:r>
          </a:p>
          <a:p>
            <a:r>
              <a:rPr lang="pt-BR" sz="2400" dirty="0">
                <a:solidFill>
                  <a:srgbClr val="FF0000"/>
                </a:solidFill>
              </a:rPr>
              <a:t>Tenho aprendido que o menos vale mais</a:t>
            </a:r>
          </a:p>
          <a:p>
            <a:r>
              <a:rPr lang="pt-BR" sz="2400" dirty="0">
                <a:solidFill>
                  <a:srgbClr val="FF0000"/>
                </a:solidFill>
              </a:rPr>
              <a:t>O simples satisfaz, vou desacelerar!</a:t>
            </a:r>
          </a:p>
          <a:p>
            <a:endParaRPr lang="pt-BR" sz="2400" dirty="0"/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Calma, respira devagar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Pausa, sem pressa pra chegar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Calma, presente, agora, aqui</a:t>
            </a:r>
          </a:p>
          <a:p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Alma, </a:t>
            </a:r>
            <a:r>
              <a:rPr lang="pt-B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tô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voltando pra mim!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09156" y="251003"/>
            <a:ext cx="48821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</a:rPr>
              <a:t>Pausa pra Sentir - Valney José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3" y="4342605"/>
            <a:ext cx="1566794" cy="15667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93" y="4435619"/>
            <a:ext cx="2349165" cy="15651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>
          <a:xfrm>
            <a:off x="7341796" y="3036323"/>
            <a:ext cx="3040963" cy="14130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1" y="965064"/>
            <a:ext cx="3510187" cy="19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3335" y="161413"/>
            <a:ext cx="653653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tserrat"/>
              </a:rPr>
              <a:t>Daqui Só Se Leva o Amor</a:t>
            </a:r>
            <a:r>
              <a:rPr kumimoji="0" lang="pt-BR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Montserrat"/>
              </a:rPr>
              <a:t> - </a:t>
            </a: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ontserrat"/>
                <a:hlinkClick r:id="rId2"/>
              </a:rPr>
              <a:t>Jota Quest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1" i="0" u="none" strike="noStrike" cap="none" normalizeH="0" baseline="0" dirty="0">
              <a:ln>
                <a:noFill/>
              </a:ln>
              <a:solidFill>
                <a:srgbClr val="424242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Viver, tudo que a vida tem pra te dar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Saber, que em qualquer segundo tudo pode mudar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Fazer, sem esperar nada em troca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Correr, sem se desviar da rota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Acreditar no sorriso, e não se dar por vencido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Querer, mudar o mundo ao seu redor</a:t>
            </a:r>
            <a:b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</a:b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Saber, entender que mudar por dentro pode ser melhor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/>
            </a:r>
            <a:b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</a:br>
            <a:endParaRPr kumimoji="0" lang="pt-B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Fazer, sem esperar nada em troca.</a:t>
            </a:r>
            <a:r>
              <a:rPr kumimoji="0" lang="pt-BR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Vencer, é recomeçar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Quando o Sol chegar.</a:t>
            </a:r>
            <a:r>
              <a:rPr kumimoji="0" lang="pt-BR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Quando céu se abrir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Saiba que eu estarei aqui, aqui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01" y="4028458"/>
            <a:ext cx="3100069" cy="21665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76" y="4096954"/>
            <a:ext cx="2226425" cy="22598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b="26369"/>
          <a:stretch/>
        </p:blipFill>
        <p:spPr>
          <a:xfrm>
            <a:off x="8968884" y="4265782"/>
            <a:ext cx="3223116" cy="190607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044745" y="901981"/>
            <a:ext cx="49478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“Vamos </a:t>
            </a: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amar no presente</a:t>
            </a:r>
            <a:b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Vamos cuidar mais da gente</a:t>
            </a:r>
            <a:b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Vamos pensar diferente</a:t>
            </a:r>
            <a:b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Porque, daqui só se leva o amor</a:t>
            </a:r>
            <a:b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Daqui só se leva o amor</a:t>
            </a:r>
            <a:b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Daqui só se leva o amor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!!”</a:t>
            </a:r>
            <a:endParaRPr kumimoji="0" lang="pt-BR" sz="2800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36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8" b="37277"/>
          <a:stretch/>
        </p:blipFill>
        <p:spPr>
          <a:xfrm>
            <a:off x="2640170" y="270541"/>
            <a:ext cx="6654270" cy="643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1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2"/>
          <a:stretch/>
        </p:blipFill>
        <p:spPr>
          <a:xfrm>
            <a:off x="-50066" y="303458"/>
            <a:ext cx="5002442" cy="537223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4177049" y="614258"/>
            <a:ext cx="244698" cy="759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299398" y="686284"/>
            <a:ext cx="314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Book Antiqua" panose="02040602050305030304" pitchFamily="18" charset="0"/>
              </a:rPr>
              <a:t>INTEGRAL</a:t>
            </a:r>
            <a:endParaRPr lang="pt-BR" sz="40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INFORMATIVO GIRASSOL: Oração da Serenidad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 t="14651"/>
          <a:stretch/>
        </p:blipFill>
        <p:spPr bwMode="auto">
          <a:xfrm>
            <a:off x="7250806" y="2022048"/>
            <a:ext cx="3861469" cy="42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2" y="1303867"/>
            <a:ext cx="6564631" cy="54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0" y="662613"/>
            <a:ext cx="5559380" cy="55256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1" y="662613"/>
            <a:ext cx="5149198" cy="55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261314"/>
            <a:ext cx="4657859" cy="205688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8611" y="274193"/>
            <a:ext cx="3270048" cy="61555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Paciência (Lenine)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Mesmo quando tudo pede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pouco mais de calma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Até quando o corpo pede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pouco mais de alma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vida não para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Enquanto o tempo</a:t>
            </a:r>
            <a:b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Acelera e pede pressa</a:t>
            </a:r>
            <a:b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me recuso, faço hora</a:t>
            </a:r>
            <a:b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Vou na valsa</a:t>
            </a:r>
            <a:b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vida é tão rara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Enquanto todo mundo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Espera a cura do mal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 loucura finge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isso tudo é normal</a:t>
            </a:r>
            <a:b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finjo ter paciência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148" t="16823" r="-169" b="-442"/>
          <a:stretch/>
        </p:blipFill>
        <p:spPr>
          <a:xfrm>
            <a:off x="7435403" y="2472744"/>
            <a:ext cx="4443211" cy="24324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078772" y="881229"/>
            <a:ext cx="324930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mundo vai girando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 vez mais veloz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gente espera do mundo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 mundo espera de nós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pouco mais de paciência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Será que é tempo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lhe falta pra perceber?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Será que temos esse tempo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 perder? 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(HUMANIZAR)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quem quer saber?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vida é tão rara,</a:t>
            </a:r>
            <a:r>
              <a:rPr kumimoji="0" lang="pt-BR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ão rara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Mesmo quando tudo pede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pouco mais de calma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Até quando o corpo pede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 pouco mais de alma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 sei, a vida não para</a:t>
            </a:r>
            <a:b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vida não para não</a:t>
            </a:r>
            <a:endParaRPr kumimoji="0" lang="pt-BR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4970730"/>
            <a:ext cx="4151290" cy="18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4016" y="4766650"/>
            <a:ext cx="109084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“Agora tenho de me concentrar em minha saúde mental. Já não confio tanto em mim, talvez esteja ficando mais </a:t>
            </a:r>
            <a:r>
              <a:rPr lang="pt-BR" sz="2400" dirty="0" smtClean="0"/>
              <a:t>velha. </a:t>
            </a:r>
            <a:r>
              <a:rPr lang="pt-BR" sz="2400" b="1" dirty="0" smtClean="0"/>
              <a:t>Não </a:t>
            </a:r>
            <a:r>
              <a:rPr lang="pt-BR" sz="2400" b="1" dirty="0"/>
              <a:t>somos apenas atletas. </a:t>
            </a:r>
            <a:r>
              <a:rPr lang="pt-BR" sz="2400" b="1" dirty="0">
                <a:solidFill>
                  <a:srgbClr val="FF0000"/>
                </a:solidFill>
              </a:rPr>
              <a:t>No fim das contas, somos pessoas e às vezes temos que dar um passo para trás. Sim, e acredito que falar, dizer tudo, ajuda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  <a:r>
              <a:rPr lang="pt-BR" sz="2400" dirty="0" smtClean="0"/>
              <a:t>” (</a:t>
            </a:r>
            <a:r>
              <a:rPr lang="pt-BR" sz="2400" dirty="0"/>
              <a:t>Simone </a:t>
            </a:r>
            <a:r>
              <a:rPr lang="pt-BR" sz="2400" dirty="0" smtClean="0"/>
              <a:t>Biles, 2021)</a:t>
            </a:r>
            <a:endParaRPr lang="pt-BR" sz="2400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24" y="1308696"/>
            <a:ext cx="5872766" cy="288872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283139"/>
            <a:ext cx="3528811" cy="29142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36" y="34568"/>
            <a:ext cx="6120813" cy="11509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" y="1283140"/>
            <a:ext cx="3513554" cy="29142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1308697"/>
            <a:ext cx="3141908" cy="288872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56113" y="34568"/>
            <a:ext cx="405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“A VIDA PRECISA DE PAUSAS”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55089" y="391282"/>
            <a:ext cx="32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“RESPEITE SEUS LIMITES”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019246" y="730167"/>
            <a:ext cx="417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“GANHAR E PERDER FAZ PARTE”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5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/>
          <a:stretch/>
        </p:blipFill>
        <p:spPr>
          <a:xfrm>
            <a:off x="7289442" y="804457"/>
            <a:ext cx="4124103" cy="51274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/>
          <a:stretch/>
        </p:blipFill>
        <p:spPr>
          <a:xfrm>
            <a:off x="0" y="804457"/>
            <a:ext cx="6814207" cy="32717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5235" y="388959"/>
            <a:ext cx="2522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err="1">
                <a:solidFill>
                  <a:srgbClr val="FF0000"/>
                </a:solidFill>
              </a:rPr>
              <a:t>Grey's</a:t>
            </a:r>
            <a:r>
              <a:rPr lang="pt-BR" sz="2100" b="1" dirty="0">
                <a:solidFill>
                  <a:srgbClr val="FF0000"/>
                </a:solidFill>
              </a:rPr>
              <a:t> </a:t>
            </a:r>
            <a:r>
              <a:rPr lang="pt-BR" sz="2100" b="1" dirty="0" err="1">
                <a:solidFill>
                  <a:srgbClr val="FF0000"/>
                </a:solidFill>
              </a:rPr>
              <a:t>anatomy</a:t>
            </a:r>
            <a:endParaRPr lang="pt-BR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4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3037" y="1404250"/>
            <a:ext cx="2730322" cy="529321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53037" y="1404250"/>
            <a:ext cx="2743200" cy="42500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842456" y="95303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855334" y="1404249"/>
            <a:ext cx="2730322" cy="529321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842456" y="1306562"/>
            <a:ext cx="2743200" cy="23497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263945" y="1306563"/>
            <a:ext cx="3378556" cy="527454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63945" y="1306562"/>
            <a:ext cx="3391434" cy="50549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408348" y="193183"/>
            <a:ext cx="821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Como anda seu pote de PACIÊNCIA?</a:t>
            </a:r>
            <a:endParaRPr lang="pt-BR" sz="4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19751" y="1671154"/>
            <a:ext cx="3335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SONO DE QUALIDADE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ATIVIDADE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EQUILIBRIO FINANCEIRO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RELAÇÕES SAUDÁVEIS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TEMPO COM A FAMILIA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TEMPO COM AMIGOS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FAZER COISAS QUE GOSTA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CULTIVAR ESPIRITUALIDADE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SABER FALAR E SABER OUVIR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RESPEITAR SEUS LIMITES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RESPEITAR AS PESSOAS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SER AUTENTICO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SER 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RESPIRAR FUNDO...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08717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537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Arial</vt:lpstr>
      <vt:lpstr>Arial Narrow</vt:lpstr>
      <vt:lpstr>Book Antiqua</vt:lpstr>
      <vt:lpstr>Calibri</vt:lpstr>
      <vt:lpstr>Calibri Light</vt:lpstr>
      <vt:lpstr>Google Sans</vt:lpstr>
      <vt:lpstr>Montserrat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Valney</dc:creator>
  <cp:lastModifiedBy>Valney</cp:lastModifiedBy>
  <cp:revision>17</cp:revision>
  <dcterms:created xsi:type="dcterms:W3CDTF">2025-06-17T11:52:58Z</dcterms:created>
  <dcterms:modified xsi:type="dcterms:W3CDTF">2025-06-17T15:12:56Z</dcterms:modified>
</cp:coreProperties>
</file>