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68" r:id="rId1"/>
  </p:sldMasterIdLst>
  <p:sldIdLst>
    <p:sldId id="256" r:id="rId2"/>
    <p:sldId id="268" r:id="rId3"/>
    <p:sldId id="257" r:id="rId4"/>
    <p:sldId id="258" r:id="rId5"/>
    <p:sldId id="259" r:id="rId6"/>
    <p:sldId id="260" r:id="rId7"/>
    <p:sldId id="266" r:id="rId8"/>
    <p:sldId id="262" r:id="rId9"/>
    <p:sldId id="263" r:id="rId10"/>
    <p:sldId id="269" r:id="rId11"/>
    <p:sldId id="270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AA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9" d="100"/>
          <a:sy n="109" d="100"/>
        </p:scale>
        <p:origin x="95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5800" y="1346947"/>
            <a:ext cx="7772400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685800" y="4282763"/>
            <a:ext cx="7772400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685800" y="1484779"/>
            <a:ext cx="7772400" cy="274320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>
            <a:grpSpLocks noChangeAspect="1"/>
          </p:cNvGrpSpPr>
          <p:nvPr/>
        </p:nvGrpSpPr>
        <p:grpSpPr>
          <a:xfrm>
            <a:off x="7234780" y="4107023"/>
            <a:ext cx="914400" cy="914400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8670" y="1432223"/>
            <a:ext cx="759333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6400" b="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2386" y="4389120"/>
            <a:ext cx="5918454" cy="1069848"/>
          </a:xfrm>
        </p:spPr>
        <p:txBody>
          <a:bodyPr>
            <a:normAutofit/>
          </a:bodyPr>
          <a:lstStyle>
            <a:lvl1pPr marL="0" indent="0" algn="l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12805" y="6272785"/>
            <a:ext cx="474573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244280" y="4227195"/>
            <a:ext cx="895401" cy="640080"/>
          </a:xfrm>
        </p:spPr>
        <p:txBody>
          <a:bodyPr/>
          <a:lstStyle>
            <a:lvl1pPr>
              <a:defRPr sz="2800" b="1"/>
            </a:lvl1pPr>
          </a:lstStyle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223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5/5/2025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5499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533400"/>
            <a:ext cx="1914525" cy="5638800"/>
          </a:xfrm>
        </p:spPr>
        <p:txBody>
          <a:bodyPr vert="eaVert"/>
          <a:lstStyle>
            <a:lvl1pPr>
              <a:defRPr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0100" y="533400"/>
            <a:ext cx="5629275" cy="5638800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5/5/2025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1060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5/5/2025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0094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9144000" cy="194001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5346" y="1225296"/>
            <a:ext cx="696087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6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4330" y="5020056"/>
            <a:ext cx="6789420" cy="1066800"/>
          </a:xfrm>
        </p:spPr>
        <p:txBody>
          <a:bodyPr anchor="t">
            <a:normAutofit/>
          </a:bodyPr>
          <a:lstStyle>
            <a:lvl1pPr marL="0" indent="0">
              <a:buNone/>
              <a:defRPr sz="1800" b="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45251" y="6272785"/>
            <a:ext cx="1983232" cy="365125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5/5/2025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36099" y="6272784"/>
            <a:ext cx="4745736" cy="365125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633862" y="2430623"/>
            <a:ext cx="914400" cy="914400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450" y="2508607"/>
            <a:ext cx="891224" cy="720332"/>
          </a:xfrm>
        </p:spPr>
        <p:txBody>
          <a:bodyPr/>
          <a:lstStyle>
            <a:lvl1pPr>
              <a:defRPr sz="2800"/>
            </a:lvl1pPr>
          </a:lstStyle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192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60"/>
            <a:ext cx="365760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2218" y="2194560"/>
            <a:ext cx="365760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4167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048256"/>
            <a:ext cx="365760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743200"/>
            <a:ext cx="365760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20793" y="2048256"/>
            <a:ext cx="365760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20793" y="2743200"/>
            <a:ext cx="365760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5/5/2025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40457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5/5/2025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5055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5/5/2025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58765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6227806" y="1"/>
            <a:ext cx="2916194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2230" y="685800"/>
            <a:ext cx="2400300" cy="1737360"/>
          </a:xfrm>
        </p:spPr>
        <p:txBody>
          <a:bodyPr anchor="b">
            <a:normAutofit/>
          </a:bodyPr>
          <a:lstStyle>
            <a:lvl1pPr>
              <a:defRPr sz="28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685800"/>
            <a:ext cx="5033772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12230" y="2423160"/>
            <a:ext cx="24003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35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13" name="Oval 12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4" name="Oval 13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5/5/2025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4036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6227806" y="1"/>
            <a:ext cx="2916194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2230" y="685800"/>
            <a:ext cx="2400300" cy="1737360"/>
          </a:xfrm>
        </p:spPr>
        <p:txBody>
          <a:bodyPr anchor="b">
            <a:normAutofit/>
          </a:bodyPr>
          <a:lstStyle>
            <a:lvl1pPr>
              <a:defRPr sz="28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6227805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12230" y="2423160"/>
            <a:ext cx="24003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35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13" name="Oval 12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4" name="Oval 13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5/5/2025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8244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microsoft.com/office/2007/relationships/hdphoto" Target="../media/hdphoto1.wdp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8" name="Oval 7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1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484632"/>
            <a:ext cx="7772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21408"/>
            <a:ext cx="7772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2368" y="6272785"/>
            <a:ext cx="24551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5/5/2025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272785"/>
            <a:ext cx="47457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83346" y="6272785"/>
            <a:ext cx="4800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 spc="-7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4355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200" b="0" kern="1200" cap="all" baseline="0">
          <a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sv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svg"/><Relationship Id="rId3" Type="http://schemas.openxmlformats.org/officeDocument/2006/relationships/image" Target="../media/image8.png"/><Relationship Id="rId7" Type="http://schemas.openxmlformats.org/officeDocument/2006/relationships/image" Target="../media/image10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svg"/><Relationship Id="rId5" Type="http://schemas.openxmlformats.org/officeDocument/2006/relationships/image" Target="../media/image9.png"/><Relationship Id="rId4" Type="http://schemas.openxmlformats.org/officeDocument/2006/relationships/image" Target="../media/image8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4.sv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sv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sv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2.sv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svg"/><Relationship Id="rId3" Type="http://schemas.openxmlformats.org/officeDocument/2006/relationships/image" Target="../media/image9.png"/><Relationship Id="rId7" Type="http://schemas.openxmlformats.org/officeDocument/2006/relationships/image" Target="../media/image1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svg"/><Relationship Id="rId5" Type="http://schemas.openxmlformats.org/officeDocument/2006/relationships/image" Target="../media/image15.png"/><Relationship Id="rId10" Type="http://schemas.openxmlformats.org/officeDocument/2006/relationships/image" Target="../media/image16.svg"/><Relationship Id="rId4" Type="http://schemas.openxmlformats.org/officeDocument/2006/relationships/image" Target="../media/image10.svg"/><Relationship Id="rId9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83677" y="965031"/>
            <a:ext cx="6506308" cy="5060731"/>
          </a:xfrm>
        </p:spPr>
        <p:txBody>
          <a:bodyPr/>
          <a:lstStyle/>
          <a:p>
            <a:pPr algn="ctr"/>
            <a:r>
              <a:rPr lang="pt-BR" sz="3600" dirty="0">
                <a:latin typeface="Arial" panose="020B0604020202020204" pitchFamily="34" charset="0"/>
                <a:cs typeface="Arial" panose="020B0604020202020204" pitchFamily="34" charset="0"/>
              </a:rPr>
              <a:t>Computação</a:t>
            </a:r>
            <a:r>
              <a:rPr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600" dirty="0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600" dirty="0">
                <a:latin typeface="Arial" panose="020B0604020202020204" pitchFamily="34" charset="0"/>
                <a:cs typeface="Arial" panose="020B0604020202020204" pitchFamily="34" charset="0"/>
              </a:rPr>
              <a:t>Educação</a:t>
            </a:r>
            <a:r>
              <a:rPr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600" dirty="0">
                <a:latin typeface="Arial" panose="020B0604020202020204" pitchFamily="34" charset="0"/>
                <a:cs typeface="Arial" panose="020B0604020202020204" pitchFamily="34" charset="0"/>
              </a:rPr>
              <a:t>Básica</a:t>
            </a:r>
            <a:r>
              <a:rPr lang="pt-BR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pt-BR" sz="36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3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3600" b="1" dirty="0" smtClean="0">
                <a:solidFill>
                  <a:srgbClr val="004AA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SABERES </a:t>
            </a:r>
            <a:r>
              <a:rPr lang="pt-BR" sz="3600" b="1" dirty="0">
                <a:solidFill>
                  <a:srgbClr val="004AA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 VIVÊNCIAS NA </a:t>
            </a:r>
            <a:r>
              <a:rPr lang="pt-BR" sz="3600" b="1" dirty="0" smtClean="0">
                <a:solidFill>
                  <a:srgbClr val="004AA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BAHIA</a:t>
            </a:r>
            <a:endParaRPr sz="3600" b="1" dirty="0">
              <a:solidFill>
                <a:srgbClr val="004AA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0605" y="5836577"/>
            <a:ext cx="3728546" cy="512379"/>
          </a:xfr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Parecer</a:t>
            </a:r>
            <a:r>
              <a:rPr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b="1" dirty="0">
                <a:latin typeface="Arial" panose="020B0604020202020204" pitchFamily="34" charset="0"/>
                <a:cs typeface="Arial" panose="020B0604020202020204" pitchFamily="34" charset="0"/>
              </a:rPr>
              <a:t>CNE/CEB nº 2/2022</a:t>
            </a:r>
          </a:p>
        </p:txBody>
      </p:sp>
      <p:pic>
        <p:nvPicPr>
          <p:cNvPr id="5" name="Gráfico 4" descr="Lâmpada e engrenagem com preenchimento sólido">
            <a:extLst>
              <a:ext uri="{FF2B5EF4-FFF2-40B4-BE49-F238E27FC236}">
                <a16:creationId xmlns:a16="http://schemas.microsoft.com/office/drawing/2014/main" id="{E91F410D-74B1-AB88-A3F2-3CB617EB0117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1647678" y="4730262"/>
            <a:ext cx="914400" cy="9144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3"/>
          <p:cNvSpPr txBox="1">
            <a:spLocks/>
          </p:cNvSpPr>
          <p:nvPr/>
        </p:nvSpPr>
        <p:spPr>
          <a:xfrm>
            <a:off x="685800" y="2801643"/>
            <a:ext cx="7772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6400" b="0" kern="1200" cap="all" baseline="0">
                <a:blipFill dpi="0" rotWithShape="1">
                  <a:blip r:embed="rId3"/>
                  <a:srcRect/>
                  <a:tile tx="6350" ty="-127000" sx="65000" sy="64000" flip="none" algn="tl"/>
                </a:blip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OBRIGADO!</a:t>
            </a:r>
            <a:endParaRPr lang="pt-BR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302151" y="5089231"/>
            <a:ext cx="3728546" cy="512379"/>
          </a:xfr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pt-BR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ROBERTO GONDIM PIRES - PRESIDENTE DO CEE-BA</a:t>
            </a:r>
          </a:p>
          <a:p>
            <a:pPr>
              <a:lnSpc>
                <a:spcPct val="100000"/>
              </a:lnSpc>
            </a:pPr>
            <a:r>
              <a:rPr lang="pt-BR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CONSELHO.BAHIA@EDUCACAO.BA.GOV.BR</a:t>
            </a:r>
            <a:endParaRPr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9310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13736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6D78DF4-F521-9C71-2ED2-93F6682630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2177" y="2810725"/>
            <a:ext cx="7737232" cy="3730752"/>
          </a:xfrm>
        </p:spPr>
        <p:txBody>
          <a:bodyPr anchor="t">
            <a:normAutofit/>
          </a:bodyPr>
          <a:lstStyle/>
          <a:p>
            <a:r>
              <a:rPr lang="pt-BR" dirty="0">
                <a:solidFill>
                  <a:srgbClr val="004AAD"/>
                </a:solidFill>
                <a:latin typeface="Arial Black" panose="020B0A04020102020204" pitchFamily="34" charset="0"/>
              </a:rPr>
              <a:t>Sem alfabetização digital, não há cidadania plena no século XXI</a:t>
            </a:r>
            <a:r>
              <a:rPr lang="pt-BR" dirty="0" smtClean="0">
                <a:solidFill>
                  <a:srgbClr val="004AAD"/>
                </a:solidFill>
                <a:latin typeface="Arial Black" panose="020B0A04020102020204" pitchFamily="34" charset="0"/>
              </a:rPr>
              <a:t>.</a:t>
            </a:r>
            <a:endParaRPr lang="pt-BR" dirty="0">
              <a:solidFill>
                <a:srgbClr val="004AAD"/>
              </a:solidFill>
              <a:latin typeface="Arial Black" panose="020B0A04020102020204" pitchFamily="34" charset="0"/>
            </a:endParaRPr>
          </a:p>
          <a:p>
            <a:r>
              <a:rPr lang="pt-BR" dirty="0">
                <a:solidFill>
                  <a:srgbClr val="004AAD"/>
                </a:solidFill>
                <a:latin typeface="Arial Black" panose="020B0A04020102020204" pitchFamily="34" charset="0"/>
              </a:rPr>
              <a:t>Computação é o presente pulsando nas mãos de cada criança com um celular</a:t>
            </a:r>
            <a:r>
              <a:rPr lang="pt-BR" dirty="0" smtClean="0">
                <a:solidFill>
                  <a:srgbClr val="004AAD"/>
                </a:solidFill>
                <a:latin typeface="Arial Black" panose="020B0A04020102020204" pitchFamily="34" charset="0"/>
              </a:rPr>
              <a:t>.</a:t>
            </a:r>
            <a:endParaRPr lang="pt-BR" dirty="0">
              <a:solidFill>
                <a:srgbClr val="004AAD"/>
              </a:solidFill>
              <a:latin typeface="Arial Black" panose="020B0A04020102020204" pitchFamily="34" charset="0"/>
            </a:endParaRPr>
          </a:p>
          <a:p>
            <a:r>
              <a:rPr lang="pt-BR" dirty="0">
                <a:solidFill>
                  <a:srgbClr val="004AAD"/>
                </a:solidFill>
                <a:latin typeface="Arial Black" panose="020B0A04020102020204" pitchFamily="34" charset="0"/>
              </a:rPr>
              <a:t>Educação digital é soberania nacional.</a:t>
            </a:r>
          </a:p>
        </p:txBody>
      </p:sp>
      <p:pic>
        <p:nvPicPr>
          <p:cNvPr id="4" name="Gráfico 3" descr="Cérebro na cabeça com preenchimento sólido">
            <a:extLst>
              <a:ext uri="{FF2B5EF4-FFF2-40B4-BE49-F238E27FC236}">
                <a16:creationId xmlns:a16="http://schemas.microsoft.com/office/drawing/2014/main" id="{C08A2E28-4E16-9CE1-D571-1E4F3A43B907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5751948" y="776883"/>
            <a:ext cx="788670" cy="914400"/>
          </a:xfrm>
          <a:prstGeom prst="rect">
            <a:avLst/>
          </a:prstGeom>
        </p:spPr>
      </p:pic>
      <p:pic>
        <p:nvPicPr>
          <p:cNvPr id="6" name="Gráfico 5" descr="Internet com preenchimento sólido">
            <a:extLst>
              <a:ext uri="{FF2B5EF4-FFF2-40B4-BE49-F238E27FC236}">
                <a16:creationId xmlns:a16="http://schemas.microsoft.com/office/drawing/2014/main" id="{FC3E921D-F596-4A24-C119-A9839F6DFD7B}"/>
              </a:ext>
            </a:extLst>
          </p:cNvPr>
          <p:cNvPicPr>
            <a:picLocks noChangeAspect="1"/>
          </p:cNvPicPr>
          <p:nvPr/>
        </p:nvPicPr>
        <p:blipFill>
          <a:blip r:embed="rId5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p:blipFill>
        <p:spPr>
          <a:xfrm>
            <a:off x="4063056" y="1440532"/>
            <a:ext cx="914400" cy="914400"/>
          </a:xfrm>
          <a:prstGeom prst="rect">
            <a:avLst/>
          </a:prstGeom>
        </p:spPr>
      </p:pic>
      <p:pic>
        <p:nvPicPr>
          <p:cNvPr id="8" name="Gráfico 7" descr="Peças de quebra-cabeça com preenchimento sólido">
            <a:extLst>
              <a:ext uri="{FF2B5EF4-FFF2-40B4-BE49-F238E27FC236}">
                <a16:creationId xmlns:a16="http://schemas.microsoft.com/office/drawing/2014/main" id="{71DCD310-E97A-FBAD-D32D-E5F4394E7B12}"/>
              </a:ext>
            </a:extLst>
          </p:cNvPr>
          <p:cNvPicPr>
            <a:picLocks noChangeAspect="1"/>
          </p:cNvPicPr>
          <p:nvPr/>
        </p:nvPicPr>
        <p:blipFill>
          <a:blip r:embed="rId7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p:blipFill>
        <p:spPr>
          <a:xfrm>
            <a:off x="2374164" y="829637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8807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730064"/>
            <a:ext cx="7684477" cy="2474984"/>
          </a:xfrm>
        </p:spPr>
        <p:txBody>
          <a:bodyPr>
            <a:noAutofit/>
          </a:bodyPr>
          <a:lstStyle/>
          <a:p>
            <a:pPr algn="just"/>
            <a:r>
              <a:rPr lang="pt-BR" dirty="0" smtClean="0">
                <a:solidFill>
                  <a:srgbClr val="004AAD"/>
                </a:solidFill>
                <a:latin typeface="Arial Black" panose="020B0A04020102020204" pitchFamily="34" charset="0"/>
              </a:rPr>
              <a:t>Computação </a:t>
            </a:r>
            <a:r>
              <a:rPr lang="pt-BR" dirty="0">
                <a:solidFill>
                  <a:srgbClr val="004AAD"/>
                </a:solidFill>
                <a:latin typeface="Arial Black" panose="020B0A04020102020204" pitchFamily="34" charset="0"/>
              </a:rPr>
              <a:t>está</a:t>
            </a:r>
            <a:r>
              <a:rPr dirty="0">
                <a:solidFill>
                  <a:srgbClr val="004AAD"/>
                </a:solidFill>
                <a:latin typeface="Arial Black" panose="020B0A04020102020204" pitchFamily="34" charset="0"/>
              </a:rPr>
              <a:t> </a:t>
            </a:r>
            <a:r>
              <a:rPr lang="pt-BR" dirty="0" smtClean="0">
                <a:solidFill>
                  <a:srgbClr val="004AAD"/>
                </a:solidFill>
                <a:latin typeface="Arial Black" panose="020B0A04020102020204" pitchFamily="34" charset="0"/>
              </a:rPr>
              <a:t>prevista</a:t>
            </a:r>
            <a:r>
              <a:rPr dirty="0" smtClean="0">
                <a:solidFill>
                  <a:srgbClr val="004AAD"/>
                </a:solidFill>
                <a:latin typeface="Arial Black" panose="020B0A04020102020204" pitchFamily="34" charset="0"/>
              </a:rPr>
              <a:t> </a:t>
            </a:r>
            <a:r>
              <a:rPr lang="pt-BR" dirty="0" smtClean="0">
                <a:solidFill>
                  <a:srgbClr val="004AAD"/>
                </a:solidFill>
                <a:latin typeface="Arial Black" panose="020B0A04020102020204" pitchFamily="34" charset="0"/>
              </a:rPr>
              <a:t>desde</a:t>
            </a:r>
            <a:r>
              <a:rPr dirty="0" smtClean="0">
                <a:solidFill>
                  <a:srgbClr val="004AAD"/>
                </a:solidFill>
                <a:latin typeface="Arial Black" panose="020B0A04020102020204" pitchFamily="34" charset="0"/>
              </a:rPr>
              <a:t> </a:t>
            </a:r>
            <a:r>
              <a:rPr dirty="0">
                <a:solidFill>
                  <a:srgbClr val="004AAD"/>
                </a:solidFill>
                <a:latin typeface="Arial Black" panose="020B0A04020102020204" pitchFamily="34" charset="0"/>
              </a:rPr>
              <a:t>a </a:t>
            </a:r>
            <a:r>
              <a:rPr lang="pt-BR" dirty="0" smtClean="0">
                <a:solidFill>
                  <a:srgbClr val="004AAD"/>
                </a:solidFill>
                <a:latin typeface="Arial Black" panose="020B0A04020102020204" pitchFamily="34" charset="0"/>
              </a:rPr>
              <a:t>Resolução</a:t>
            </a:r>
            <a:r>
              <a:rPr dirty="0" smtClean="0">
                <a:solidFill>
                  <a:srgbClr val="004AAD"/>
                </a:solidFill>
                <a:latin typeface="Arial Black" panose="020B0A04020102020204" pitchFamily="34" charset="0"/>
              </a:rPr>
              <a:t> </a:t>
            </a:r>
            <a:r>
              <a:rPr dirty="0">
                <a:solidFill>
                  <a:srgbClr val="004AAD"/>
                </a:solidFill>
                <a:latin typeface="Arial Black" panose="020B0A04020102020204" pitchFamily="34" charset="0"/>
              </a:rPr>
              <a:t>CNE/CP nº 2/2017</a:t>
            </a:r>
            <a:r>
              <a:rPr dirty="0" smtClean="0">
                <a:solidFill>
                  <a:srgbClr val="004AAD"/>
                </a:solidFill>
                <a:latin typeface="Arial Black" panose="020B0A04020102020204" pitchFamily="34" charset="0"/>
              </a:rPr>
              <a:t>.</a:t>
            </a:r>
            <a:endParaRPr dirty="0">
              <a:solidFill>
                <a:srgbClr val="004AAD"/>
              </a:solidFill>
              <a:latin typeface="Arial Black" panose="020B0A04020102020204" pitchFamily="34" charset="0"/>
            </a:endParaRPr>
          </a:p>
          <a:p>
            <a:pPr algn="just"/>
            <a:r>
              <a:rPr dirty="0">
                <a:solidFill>
                  <a:srgbClr val="004AAD"/>
                </a:solidFill>
                <a:latin typeface="Arial Black" panose="020B0A04020102020204" pitchFamily="34" charset="0"/>
              </a:rPr>
              <a:t>Debates </a:t>
            </a:r>
            <a:r>
              <a:rPr lang="pt-BR" dirty="0" smtClean="0">
                <a:solidFill>
                  <a:srgbClr val="004AAD"/>
                </a:solidFill>
                <a:latin typeface="Arial Black" panose="020B0A04020102020204" pitchFamily="34" charset="0"/>
              </a:rPr>
              <a:t>iniciados</a:t>
            </a:r>
            <a:r>
              <a:rPr dirty="0" smtClean="0">
                <a:solidFill>
                  <a:srgbClr val="004AAD"/>
                </a:solidFill>
                <a:latin typeface="Arial Black" panose="020B0A04020102020204" pitchFamily="34" charset="0"/>
              </a:rPr>
              <a:t> </a:t>
            </a:r>
            <a:r>
              <a:rPr lang="pt-BR" dirty="0" smtClean="0">
                <a:solidFill>
                  <a:srgbClr val="004AAD"/>
                </a:solidFill>
                <a:latin typeface="Arial Black" panose="020B0A04020102020204" pitchFamily="34" charset="0"/>
              </a:rPr>
              <a:t>nos</a:t>
            </a:r>
            <a:r>
              <a:rPr dirty="0" smtClean="0">
                <a:solidFill>
                  <a:srgbClr val="004AAD"/>
                </a:solidFill>
                <a:latin typeface="Arial Black" panose="020B0A04020102020204" pitchFamily="34" charset="0"/>
              </a:rPr>
              <a:t> </a:t>
            </a:r>
            <a:r>
              <a:rPr lang="pt-BR" dirty="0" smtClean="0">
                <a:solidFill>
                  <a:srgbClr val="004AAD"/>
                </a:solidFill>
                <a:latin typeface="Arial Black" panose="020B0A04020102020204" pitchFamily="34" charset="0"/>
              </a:rPr>
              <a:t>anos</a:t>
            </a:r>
            <a:r>
              <a:rPr dirty="0" smtClean="0">
                <a:solidFill>
                  <a:srgbClr val="004AAD"/>
                </a:solidFill>
                <a:latin typeface="Arial Black" panose="020B0A04020102020204" pitchFamily="34" charset="0"/>
              </a:rPr>
              <a:t> </a:t>
            </a:r>
            <a:r>
              <a:rPr lang="pt-BR" dirty="0">
                <a:solidFill>
                  <a:srgbClr val="004AAD"/>
                </a:solidFill>
                <a:latin typeface="Arial Black" panose="020B0A04020102020204" pitchFamily="34" charset="0"/>
              </a:rPr>
              <a:t>19</a:t>
            </a:r>
            <a:r>
              <a:rPr dirty="0">
                <a:solidFill>
                  <a:srgbClr val="004AAD"/>
                </a:solidFill>
                <a:latin typeface="Arial Black" panose="020B0A04020102020204" pitchFamily="34" charset="0"/>
              </a:rPr>
              <a:t>70 e </a:t>
            </a:r>
            <a:r>
              <a:rPr lang="pt-BR" dirty="0">
                <a:solidFill>
                  <a:srgbClr val="004AAD"/>
                </a:solidFill>
                <a:latin typeface="Arial Black" panose="020B0A04020102020204" pitchFamily="34" charset="0"/>
              </a:rPr>
              <a:t>19</a:t>
            </a:r>
            <a:r>
              <a:rPr dirty="0">
                <a:solidFill>
                  <a:srgbClr val="004AAD"/>
                </a:solidFill>
                <a:latin typeface="Arial Black" panose="020B0A04020102020204" pitchFamily="34" charset="0"/>
              </a:rPr>
              <a:t>80 com </a:t>
            </a:r>
            <a:r>
              <a:rPr lang="pt-BR" dirty="0" smtClean="0">
                <a:solidFill>
                  <a:srgbClr val="004AAD"/>
                </a:solidFill>
                <a:latin typeface="Arial Black" panose="020B0A04020102020204" pitchFamily="34" charset="0"/>
              </a:rPr>
              <a:t>projetos</a:t>
            </a:r>
            <a:r>
              <a:rPr dirty="0" smtClean="0">
                <a:solidFill>
                  <a:srgbClr val="004AAD"/>
                </a:solidFill>
                <a:latin typeface="Arial Black" panose="020B0A04020102020204" pitchFamily="34" charset="0"/>
              </a:rPr>
              <a:t> </a:t>
            </a:r>
            <a:r>
              <a:rPr lang="pt-BR" dirty="0" smtClean="0">
                <a:solidFill>
                  <a:srgbClr val="004AAD"/>
                </a:solidFill>
                <a:latin typeface="Arial Black" panose="020B0A04020102020204" pitchFamily="34" charset="0"/>
              </a:rPr>
              <a:t>como</a:t>
            </a:r>
            <a:r>
              <a:rPr dirty="0" smtClean="0">
                <a:solidFill>
                  <a:srgbClr val="004AAD"/>
                </a:solidFill>
                <a:latin typeface="Arial Black" panose="020B0A04020102020204" pitchFamily="34" charset="0"/>
              </a:rPr>
              <a:t> </a:t>
            </a:r>
            <a:r>
              <a:rPr dirty="0">
                <a:solidFill>
                  <a:srgbClr val="004AAD"/>
                </a:solidFill>
                <a:latin typeface="Arial Black" panose="020B0A04020102020204" pitchFamily="34" charset="0"/>
              </a:rPr>
              <a:t>EDUCOM e </a:t>
            </a:r>
            <a:r>
              <a:rPr lang="pt-BR" dirty="0" err="1" smtClean="0">
                <a:solidFill>
                  <a:srgbClr val="004AAD"/>
                </a:solidFill>
                <a:latin typeface="Arial Black" panose="020B0A04020102020204" pitchFamily="34" charset="0"/>
              </a:rPr>
              <a:t>ProInfo</a:t>
            </a:r>
            <a:r>
              <a:rPr dirty="0" smtClean="0">
                <a:solidFill>
                  <a:srgbClr val="004AAD"/>
                </a:solidFill>
                <a:latin typeface="Arial Black" panose="020B0A04020102020204" pitchFamily="34" charset="0"/>
              </a:rPr>
              <a:t>.</a:t>
            </a:r>
          </a:p>
          <a:p>
            <a:pPr algn="just"/>
            <a:r>
              <a:rPr lang="pt-BR" dirty="0" smtClean="0">
                <a:solidFill>
                  <a:srgbClr val="004AAD"/>
                </a:solidFill>
                <a:latin typeface="Arial Black" panose="020B0A04020102020204" pitchFamily="34" charset="0"/>
              </a:rPr>
              <a:t>Computação</a:t>
            </a:r>
            <a:r>
              <a:rPr dirty="0" smtClean="0">
                <a:solidFill>
                  <a:srgbClr val="004AAD"/>
                </a:solidFill>
                <a:latin typeface="Arial Black" panose="020B0A04020102020204" pitchFamily="34" charset="0"/>
              </a:rPr>
              <a:t> </a:t>
            </a:r>
            <a:r>
              <a:rPr dirty="0">
                <a:solidFill>
                  <a:srgbClr val="004AAD"/>
                </a:solidFill>
                <a:latin typeface="Arial Black" panose="020B0A04020102020204" pitchFamily="34" charset="0"/>
              </a:rPr>
              <a:t>é </a:t>
            </a:r>
            <a:r>
              <a:rPr lang="pt-BR" dirty="0" smtClean="0">
                <a:solidFill>
                  <a:srgbClr val="004AAD"/>
                </a:solidFill>
                <a:latin typeface="Arial Black" panose="020B0A04020102020204" pitchFamily="34" charset="0"/>
              </a:rPr>
              <a:t>hoje</a:t>
            </a:r>
            <a:r>
              <a:rPr dirty="0" smtClean="0">
                <a:solidFill>
                  <a:srgbClr val="004AAD"/>
                </a:solidFill>
                <a:latin typeface="Arial Black" panose="020B0A04020102020204" pitchFamily="34" charset="0"/>
              </a:rPr>
              <a:t> </a:t>
            </a:r>
            <a:r>
              <a:rPr lang="pt-BR" dirty="0">
                <a:solidFill>
                  <a:srgbClr val="004AAD"/>
                </a:solidFill>
                <a:latin typeface="Arial Black" panose="020B0A04020102020204" pitchFamily="34" charset="0"/>
              </a:rPr>
              <a:t>competência</a:t>
            </a:r>
            <a:r>
              <a:rPr dirty="0">
                <a:solidFill>
                  <a:srgbClr val="004AAD"/>
                </a:solidFill>
                <a:latin typeface="Arial Black" panose="020B0A04020102020204" pitchFamily="34" charset="0"/>
              </a:rPr>
              <a:t> </a:t>
            </a:r>
            <a:r>
              <a:rPr lang="pt-BR" dirty="0" smtClean="0">
                <a:solidFill>
                  <a:srgbClr val="004AAD"/>
                </a:solidFill>
                <a:latin typeface="Arial Black" panose="020B0A04020102020204" pitchFamily="34" charset="0"/>
              </a:rPr>
              <a:t>estruturante</a:t>
            </a:r>
            <a:r>
              <a:rPr dirty="0" smtClean="0">
                <a:solidFill>
                  <a:srgbClr val="004AAD"/>
                </a:solidFill>
                <a:latin typeface="Arial Black" panose="020B0A04020102020204" pitchFamily="34" charset="0"/>
              </a:rPr>
              <a:t> </a:t>
            </a:r>
            <a:r>
              <a:rPr dirty="0">
                <a:solidFill>
                  <a:srgbClr val="004AAD"/>
                </a:solidFill>
                <a:latin typeface="Arial Black" panose="020B0A04020102020204" pitchFamily="34" charset="0"/>
              </a:rPr>
              <a:t>e </a:t>
            </a:r>
            <a:r>
              <a:rPr lang="pt-BR" dirty="0" smtClean="0">
                <a:solidFill>
                  <a:srgbClr val="004AAD"/>
                </a:solidFill>
                <a:latin typeface="Arial Black" panose="020B0A04020102020204" pitchFamily="34" charset="0"/>
              </a:rPr>
              <a:t>obrigatória</a:t>
            </a:r>
            <a:r>
              <a:rPr dirty="0" smtClean="0">
                <a:solidFill>
                  <a:srgbClr val="004AAD"/>
                </a:solidFill>
                <a:latin typeface="Arial Black" panose="020B0A04020102020204" pitchFamily="34" charset="0"/>
              </a:rPr>
              <a:t>.</a:t>
            </a:r>
            <a:endParaRPr dirty="0">
              <a:solidFill>
                <a:srgbClr val="004AAD"/>
              </a:solidFill>
              <a:latin typeface="Arial Black" panose="020B0A04020102020204" pitchFamily="34" charset="0"/>
            </a:endParaRPr>
          </a:p>
        </p:txBody>
      </p:sp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685800" y="933039"/>
            <a:ext cx="7772400" cy="1609344"/>
          </a:xfrm>
        </p:spPr>
        <p:txBody>
          <a:bodyPr/>
          <a:lstStyle/>
          <a:p>
            <a:pPr algn="ctr"/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CONTEXTO HISTÓRICO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755530" y="2233252"/>
            <a:ext cx="7702669" cy="3701562"/>
          </a:xfrm>
        </p:spPr>
        <p:txBody>
          <a:bodyPr>
            <a:noAutofit/>
          </a:bodyPr>
          <a:lstStyle/>
          <a:p>
            <a:pPr algn="just"/>
            <a:r>
              <a:rPr lang="pt-BR" b="1" dirty="0" smtClean="0">
                <a:solidFill>
                  <a:srgbClr val="004AAD"/>
                </a:solidFill>
                <a:latin typeface="Arial Black" panose="020B0A04020102020204" pitchFamily="34" charset="0"/>
              </a:rPr>
              <a:t>Pensamento </a:t>
            </a:r>
            <a:r>
              <a:rPr b="1" dirty="0">
                <a:solidFill>
                  <a:srgbClr val="004AAD"/>
                </a:solidFill>
                <a:latin typeface="Arial Black" panose="020B0A04020102020204" pitchFamily="34" charset="0"/>
              </a:rPr>
              <a:t>Computacional:</a:t>
            </a:r>
            <a:r>
              <a:rPr lang="pt-BR" b="1" dirty="0">
                <a:solidFill>
                  <a:srgbClr val="004AAD"/>
                </a:solidFill>
                <a:latin typeface="Arial Black" panose="020B0A04020102020204" pitchFamily="34" charset="0"/>
              </a:rPr>
              <a:t> </a:t>
            </a:r>
            <a:r>
              <a:rPr lang="pt-BR" b="1" i="0" dirty="0">
                <a:solidFill>
                  <a:srgbClr val="004AAD"/>
                </a:solidFill>
                <a:effectLst/>
                <a:latin typeface="Arial Black" panose="020B0A04020102020204" pitchFamily="34" charset="0"/>
              </a:rPr>
              <a:t>habilidade de abstrair, modelar, solucionar e automatizar problemas.</a:t>
            </a:r>
            <a:r>
              <a:rPr b="1" dirty="0">
                <a:solidFill>
                  <a:srgbClr val="004AAD"/>
                </a:solidFill>
                <a:latin typeface="Arial Black" panose="020B0A04020102020204" pitchFamily="34" charset="0"/>
              </a:rPr>
              <a:t> </a:t>
            </a:r>
            <a:r>
              <a:rPr lang="pt-BR" b="1" dirty="0" smtClean="0">
                <a:solidFill>
                  <a:srgbClr val="004AAD"/>
                </a:solidFill>
                <a:latin typeface="Arial Black" panose="020B0A04020102020204" pitchFamily="34" charset="0"/>
              </a:rPr>
              <a:t>Resolução</a:t>
            </a:r>
            <a:r>
              <a:rPr b="1" dirty="0" smtClean="0">
                <a:solidFill>
                  <a:srgbClr val="004AAD"/>
                </a:solidFill>
                <a:latin typeface="Arial Black" panose="020B0A04020102020204" pitchFamily="34" charset="0"/>
              </a:rPr>
              <a:t> </a:t>
            </a:r>
            <a:r>
              <a:rPr b="1" dirty="0">
                <a:solidFill>
                  <a:srgbClr val="004AAD"/>
                </a:solidFill>
                <a:latin typeface="Arial Black" panose="020B0A04020102020204" pitchFamily="34" charset="0"/>
              </a:rPr>
              <a:t>de </a:t>
            </a:r>
            <a:r>
              <a:rPr lang="pt-BR" b="1" dirty="0" smtClean="0">
                <a:solidFill>
                  <a:srgbClr val="004AAD"/>
                </a:solidFill>
                <a:latin typeface="Arial Black" panose="020B0A04020102020204" pitchFamily="34" charset="0"/>
              </a:rPr>
              <a:t>problemas</a:t>
            </a:r>
            <a:r>
              <a:rPr b="1" dirty="0" smtClean="0">
                <a:solidFill>
                  <a:srgbClr val="004AAD"/>
                </a:solidFill>
                <a:latin typeface="Arial Black" panose="020B0A04020102020204" pitchFamily="34" charset="0"/>
              </a:rPr>
              <a:t> </a:t>
            </a:r>
            <a:r>
              <a:rPr b="1" dirty="0">
                <a:solidFill>
                  <a:srgbClr val="004AAD"/>
                </a:solidFill>
                <a:latin typeface="Arial Black" panose="020B0A04020102020204" pitchFamily="34" charset="0"/>
              </a:rPr>
              <a:t>com </a:t>
            </a:r>
            <a:r>
              <a:rPr lang="pt-BR" b="1" dirty="0" smtClean="0">
                <a:solidFill>
                  <a:srgbClr val="004AAD"/>
                </a:solidFill>
                <a:latin typeface="Arial Black" panose="020B0A04020102020204" pitchFamily="34" charset="0"/>
              </a:rPr>
              <a:t>lógica</a:t>
            </a:r>
            <a:r>
              <a:rPr b="1" dirty="0" smtClean="0">
                <a:solidFill>
                  <a:srgbClr val="004AAD"/>
                </a:solidFill>
                <a:latin typeface="Arial Black" panose="020B0A04020102020204" pitchFamily="34" charset="0"/>
              </a:rPr>
              <a:t> </a:t>
            </a:r>
            <a:r>
              <a:rPr b="1" dirty="0">
                <a:solidFill>
                  <a:srgbClr val="004AAD"/>
                </a:solidFill>
                <a:latin typeface="Arial Black" panose="020B0A04020102020204" pitchFamily="34" charset="0"/>
              </a:rPr>
              <a:t>e </a:t>
            </a:r>
            <a:r>
              <a:rPr lang="pt-BR" b="1" dirty="0" smtClean="0">
                <a:solidFill>
                  <a:srgbClr val="004AAD"/>
                </a:solidFill>
                <a:latin typeface="Arial Black" panose="020B0A04020102020204" pitchFamily="34" charset="0"/>
              </a:rPr>
              <a:t>algoritmos</a:t>
            </a:r>
            <a:r>
              <a:rPr b="1" dirty="0" smtClean="0">
                <a:solidFill>
                  <a:srgbClr val="004AAD"/>
                </a:solidFill>
                <a:latin typeface="Arial Black" panose="020B0A04020102020204" pitchFamily="34" charset="0"/>
              </a:rPr>
              <a:t>.</a:t>
            </a:r>
            <a:endParaRPr lang="pt-BR" dirty="0">
              <a:solidFill>
                <a:srgbClr val="004AAD"/>
              </a:solidFill>
              <a:latin typeface="Arial Black" panose="020B0A04020102020204" pitchFamily="34" charset="0"/>
            </a:endParaRPr>
          </a:p>
          <a:p>
            <a:pPr algn="just"/>
            <a:r>
              <a:rPr b="1" dirty="0">
                <a:solidFill>
                  <a:srgbClr val="004AAD"/>
                </a:solidFill>
                <a:latin typeface="Arial Black" panose="020B0A04020102020204" pitchFamily="34" charset="0"/>
              </a:rPr>
              <a:t>Mundo Digital:</a:t>
            </a:r>
            <a:r>
              <a:rPr lang="pt-BR" b="1" dirty="0">
                <a:solidFill>
                  <a:srgbClr val="004AAD"/>
                </a:solidFill>
                <a:latin typeface="Arial Black" panose="020B0A04020102020204" pitchFamily="34" charset="0"/>
              </a:rPr>
              <a:t> </a:t>
            </a:r>
            <a:r>
              <a:rPr lang="pt-BR" b="1" i="0" dirty="0">
                <a:solidFill>
                  <a:srgbClr val="004AAD"/>
                </a:solidFill>
                <a:effectLst/>
                <a:latin typeface="Arial Black" panose="020B0A04020102020204" pitchFamily="34" charset="0"/>
              </a:rPr>
              <a:t>conhecimento sobre hardware, software, redes e segurança da informação.</a:t>
            </a:r>
            <a:r>
              <a:rPr b="1" dirty="0">
                <a:solidFill>
                  <a:srgbClr val="004AAD"/>
                </a:solidFill>
                <a:latin typeface="Arial Black" panose="020B0A04020102020204" pitchFamily="34" charset="0"/>
              </a:rPr>
              <a:t> </a:t>
            </a:r>
            <a:r>
              <a:rPr lang="pt-BR" b="1" dirty="0" smtClean="0">
                <a:solidFill>
                  <a:srgbClr val="004AAD"/>
                </a:solidFill>
                <a:latin typeface="Arial Black" panose="020B0A04020102020204" pitchFamily="34" charset="0"/>
              </a:rPr>
              <a:t>Infraestrutura</a:t>
            </a:r>
            <a:r>
              <a:rPr b="1" dirty="0" smtClean="0">
                <a:solidFill>
                  <a:srgbClr val="004AAD"/>
                </a:solidFill>
                <a:latin typeface="Arial Black" panose="020B0A04020102020204" pitchFamily="34" charset="0"/>
              </a:rPr>
              <a:t>, </a:t>
            </a:r>
            <a:r>
              <a:rPr lang="pt-BR" b="1" dirty="0" smtClean="0">
                <a:solidFill>
                  <a:srgbClr val="004AAD"/>
                </a:solidFill>
                <a:latin typeface="Arial Black" panose="020B0A04020102020204" pitchFamily="34" charset="0"/>
              </a:rPr>
              <a:t>segurança</a:t>
            </a:r>
            <a:r>
              <a:rPr b="1" dirty="0" smtClean="0">
                <a:solidFill>
                  <a:srgbClr val="004AAD"/>
                </a:solidFill>
                <a:latin typeface="Arial Black" panose="020B0A04020102020204" pitchFamily="34" charset="0"/>
              </a:rPr>
              <a:t>, </a:t>
            </a:r>
            <a:r>
              <a:rPr lang="pt-BR" b="1" dirty="0" smtClean="0">
                <a:solidFill>
                  <a:srgbClr val="004AAD"/>
                </a:solidFill>
                <a:latin typeface="Arial Black" panose="020B0A04020102020204" pitchFamily="34" charset="0"/>
              </a:rPr>
              <a:t>funcionamento</a:t>
            </a:r>
            <a:r>
              <a:rPr b="1" dirty="0" smtClean="0">
                <a:solidFill>
                  <a:srgbClr val="004AAD"/>
                </a:solidFill>
                <a:latin typeface="Arial Black" panose="020B0A04020102020204" pitchFamily="34" charset="0"/>
              </a:rPr>
              <a:t> </a:t>
            </a:r>
            <a:r>
              <a:rPr b="1" dirty="0">
                <a:solidFill>
                  <a:srgbClr val="004AAD"/>
                </a:solidFill>
                <a:latin typeface="Arial Black" panose="020B0A04020102020204" pitchFamily="34" charset="0"/>
              </a:rPr>
              <a:t>de </a:t>
            </a:r>
            <a:r>
              <a:rPr lang="pt-BR" b="1" dirty="0" smtClean="0">
                <a:solidFill>
                  <a:srgbClr val="004AAD"/>
                </a:solidFill>
                <a:latin typeface="Arial Black" panose="020B0A04020102020204" pitchFamily="34" charset="0"/>
              </a:rPr>
              <a:t>sistemas</a:t>
            </a:r>
            <a:r>
              <a:rPr b="1" dirty="0" smtClean="0">
                <a:solidFill>
                  <a:srgbClr val="004AAD"/>
                </a:solidFill>
                <a:latin typeface="Arial Black" panose="020B0A04020102020204" pitchFamily="34" charset="0"/>
              </a:rPr>
              <a:t>.</a:t>
            </a:r>
            <a:endParaRPr lang="pt-BR" dirty="0">
              <a:solidFill>
                <a:srgbClr val="004AAD"/>
              </a:solidFill>
              <a:latin typeface="Arial Black" panose="020B0A04020102020204" pitchFamily="34" charset="0"/>
            </a:endParaRPr>
          </a:p>
          <a:p>
            <a:pPr algn="just"/>
            <a:r>
              <a:rPr b="1" dirty="0">
                <a:solidFill>
                  <a:srgbClr val="004AAD"/>
                </a:solidFill>
                <a:latin typeface="Arial Black" panose="020B0A04020102020204" pitchFamily="34" charset="0"/>
              </a:rPr>
              <a:t>Cultura Digital: </a:t>
            </a:r>
            <a:r>
              <a:rPr lang="pt-BR" b="1" i="0" dirty="0">
                <a:solidFill>
                  <a:srgbClr val="004AAD"/>
                </a:solidFill>
                <a:effectLst/>
                <a:latin typeface="Arial Black" panose="020B0A04020102020204" pitchFamily="34" charset="0"/>
              </a:rPr>
              <a:t>ética, cidadania digital, uso consciente das mídias e </a:t>
            </a:r>
            <a:r>
              <a:rPr lang="pt-BR" b="1" i="0" dirty="0" smtClean="0">
                <a:solidFill>
                  <a:srgbClr val="004AAD"/>
                </a:solidFill>
                <a:effectLst/>
                <a:latin typeface="Arial Black" panose="020B0A04020102020204" pitchFamily="34" charset="0"/>
              </a:rPr>
              <a:t>dados. </a:t>
            </a:r>
            <a:r>
              <a:rPr lang="pt-BR" b="1" dirty="0" smtClean="0">
                <a:solidFill>
                  <a:srgbClr val="004AAD"/>
                </a:solidFill>
                <a:latin typeface="Arial Black" panose="020B0A04020102020204" pitchFamily="34" charset="0"/>
              </a:rPr>
              <a:t>Cidadania</a:t>
            </a:r>
            <a:r>
              <a:rPr b="1" dirty="0" smtClean="0">
                <a:solidFill>
                  <a:srgbClr val="004AAD"/>
                </a:solidFill>
                <a:latin typeface="Arial Black" panose="020B0A04020102020204" pitchFamily="34" charset="0"/>
              </a:rPr>
              <a:t>, </a:t>
            </a:r>
            <a:r>
              <a:rPr lang="pt-BR" b="1" dirty="0" smtClean="0">
                <a:solidFill>
                  <a:srgbClr val="004AAD"/>
                </a:solidFill>
                <a:latin typeface="Arial Black" panose="020B0A04020102020204" pitchFamily="34" charset="0"/>
              </a:rPr>
              <a:t>ética</a:t>
            </a:r>
            <a:r>
              <a:rPr b="1" dirty="0" smtClean="0">
                <a:solidFill>
                  <a:srgbClr val="004AAD"/>
                </a:solidFill>
                <a:latin typeface="Arial Black" panose="020B0A04020102020204" pitchFamily="34" charset="0"/>
              </a:rPr>
              <a:t> </a:t>
            </a:r>
            <a:r>
              <a:rPr b="1" dirty="0">
                <a:solidFill>
                  <a:srgbClr val="004AAD"/>
                </a:solidFill>
                <a:latin typeface="Arial Black" panose="020B0A04020102020204" pitchFamily="34" charset="0"/>
              </a:rPr>
              <a:t>e </a:t>
            </a:r>
            <a:r>
              <a:rPr lang="pt-BR" b="1" dirty="0" smtClean="0">
                <a:solidFill>
                  <a:srgbClr val="004AAD"/>
                </a:solidFill>
                <a:latin typeface="Arial Black" panose="020B0A04020102020204" pitchFamily="34" charset="0"/>
              </a:rPr>
              <a:t>criticidade</a:t>
            </a:r>
            <a:r>
              <a:rPr b="1" dirty="0" smtClean="0">
                <a:solidFill>
                  <a:srgbClr val="004AAD"/>
                </a:solidFill>
                <a:latin typeface="Arial Black" panose="020B0A04020102020204" pitchFamily="34" charset="0"/>
              </a:rPr>
              <a:t> </a:t>
            </a:r>
            <a:r>
              <a:rPr b="1" dirty="0">
                <a:solidFill>
                  <a:srgbClr val="004AAD"/>
                </a:solidFill>
                <a:latin typeface="Arial Black" panose="020B0A04020102020204" pitchFamily="34" charset="0"/>
              </a:rPr>
              <a:t>no </a:t>
            </a:r>
            <a:r>
              <a:rPr lang="pt-BR" b="1" dirty="0" smtClean="0">
                <a:solidFill>
                  <a:srgbClr val="004AAD"/>
                </a:solidFill>
                <a:latin typeface="Arial Black" panose="020B0A04020102020204" pitchFamily="34" charset="0"/>
              </a:rPr>
              <a:t>uso</a:t>
            </a:r>
            <a:r>
              <a:rPr b="1" dirty="0" smtClean="0">
                <a:solidFill>
                  <a:srgbClr val="004AAD"/>
                </a:solidFill>
                <a:latin typeface="Arial Black" panose="020B0A04020102020204" pitchFamily="34" charset="0"/>
              </a:rPr>
              <a:t> </a:t>
            </a:r>
            <a:r>
              <a:rPr b="1" dirty="0">
                <a:solidFill>
                  <a:srgbClr val="004AAD"/>
                </a:solidFill>
                <a:latin typeface="Arial Black" panose="020B0A04020102020204" pitchFamily="34" charset="0"/>
              </a:rPr>
              <a:t>de </a:t>
            </a:r>
            <a:r>
              <a:rPr lang="pt-BR" b="1" dirty="0" smtClean="0">
                <a:solidFill>
                  <a:srgbClr val="004AAD"/>
                </a:solidFill>
                <a:latin typeface="Arial Black" panose="020B0A04020102020204" pitchFamily="34" charset="0"/>
              </a:rPr>
              <a:t>tecnologias</a:t>
            </a:r>
            <a:r>
              <a:rPr b="1" dirty="0" smtClean="0">
                <a:solidFill>
                  <a:srgbClr val="004AAD"/>
                </a:solidFill>
                <a:latin typeface="Arial Black" panose="020B0A04020102020204" pitchFamily="34" charset="0"/>
              </a:rPr>
              <a:t>.</a:t>
            </a:r>
            <a:endParaRPr dirty="0">
              <a:solidFill>
                <a:srgbClr val="004AAD"/>
              </a:solidFill>
              <a:latin typeface="Arial Black" panose="020B0A04020102020204" pitchFamily="34" charset="0"/>
            </a:endParaRPr>
          </a:p>
        </p:txBody>
      </p:sp>
      <p:pic>
        <p:nvPicPr>
          <p:cNvPr id="5" name="Gráfico 4" descr="Bolha de pensamento com preenchimento sólido">
            <a:extLst>
              <a:ext uri="{FF2B5EF4-FFF2-40B4-BE49-F238E27FC236}">
                <a16:creationId xmlns:a16="http://schemas.microsoft.com/office/drawing/2014/main" id="{547C6927-3D98-A9AD-E30D-A987F8B6ED4D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4484077" y="5670735"/>
            <a:ext cx="914400" cy="914400"/>
          </a:xfrm>
          <a:prstGeom prst="rect">
            <a:avLst/>
          </a:prstGeom>
        </p:spPr>
      </p:pic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TRÊS EIXOS DA BNCC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755531" y="6213130"/>
            <a:ext cx="3728546" cy="512379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pt-BR" dirty="0">
                <a:solidFill>
                  <a:schemeClr val="bg1"/>
                </a:solidFill>
                <a:latin typeface="Arial Black" panose="020B0A04020102020204" pitchFamily="34" charset="0"/>
              </a:rPr>
              <a:t>Não se trata apenas de aprender a programar, mas de formar cidadãos críticos e conscientes na era digital</a:t>
            </a:r>
            <a:r>
              <a:rPr lang="pt-BR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.</a:t>
            </a:r>
            <a:endParaRPr lang="pt-BR" b="1" dirty="0">
              <a:solidFill>
                <a:schemeClr val="bg1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0632" y="2653168"/>
            <a:ext cx="7807568" cy="2332071"/>
          </a:xfrm>
          <a:noFill/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just"/>
            <a:r>
              <a:rPr dirty="0">
                <a:solidFill>
                  <a:srgbClr val="004AAD"/>
                </a:solidFill>
                <a:latin typeface="Arial Black" panose="020B0A04020102020204" pitchFamily="34" charset="0"/>
              </a:rPr>
              <a:t>Menos</a:t>
            </a:r>
            <a:r>
              <a:rPr dirty="0">
                <a:solidFill>
                  <a:srgbClr val="004AAD"/>
                </a:solidFill>
                <a:latin typeface="Arial Black" panose="020B0A04020102020204" pitchFamily="34" charset="0"/>
              </a:rPr>
              <a:t> de 10% dos </a:t>
            </a:r>
            <a:r>
              <a:rPr lang="pt-BR" dirty="0" smtClean="0">
                <a:solidFill>
                  <a:srgbClr val="004AAD"/>
                </a:solidFill>
                <a:latin typeface="Arial Black" panose="020B0A04020102020204" pitchFamily="34" charset="0"/>
              </a:rPr>
              <a:t>cursos</a:t>
            </a:r>
            <a:r>
              <a:rPr dirty="0" smtClean="0">
                <a:solidFill>
                  <a:srgbClr val="004AAD"/>
                </a:solidFill>
                <a:latin typeface="Arial Black" panose="020B0A04020102020204" pitchFamily="34" charset="0"/>
              </a:rPr>
              <a:t> </a:t>
            </a:r>
            <a:r>
              <a:rPr dirty="0">
                <a:solidFill>
                  <a:srgbClr val="004AAD"/>
                </a:solidFill>
                <a:latin typeface="Arial Black" panose="020B0A04020102020204" pitchFamily="34" charset="0"/>
              </a:rPr>
              <a:t>de </a:t>
            </a:r>
            <a:r>
              <a:rPr lang="pt-BR" dirty="0" smtClean="0">
                <a:solidFill>
                  <a:srgbClr val="004AAD"/>
                </a:solidFill>
                <a:latin typeface="Arial Black" panose="020B0A04020102020204" pitchFamily="34" charset="0"/>
              </a:rPr>
              <a:t>Computação</a:t>
            </a:r>
            <a:r>
              <a:rPr dirty="0" smtClean="0">
                <a:solidFill>
                  <a:srgbClr val="004AAD"/>
                </a:solidFill>
                <a:latin typeface="Arial Black" panose="020B0A04020102020204" pitchFamily="34" charset="0"/>
              </a:rPr>
              <a:t> </a:t>
            </a:r>
            <a:r>
              <a:rPr lang="pt-BR" dirty="0" smtClean="0">
                <a:solidFill>
                  <a:srgbClr val="004AAD"/>
                </a:solidFill>
                <a:latin typeface="Arial Black" panose="020B0A04020102020204" pitchFamily="34" charset="0"/>
              </a:rPr>
              <a:t>são</a:t>
            </a:r>
            <a:r>
              <a:rPr dirty="0" smtClean="0">
                <a:solidFill>
                  <a:srgbClr val="004AAD"/>
                </a:solidFill>
                <a:latin typeface="Arial Black" panose="020B0A04020102020204" pitchFamily="34" charset="0"/>
              </a:rPr>
              <a:t> </a:t>
            </a:r>
            <a:r>
              <a:rPr lang="pt-BR" dirty="0" smtClean="0">
                <a:solidFill>
                  <a:srgbClr val="004AAD"/>
                </a:solidFill>
                <a:latin typeface="Arial Black" panose="020B0A04020102020204" pitchFamily="34" charset="0"/>
              </a:rPr>
              <a:t>licenciaturas</a:t>
            </a:r>
            <a:r>
              <a:rPr dirty="0" smtClean="0">
                <a:solidFill>
                  <a:srgbClr val="004AAD"/>
                </a:solidFill>
                <a:latin typeface="Arial Black" panose="020B0A04020102020204" pitchFamily="34" charset="0"/>
              </a:rPr>
              <a:t>.</a:t>
            </a:r>
            <a:endParaRPr lang="pt-BR" dirty="0">
              <a:solidFill>
                <a:srgbClr val="004AAD"/>
              </a:solidFill>
              <a:latin typeface="Arial Black" panose="020B0A04020102020204" pitchFamily="34" charset="0"/>
            </a:endParaRPr>
          </a:p>
          <a:p>
            <a:pPr algn="just"/>
            <a:r>
              <a:rPr lang="pt-BR" dirty="0" smtClean="0">
                <a:solidFill>
                  <a:srgbClr val="004AAD"/>
                </a:solidFill>
                <a:latin typeface="Arial Black" panose="020B0A04020102020204" pitchFamily="34" charset="0"/>
              </a:rPr>
              <a:t>Necessidade</a:t>
            </a:r>
            <a:r>
              <a:rPr dirty="0" smtClean="0">
                <a:solidFill>
                  <a:srgbClr val="004AAD"/>
                </a:solidFill>
                <a:latin typeface="Arial Black" panose="020B0A04020102020204" pitchFamily="34" charset="0"/>
              </a:rPr>
              <a:t> </a:t>
            </a:r>
            <a:r>
              <a:rPr lang="pt-BR" dirty="0" smtClean="0">
                <a:solidFill>
                  <a:srgbClr val="004AAD"/>
                </a:solidFill>
                <a:latin typeface="Arial Black" panose="020B0A04020102020204" pitchFamily="34" charset="0"/>
              </a:rPr>
              <a:t>urgente</a:t>
            </a:r>
            <a:r>
              <a:rPr dirty="0" smtClean="0">
                <a:solidFill>
                  <a:srgbClr val="004AAD"/>
                </a:solidFill>
                <a:latin typeface="Arial Black" panose="020B0A04020102020204" pitchFamily="34" charset="0"/>
              </a:rPr>
              <a:t> </a:t>
            </a:r>
            <a:r>
              <a:rPr dirty="0">
                <a:solidFill>
                  <a:srgbClr val="004AAD"/>
                </a:solidFill>
                <a:latin typeface="Arial Black" panose="020B0A04020102020204" pitchFamily="34" charset="0"/>
              </a:rPr>
              <a:t>de </a:t>
            </a:r>
            <a:r>
              <a:rPr lang="pt-BR" dirty="0" smtClean="0">
                <a:solidFill>
                  <a:srgbClr val="004AAD"/>
                </a:solidFill>
                <a:latin typeface="Arial Black" panose="020B0A04020102020204" pitchFamily="34" charset="0"/>
              </a:rPr>
              <a:t>formação</a:t>
            </a:r>
            <a:r>
              <a:rPr dirty="0" smtClean="0">
                <a:solidFill>
                  <a:srgbClr val="004AAD"/>
                </a:solidFill>
                <a:latin typeface="Arial Black" panose="020B0A04020102020204" pitchFamily="34" charset="0"/>
              </a:rPr>
              <a:t> </a:t>
            </a:r>
            <a:r>
              <a:rPr lang="pt-BR" dirty="0" smtClean="0">
                <a:solidFill>
                  <a:srgbClr val="004AAD"/>
                </a:solidFill>
                <a:latin typeface="Arial Black" panose="020B0A04020102020204" pitchFamily="34" charset="0"/>
              </a:rPr>
              <a:t>inicial</a:t>
            </a:r>
            <a:r>
              <a:rPr dirty="0" smtClean="0">
                <a:solidFill>
                  <a:srgbClr val="004AAD"/>
                </a:solidFill>
                <a:latin typeface="Arial Black" panose="020B0A04020102020204" pitchFamily="34" charset="0"/>
              </a:rPr>
              <a:t> </a:t>
            </a:r>
            <a:r>
              <a:rPr dirty="0">
                <a:solidFill>
                  <a:srgbClr val="004AAD"/>
                </a:solidFill>
                <a:latin typeface="Arial Black" panose="020B0A04020102020204" pitchFamily="34" charset="0"/>
              </a:rPr>
              <a:t>e </a:t>
            </a:r>
            <a:r>
              <a:rPr lang="pt-BR" dirty="0" smtClean="0">
                <a:solidFill>
                  <a:srgbClr val="004AAD"/>
                </a:solidFill>
                <a:latin typeface="Arial Black" panose="020B0A04020102020204" pitchFamily="34" charset="0"/>
              </a:rPr>
              <a:t>continuada</a:t>
            </a:r>
            <a:r>
              <a:rPr dirty="0" smtClean="0">
                <a:solidFill>
                  <a:srgbClr val="004AAD"/>
                </a:solidFill>
                <a:latin typeface="Arial Black" panose="020B0A04020102020204" pitchFamily="34" charset="0"/>
              </a:rPr>
              <a:t>.</a:t>
            </a:r>
            <a:endParaRPr lang="pt-BR" dirty="0">
              <a:solidFill>
                <a:srgbClr val="004AAD"/>
              </a:solidFill>
              <a:latin typeface="Arial Black" panose="020B0A04020102020204" pitchFamily="34" charset="0"/>
            </a:endParaRPr>
          </a:p>
          <a:p>
            <a:pPr algn="just"/>
            <a:r>
              <a:rPr lang="pt-BR" dirty="0" smtClean="0">
                <a:solidFill>
                  <a:srgbClr val="004AAD"/>
                </a:solidFill>
                <a:latin typeface="Arial Black" panose="020B0A04020102020204" pitchFamily="34" charset="0"/>
              </a:rPr>
              <a:t>Políticas</a:t>
            </a:r>
            <a:r>
              <a:rPr dirty="0" smtClean="0">
                <a:solidFill>
                  <a:srgbClr val="004AAD"/>
                </a:solidFill>
                <a:latin typeface="Arial Black" panose="020B0A04020102020204" pitchFamily="34" charset="0"/>
              </a:rPr>
              <a:t> </a:t>
            </a:r>
            <a:r>
              <a:rPr lang="pt-BR" dirty="0" smtClean="0">
                <a:solidFill>
                  <a:srgbClr val="004AAD"/>
                </a:solidFill>
                <a:latin typeface="Arial Black" panose="020B0A04020102020204" pitchFamily="34" charset="0"/>
              </a:rPr>
              <a:t>públicas</a:t>
            </a:r>
            <a:r>
              <a:rPr dirty="0" smtClean="0">
                <a:solidFill>
                  <a:srgbClr val="004AAD"/>
                </a:solidFill>
                <a:latin typeface="Arial Black" panose="020B0A04020102020204" pitchFamily="34" charset="0"/>
              </a:rPr>
              <a:t> </a:t>
            </a:r>
            <a:r>
              <a:rPr lang="pt-BR" dirty="0" smtClean="0">
                <a:solidFill>
                  <a:srgbClr val="004AAD"/>
                </a:solidFill>
                <a:latin typeface="Arial Black" panose="020B0A04020102020204" pitchFamily="34" charset="0"/>
              </a:rPr>
              <a:t>devem</a:t>
            </a:r>
            <a:r>
              <a:rPr dirty="0" smtClean="0">
                <a:solidFill>
                  <a:srgbClr val="004AAD"/>
                </a:solidFill>
                <a:latin typeface="Arial Black" panose="020B0A04020102020204" pitchFamily="34" charset="0"/>
              </a:rPr>
              <a:t> </a:t>
            </a:r>
            <a:r>
              <a:rPr lang="pt-BR" dirty="0" smtClean="0">
                <a:solidFill>
                  <a:srgbClr val="004AAD"/>
                </a:solidFill>
                <a:latin typeface="Arial Black" panose="020B0A04020102020204" pitchFamily="34" charset="0"/>
              </a:rPr>
              <a:t>incluir</a:t>
            </a:r>
            <a:r>
              <a:rPr dirty="0" smtClean="0">
                <a:solidFill>
                  <a:srgbClr val="004AAD"/>
                </a:solidFill>
                <a:latin typeface="Arial Black" panose="020B0A04020102020204" pitchFamily="34" charset="0"/>
              </a:rPr>
              <a:t> </a:t>
            </a:r>
            <a:r>
              <a:rPr lang="pt-BR" dirty="0" smtClean="0">
                <a:solidFill>
                  <a:srgbClr val="004AAD"/>
                </a:solidFill>
                <a:latin typeface="Arial Black" panose="020B0A04020102020204" pitchFamily="34" charset="0"/>
              </a:rPr>
              <a:t>complementação</a:t>
            </a:r>
            <a:r>
              <a:rPr dirty="0" smtClean="0">
                <a:solidFill>
                  <a:srgbClr val="004AAD"/>
                </a:solidFill>
                <a:latin typeface="Arial Black" panose="020B0A04020102020204" pitchFamily="34" charset="0"/>
              </a:rPr>
              <a:t> </a:t>
            </a:r>
            <a:r>
              <a:rPr lang="pt-BR" dirty="0" smtClean="0">
                <a:solidFill>
                  <a:srgbClr val="004AAD"/>
                </a:solidFill>
                <a:latin typeface="Arial Black" panose="020B0A04020102020204" pitchFamily="34" charset="0"/>
              </a:rPr>
              <a:t>pedagógica</a:t>
            </a:r>
            <a:r>
              <a:rPr dirty="0" smtClean="0">
                <a:solidFill>
                  <a:srgbClr val="004AAD"/>
                </a:solidFill>
                <a:latin typeface="Arial Black" panose="020B0A04020102020204" pitchFamily="34" charset="0"/>
              </a:rPr>
              <a:t> </a:t>
            </a:r>
            <a:r>
              <a:rPr dirty="0">
                <a:solidFill>
                  <a:srgbClr val="004AAD"/>
                </a:solidFill>
                <a:latin typeface="Arial Black" panose="020B0A04020102020204" pitchFamily="34" charset="0"/>
              </a:rPr>
              <a:t>para </a:t>
            </a:r>
            <a:r>
              <a:rPr lang="pt-BR" dirty="0" smtClean="0">
                <a:solidFill>
                  <a:srgbClr val="004AAD"/>
                </a:solidFill>
                <a:latin typeface="Arial Black" panose="020B0A04020102020204" pitchFamily="34" charset="0"/>
              </a:rPr>
              <a:t>bacharéis</a:t>
            </a:r>
            <a:r>
              <a:rPr dirty="0" smtClean="0">
                <a:solidFill>
                  <a:srgbClr val="004AAD"/>
                </a:solidFill>
                <a:latin typeface="Arial Black" panose="020B0A04020102020204" pitchFamily="34" charset="0"/>
              </a:rPr>
              <a:t>.</a:t>
            </a:r>
            <a:endParaRPr dirty="0">
              <a:solidFill>
                <a:srgbClr val="004AAD"/>
              </a:solidFill>
              <a:latin typeface="Arial Black" panose="020B0A04020102020204" pitchFamily="34" charset="0"/>
            </a:endParaRPr>
          </a:p>
        </p:txBody>
      </p:sp>
      <p:pic>
        <p:nvPicPr>
          <p:cNvPr id="9" name="Gráfico 8" descr="Sala de aula com preenchimento sólido">
            <a:extLst>
              <a:ext uri="{FF2B5EF4-FFF2-40B4-BE49-F238E27FC236}">
                <a16:creationId xmlns:a16="http://schemas.microsoft.com/office/drawing/2014/main" id="{94E2AC5B-14F2-34CA-6545-125AB59C6F0C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997403" y="727300"/>
            <a:ext cx="914400" cy="914400"/>
          </a:xfrm>
          <a:prstGeom prst="rect">
            <a:avLst/>
          </a:prstGeom>
        </p:spPr>
      </p:pic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1266095" y="516812"/>
            <a:ext cx="7772400" cy="1609344"/>
          </a:xfrm>
        </p:spPr>
        <p:txBody>
          <a:bodyPr/>
          <a:lstStyle/>
          <a:p>
            <a:pPr algn="ctr"/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FORMAÇÃO DOCENTE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778369"/>
            <a:ext cx="7772400" cy="2101361"/>
          </a:xfrm>
        </p:spPr>
        <p:txBody>
          <a:bodyPr/>
          <a:lstStyle/>
          <a:p>
            <a:pPr algn="just"/>
            <a:r>
              <a:rPr dirty="0">
                <a:solidFill>
                  <a:srgbClr val="004AAD"/>
                </a:solidFill>
                <a:latin typeface="Arial Black" panose="020B0A04020102020204" pitchFamily="34" charset="0"/>
              </a:rPr>
              <a:t>Risco de </a:t>
            </a:r>
            <a:r>
              <a:rPr lang="pt-BR" dirty="0">
                <a:solidFill>
                  <a:srgbClr val="004AAD"/>
                </a:solidFill>
                <a:latin typeface="Arial Black" panose="020B0A04020102020204" pitchFamily="34" charset="0"/>
              </a:rPr>
              <a:t>EXCLUSÃO DIGITAL</a:t>
            </a:r>
            <a:r>
              <a:rPr dirty="0">
                <a:solidFill>
                  <a:srgbClr val="004AAD"/>
                </a:solidFill>
                <a:latin typeface="Arial Black" panose="020B0A04020102020204" pitchFamily="34" charset="0"/>
              </a:rPr>
              <a:t> se </a:t>
            </a:r>
            <a:r>
              <a:rPr lang="pt-BR" dirty="0" smtClean="0">
                <a:solidFill>
                  <a:srgbClr val="004AAD"/>
                </a:solidFill>
                <a:latin typeface="Arial Black" panose="020B0A04020102020204" pitchFamily="34" charset="0"/>
              </a:rPr>
              <a:t>não</a:t>
            </a:r>
            <a:r>
              <a:rPr dirty="0" smtClean="0">
                <a:solidFill>
                  <a:srgbClr val="004AAD"/>
                </a:solidFill>
                <a:latin typeface="Arial Black" panose="020B0A04020102020204" pitchFamily="34" charset="0"/>
              </a:rPr>
              <a:t> </a:t>
            </a:r>
            <a:r>
              <a:rPr lang="pt-BR" dirty="0" smtClean="0">
                <a:solidFill>
                  <a:srgbClr val="004AAD"/>
                </a:solidFill>
                <a:latin typeface="Arial Black" panose="020B0A04020102020204" pitchFamily="34" charset="0"/>
              </a:rPr>
              <a:t>houver</a:t>
            </a:r>
            <a:r>
              <a:rPr dirty="0" smtClean="0">
                <a:solidFill>
                  <a:srgbClr val="004AAD"/>
                </a:solidFill>
                <a:latin typeface="Arial Black" panose="020B0A04020102020204" pitchFamily="34" charset="0"/>
              </a:rPr>
              <a:t> </a:t>
            </a:r>
            <a:r>
              <a:rPr lang="pt-BR" dirty="0" smtClean="0">
                <a:solidFill>
                  <a:srgbClr val="004AAD"/>
                </a:solidFill>
                <a:latin typeface="Arial Black" panose="020B0A04020102020204" pitchFamily="34" charset="0"/>
              </a:rPr>
              <a:t>infraestrutura</a:t>
            </a:r>
            <a:r>
              <a:rPr dirty="0" smtClean="0">
                <a:solidFill>
                  <a:srgbClr val="004AAD"/>
                </a:solidFill>
                <a:latin typeface="Arial Black" panose="020B0A04020102020204" pitchFamily="34" charset="0"/>
              </a:rPr>
              <a:t> </a:t>
            </a:r>
            <a:r>
              <a:rPr lang="pt-BR" dirty="0" smtClean="0">
                <a:solidFill>
                  <a:srgbClr val="004AAD"/>
                </a:solidFill>
                <a:latin typeface="Arial Black" panose="020B0A04020102020204" pitchFamily="34" charset="0"/>
              </a:rPr>
              <a:t>adequada</a:t>
            </a:r>
            <a:r>
              <a:rPr dirty="0" smtClean="0">
                <a:solidFill>
                  <a:srgbClr val="004AAD"/>
                </a:solidFill>
                <a:latin typeface="Arial Black" panose="020B0A04020102020204" pitchFamily="34" charset="0"/>
              </a:rPr>
              <a:t>.</a:t>
            </a:r>
            <a:endParaRPr dirty="0">
              <a:solidFill>
                <a:srgbClr val="004AAD"/>
              </a:solidFill>
              <a:latin typeface="Arial Black" panose="020B0A04020102020204" pitchFamily="34" charset="0"/>
            </a:endParaRPr>
          </a:p>
          <a:p>
            <a:pPr algn="just"/>
            <a:r>
              <a:rPr dirty="0">
                <a:solidFill>
                  <a:srgbClr val="004AAD"/>
                </a:solidFill>
                <a:latin typeface="Arial Black" panose="020B0A04020102020204" pitchFamily="34" charset="0"/>
              </a:rPr>
              <a:t>Lei 14.172/2021 </a:t>
            </a:r>
            <a:r>
              <a:rPr lang="pt-BR" dirty="0" smtClean="0">
                <a:solidFill>
                  <a:srgbClr val="004AAD"/>
                </a:solidFill>
                <a:latin typeface="Arial Black" panose="020B0A04020102020204" pitchFamily="34" charset="0"/>
              </a:rPr>
              <a:t>prevê</a:t>
            </a:r>
            <a:r>
              <a:rPr dirty="0" smtClean="0">
                <a:solidFill>
                  <a:srgbClr val="004AAD"/>
                </a:solidFill>
                <a:latin typeface="Arial Black" panose="020B0A04020102020204" pitchFamily="34" charset="0"/>
              </a:rPr>
              <a:t> </a:t>
            </a:r>
            <a:r>
              <a:rPr dirty="0">
                <a:solidFill>
                  <a:srgbClr val="004AAD"/>
                </a:solidFill>
                <a:latin typeface="Arial Black" panose="020B0A04020102020204" pitchFamily="34" charset="0"/>
              </a:rPr>
              <a:t>R$ 3 </a:t>
            </a:r>
            <a:r>
              <a:rPr lang="pt-BR" dirty="0" smtClean="0">
                <a:solidFill>
                  <a:srgbClr val="004AAD"/>
                </a:solidFill>
                <a:latin typeface="Arial Black" panose="020B0A04020102020204" pitchFamily="34" charset="0"/>
              </a:rPr>
              <a:t>bilhões</a:t>
            </a:r>
            <a:r>
              <a:rPr dirty="0" smtClean="0">
                <a:solidFill>
                  <a:srgbClr val="004AAD"/>
                </a:solidFill>
                <a:latin typeface="Arial Black" panose="020B0A04020102020204" pitchFamily="34" charset="0"/>
              </a:rPr>
              <a:t> </a:t>
            </a:r>
            <a:r>
              <a:rPr dirty="0">
                <a:solidFill>
                  <a:srgbClr val="004AAD"/>
                </a:solidFill>
                <a:latin typeface="Arial Black" panose="020B0A04020102020204" pitchFamily="34" charset="0"/>
              </a:rPr>
              <a:t>para </a:t>
            </a:r>
            <a:r>
              <a:rPr lang="pt-BR" dirty="0" smtClean="0">
                <a:solidFill>
                  <a:srgbClr val="004AAD"/>
                </a:solidFill>
                <a:latin typeface="Arial Black" panose="020B0A04020102020204" pitchFamily="34" charset="0"/>
              </a:rPr>
              <a:t>conectividade</a:t>
            </a:r>
            <a:r>
              <a:rPr dirty="0" smtClean="0">
                <a:solidFill>
                  <a:srgbClr val="004AAD"/>
                </a:solidFill>
                <a:latin typeface="Arial Black" panose="020B0A04020102020204" pitchFamily="34" charset="0"/>
              </a:rPr>
              <a:t> </a:t>
            </a:r>
            <a:r>
              <a:rPr lang="pt-BR" dirty="0" smtClean="0">
                <a:solidFill>
                  <a:srgbClr val="004AAD"/>
                </a:solidFill>
                <a:latin typeface="Arial Black" panose="020B0A04020102020204" pitchFamily="34" charset="0"/>
              </a:rPr>
              <a:t>nas</a:t>
            </a:r>
            <a:r>
              <a:rPr dirty="0" smtClean="0">
                <a:solidFill>
                  <a:srgbClr val="004AAD"/>
                </a:solidFill>
                <a:latin typeface="Arial Black" panose="020B0A04020102020204" pitchFamily="34" charset="0"/>
              </a:rPr>
              <a:t> </a:t>
            </a:r>
            <a:r>
              <a:rPr lang="pt-BR" dirty="0" smtClean="0">
                <a:solidFill>
                  <a:srgbClr val="004AAD"/>
                </a:solidFill>
                <a:latin typeface="Arial Black" panose="020B0A04020102020204" pitchFamily="34" charset="0"/>
              </a:rPr>
              <a:t>escolas</a:t>
            </a:r>
            <a:r>
              <a:rPr dirty="0" smtClean="0">
                <a:solidFill>
                  <a:srgbClr val="004AAD"/>
                </a:solidFill>
                <a:latin typeface="Arial Black" panose="020B0A04020102020204" pitchFamily="34" charset="0"/>
              </a:rPr>
              <a:t>.</a:t>
            </a:r>
            <a:endParaRPr dirty="0">
              <a:solidFill>
                <a:srgbClr val="004AAD"/>
              </a:solidFill>
              <a:latin typeface="Arial Black" panose="020B0A04020102020204" pitchFamily="34" charset="0"/>
            </a:endParaRPr>
          </a:p>
          <a:p>
            <a:pPr algn="just"/>
            <a:r>
              <a:rPr lang="pt-BR" dirty="0" smtClean="0">
                <a:solidFill>
                  <a:srgbClr val="004AAD"/>
                </a:solidFill>
                <a:latin typeface="Arial Black" panose="020B0A04020102020204" pitchFamily="34" charset="0"/>
              </a:rPr>
              <a:t>Computação</a:t>
            </a:r>
            <a:r>
              <a:rPr dirty="0" smtClean="0">
                <a:solidFill>
                  <a:srgbClr val="004AAD"/>
                </a:solidFill>
                <a:latin typeface="Arial Black" panose="020B0A04020102020204" pitchFamily="34" charset="0"/>
              </a:rPr>
              <a:t> </a:t>
            </a:r>
            <a:r>
              <a:rPr lang="pt-BR" dirty="0" smtClean="0">
                <a:solidFill>
                  <a:srgbClr val="004AAD"/>
                </a:solidFill>
                <a:latin typeface="Arial Black" panose="020B0A04020102020204" pitchFamily="34" charset="0"/>
              </a:rPr>
              <a:t>deve</a:t>
            </a:r>
            <a:r>
              <a:rPr dirty="0" smtClean="0">
                <a:solidFill>
                  <a:srgbClr val="004AAD"/>
                </a:solidFill>
                <a:latin typeface="Arial Black" panose="020B0A04020102020204" pitchFamily="34" charset="0"/>
              </a:rPr>
              <a:t> </a:t>
            </a:r>
            <a:r>
              <a:rPr lang="pt-BR" dirty="0" smtClean="0">
                <a:solidFill>
                  <a:srgbClr val="004AAD"/>
                </a:solidFill>
                <a:latin typeface="Arial Black" panose="020B0A04020102020204" pitchFamily="34" charset="0"/>
              </a:rPr>
              <a:t>ser</a:t>
            </a:r>
            <a:r>
              <a:rPr dirty="0" smtClean="0">
                <a:solidFill>
                  <a:srgbClr val="004AAD"/>
                </a:solidFill>
                <a:latin typeface="Arial Black" panose="020B0A04020102020204" pitchFamily="34" charset="0"/>
              </a:rPr>
              <a:t> </a:t>
            </a:r>
            <a:r>
              <a:rPr lang="pt-BR" dirty="0" smtClean="0">
                <a:solidFill>
                  <a:srgbClr val="004AAD"/>
                </a:solidFill>
                <a:latin typeface="Arial Black" panose="020B0A04020102020204" pitchFamily="34" charset="0"/>
              </a:rPr>
              <a:t>direito</a:t>
            </a:r>
            <a:r>
              <a:rPr dirty="0" smtClean="0">
                <a:solidFill>
                  <a:srgbClr val="004AAD"/>
                </a:solidFill>
                <a:latin typeface="Arial Black" panose="020B0A04020102020204" pitchFamily="34" charset="0"/>
              </a:rPr>
              <a:t> </a:t>
            </a:r>
            <a:r>
              <a:rPr dirty="0">
                <a:solidFill>
                  <a:srgbClr val="004AAD"/>
                </a:solidFill>
                <a:latin typeface="Arial Black" panose="020B0A04020102020204" pitchFamily="34" charset="0"/>
              </a:rPr>
              <a:t>universal, </a:t>
            </a:r>
            <a:r>
              <a:rPr lang="pt-BR" dirty="0" smtClean="0">
                <a:solidFill>
                  <a:srgbClr val="004AAD"/>
                </a:solidFill>
                <a:latin typeface="Arial Black" panose="020B0A04020102020204" pitchFamily="34" charset="0"/>
              </a:rPr>
              <a:t>não</a:t>
            </a:r>
            <a:r>
              <a:rPr dirty="0" smtClean="0">
                <a:solidFill>
                  <a:srgbClr val="004AAD"/>
                </a:solidFill>
                <a:latin typeface="Arial Black" panose="020B0A04020102020204" pitchFamily="34" charset="0"/>
              </a:rPr>
              <a:t> </a:t>
            </a:r>
            <a:r>
              <a:rPr lang="pt-BR" dirty="0" smtClean="0">
                <a:solidFill>
                  <a:srgbClr val="004AAD"/>
                </a:solidFill>
                <a:latin typeface="Arial Black" panose="020B0A04020102020204" pitchFamily="34" charset="0"/>
              </a:rPr>
              <a:t>privilégio</a:t>
            </a:r>
            <a:r>
              <a:rPr dirty="0" smtClean="0">
                <a:solidFill>
                  <a:srgbClr val="004AAD"/>
                </a:solidFill>
                <a:latin typeface="Arial Black" panose="020B0A04020102020204" pitchFamily="34" charset="0"/>
              </a:rPr>
              <a:t>.</a:t>
            </a:r>
            <a:endParaRPr dirty="0">
              <a:solidFill>
                <a:srgbClr val="004AAD"/>
              </a:solidFill>
              <a:latin typeface="Arial Black" panose="020B0A04020102020204" pitchFamily="34" charset="0"/>
            </a:endParaRPr>
          </a:p>
        </p:txBody>
      </p:sp>
      <p:pic>
        <p:nvPicPr>
          <p:cNvPr id="5" name="Gráfico 4" descr="Perguntas com preenchimento sólido">
            <a:extLst>
              <a:ext uri="{FF2B5EF4-FFF2-40B4-BE49-F238E27FC236}">
                <a16:creationId xmlns:a16="http://schemas.microsoft.com/office/drawing/2014/main" id="{F84FEAC6-7D27-F32F-9BC4-CC6C559AF8F4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818241" y="1069497"/>
            <a:ext cx="914400" cy="914400"/>
          </a:xfrm>
          <a:prstGeom prst="rect">
            <a:avLst/>
          </a:prstGeom>
        </p:spPr>
      </p:pic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897372" y="722025"/>
            <a:ext cx="7772400" cy="1609344"/>
          </a:xfrm>
        </p:spPr>
        <p:txBody>
          <a:bodyPr/>
          <a:lstStyle/>
          <a:p>
            <a:pPr algn="ctr"/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EQUIDADE E ACESSO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71A67716-2032-31BE-F55B-2A4567520BF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E5E360-DCA3-C1D8-E7C5-657989B626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6331" y="971549"/>
            <a:ext cx="7973568" cy="1005840"/>
          </a:xfrm>
        </p:spPr>
        <p:txBody>
          <a:bodyPr>
            <a:noAutofit/>
          </a:bodyPr>
          <a:lstStyle/>
          <a:p>
            <a:pPr algn="ctr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Computação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como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Direito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Educacional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1BC760-15BB-F314-FE48-3A609E2FD0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514600"/>
            <a:ext cx="8132944" cy="32971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dirty="0" err="1">
                <a:solidFill>
                  <a:srgbClr val="004AAD"/>
                </a:solidFill>
                <a:latin typeface="Arial Black" panose="020B0A04020102020204" pitchFamily="34" charset="0"/>
              </a:rPr>
              <a:t>Alinha</a:t>
            </a:r>
            <a:r>
              <a:rPr lang="pt-BR" dirty="0">
                <a:solidFill>
                  <a:srgbClr val="004AAD"/>
                </a:solidFill>
                <a:latin typeface="Arial Black" panose="020B0A04020102020204" pitchFamily="34" charset="0"/>
              </a:rPr>
              <a:t>-</a:t>
            </a:r>
            <a:r>
              <a:rPr dirty="0">
                <a:solidFill>
                  <a:srgbClr val="004AAD"/>
                </a:solidFill>
                <a:latin typeface="Arial Black" panose="020B0A04020102020204" pitchFamily="34" charset="0"/>
              </a:rPr>
              <a:t>se </a:t>
            </a:r>
            <a:r>
              <a:rPr dirty="0">
                <a:solidFill>
                  <a:srgbClr val="004AAD"/>
                </a:solidFill>
                <a:latin typeface="Arial Black" panose="020B0A04020102020204" pitchFamily="34" charset="0"/>
              </a:rPr>
              <a:t>à CF/88</a:t>
            </a:r>
            <a:r>
              <a:rPr lang="pt-BR" dirty="0">
                <a:solidFill>
                  <a:srgbClr val="004AAD"/>
                </a:solidFill>
                <a:latin typeface="Arial Black" panose="020B0A04020102020204" pitchFamily="34" charset="0"/>
              </a:rPr>
              <a:t> (art. 205)</a:t>
            </a:r>
            <a:r>
              <a:rPr dirty="0">
                <a:solidFill>
                  <a:srgbClr val="004AAD"/>
                </a:solidFill>
                <a:latin typeface="Arial Black" panose="020B0A04020102020204" pitchFamily="34" charset="0"/>
              </a:rPr>
              <a:t> e à LDB</a:t>
            </a:r>
            <a:r>
              <a:rPr lang="pt-BR" dirty="0">
                <a:solidFill>
                  <a:srgbClr val="004AAD"/>
                </a:solidFill>
                <a:latin typeface="Arial Black" panose="020B0A04020102020204" pitchFamily="34" charset="0"/>
              </a:rPr>
              <a:t> (</a:t>
            </a:r>
            <a:r>
              <a:rPr lang="pt-BR" dirty="0" err="1">
                <a:solidFill>
                  <a:srgbClr val="004AAD"/>
                </a:solidFill>
                <a:latin typeface="Arial Black" panose="020B0A04020102020204" pitchFamily="34" charset="0"/>
              </a:rPr>
              <a:t>arts</a:t>
            </a:r>
            <a:r>
              <a:rPr lang="pt-BR" dirty="0">
                <a:solidFill>
                  <a:srgbClr val="004AAD"/>
                </a:solidFill>
                <a:latin typeface="Arial Black" panose="020B0A04020102020204" pitchFamily="34" charset="0"/>
              </a:rPr>
              <a:t>. </a:t>
            </a:r>
            <a:r>
              <a:rPr lang="pt-BR" dirty="0">
                <a:solidFill>
                  <a:srgbClr val="004AAD"/>
                </a:solidFill>
                <a:latin typeface="Arial Black" panose="020B0A04020102020204" pitchFamily="34" charset="0"/>
              </a:rPr>
              <a:t>2º, 22, 32 e 35</a:t>
            </a:r>
            <a:r>
              <a:rPr lang="pt-BR" dirty="0" smtClean="0">
                <a:solidFill>
                  <a:srgbClr val="004AAD"/>
                </a:solidFill>
                <a:latin typeface="Arial Black" panose="020B0A04020102020204" pitchFamily="34" charset="0"/>
              </a:rPr>
              <a:t>).</a:t>
            </a:r>
          </a:p>
          <a:p>
            <a:pPr marL="0" indent="0">
              <a:buNone/>
            </a:pPr>
            <a:r>
              <a:rPr lang="pt-BR" dirty="0">
                <a:solidFill>
                  <a:srgbClr val="004AAD"/>
                </a:solidFill>
                <a:latin typeface="Arial Black" panose="020B0A04020102020204" pitchFamily="34" charset="0"/>
              </a:rPr>
              <a:t/>
            </a:r>
            <a:br>
              <a:rPr lang="pt-BR" dirty="0">
                <a:solidFill>
                  <a:srgbClr val="004AAD"/>
                </a:solidFill>
                <a:latin typeface="Arial Black" panose="020B0A04020102020204" pitchFamily="34" charset="0"/>
              </a:rPr>
            </a:br>
            <a:r>
              <a:rPr lang="pt-BR" dirty="0" smtClean="0">
                <a:solidFill>
                  <a:srgbClr val="004AAD"/>
                </a:solidFill>
                <a:latin typeface="Arial Black" panose="020B0A04020102020204" pitchFamily="34" charset="0"/>
              </a:rPr>
              <a:t>• Pleno </a:t>
            </a:r>
            <a:r>
              <a:rPr lang="pt-BR" dirty="0">
                <a:solidFill>
                  <a:srgbClr val="004AAD"/>
                </a:solidFill>
                <a:latin typeface="Arial Black" panose="020B0A04020102020204" pitchFamily="34" charset="0"/>
              </a:rPr>
              <a:t>desenvolvimento do educando;</a:t>
            </a:r>
            <a:br>
              <a:rPr lang="pt-BR" dirty="0">
                <a:solidFill>
                  <a:srgbClr val="004AAD"/>
                </a:solidFill>
                <a:latin typeface="Arial Black" panose="020B0A04020102020204" pitchFamily="34" charset="0"/>
              </a:rPr>
            </a:br>
            <a:r>
              <a:rPr lang="pt-BR" dirty="0" smtClean="0">
                <a:solidFill>
                  <a:srgbClr val="004AAD"/>
                </a:solidFill>
                <a:latin typeface="Arial Black" panose="020B0A04020102020204" pitchFamily="34" charset="0"/>
              </a:rPr>
              <a:t>• Exercício </a:t>
            </a:r>
            <a:r>
              <a:rPr lang="pt-BR" dirty="0">
                <a:solidFill>
                  <a:srgbClr val="004AAD"/>
                </a:solidFill>
                <a:latin typeface="Arial Black" panose="020B0A04020102020204" pitchFamily="34" charset="0"/>
              </a:rPr>
              <a:t>da cidadania;</a:t>
            </a:r>
            <a:br>
              <a:rPr lang="pt-BR" dirty="0">
                <a:solidFill>
                  <a:srgbClr val="004AAD"/>
                </a:solidFill>
                <a:latin typeface="Arial Black" panose="020B0A04020102020204" pitchFamily="34" charset="0"/>
              </a:rPr>
            </a:br>
            <a:r>
              <a:rPr lang="pt-BR" dirty="0" smtClean="0">
                <a:solidFill>
                  <a:srgbClr val="004AAD"/>
                </a:solidFill>
                <a:latin typeface="Arial Black" panose="020B0A04020102020204" pitchFamily="34" charset="0"/>
              </a:rPr>
              <a:t>• Qualificação </a:t>
            </a:r>
            <a:r>
              <a:rPr lang="pt-BR" dirty="0">
                <a:solidFill>
                  <a:srgbClr val="004AAD"/>
                </a:solidFill>
                <a:latin typeface="Arial Black" panose="020B0A04020102020204" pitchFamily="34" charset="0"/>
              </a:rPr>
              <a:t>para o trabalho</a:t>
            </a:r>
            <a:r>
              <a:rPr lang="pt-BR" dirty="0" smtClean="0">
                <a:solidFill>
                  <a:srgbClr val="004AAD"/>
                </a:solidFill>
                <a:latin typeface="Arial Black" panose="020B0A04020102020204" pitchFamily="34" charset="0"/>
              </a:rPr>
              <a:t>.</a:t>
            </a:r>
            <a:endParaRPr dirty="0">
              <a:solidFill>
                <a:srgbClr val="004AAD"/>
              </a:solidFill>
              <a:latin typeface="Arial Black" panose="020B0A04020102020204" pitchFamily="34" charset="0"/>
            </a:endParaRPr>
          </a:p>
          <a:p>
            <a:r>
              <a:rPr lang="pt-BR" dirty="0">
                <a:solidFill>
                  <a:srgbClr val="004AAD"/>
                </a:solidFill>
                <a:latin typeface="Arial Black" panose="020B0A04020102020204" pitchFamily="34" charset="0"/>
              </a:rPr>
              <a:t>Contribui</a:t>
            </a:r>
            <a:r>
              <a:rPr dirty="0">
                <a:solidFill>
                  <a:srgbClr val="004AAD"/>
                </a:solidFill>
                <a:latin typeface="Arial Black" panose="020B0A04020102020204" pitchFamily="34" charset="0"/>
              </a:rPr>
              <a:t> </a:t>
            </a:r>
            <a:r>
              <a:rPr dirty="0">
                <a:solidFill>
                  <a:srgbClr val="004AAD"/>
                </a:solidFill>
                <a:latin typeface="Arial Black" panose="020B0A04020102020204" pitchFamily="34" charset="0"/>
              </a:rPr>
              <a:t>para o </a:t>
            </a:r>
            <a:r>
              <a:rPr lang="pt-BR" dirty="0">
                <a:solidFill>
                  <a:srgbClr val="004AAD"/>
                </a:solidFill>
                <a:latin typeface="Arial Black" panose="020B0A04020102020204" pitchFamily="34" charset="0"/>
              </a:rPr>
              <a:t>pleno</a:t>
            </a:r>
            <a:r>
              <a:rPr dirty="0">
                <a:solidFill>
                  <a:srgbClr val="004AAD"/>
                </a:solidFill>
                <a:latin typeface="Arial Black" panose="020B0A04020102020204" pitchFamily="34" charset="0"/>
              </a:rPr>
              <a:t> </a:t>
            </a:r>
            <a:r>
              <a:rPr lang="pt-BR" dirty="0">
                <a:solidFill>
                  <a:srgbClr val="004AAD"/>
                </a:solidFill>
                <a:latin typeface="Arial Black" panose="020B0A04020102020204" pitchFamily="34" charset="0"/>
              </a:rPr>
              <a:t>desenvolvimento</a:t>
            </a:r>
            <a:r>
              <a:rPr dirty="0">
                <a:solidFill>
                  <a:srgbClr val="004AAD"/>
                </a:solidFill>
                <a:latin typeface="Arial Black" panose="020B0A04020102020204" pitchFamily="34" charset="0"/>
              </a:rPr>
              <a:t> </a:t>
            </a:r>
            <a:r>
              <a:rPr dirty="0">
                <a:solidFill>
                  <a:srgbClr val="004AAD"/>
                </a:solidFill>
                <a:latin typeface="Arial Black" panose="020B0A04020102020204" pitchFamily="34" charset="0"/>
              </a:rPr>
              <a:t>do </a:t>
            </a:r>
            <a:r>
              <a:rPr lang="pt-BR" dirty="0">
                <a:solidFill>
                  <a:srgbClr val="004AAD"/>
                </a:solidFill>
                <a:latin typeface="Arial Black" panose="020B0A04020102020204" pitchFamily="34" charset="0"/>
              </a:rPr>
              <a:t>educando</a:t>
            </a:r>
            <a:r>
              <a:rPr dirty="0" smtClean="0">
                <a:solidFill>
                  <a:srgbClr val="004AAD"/>
                </a:solidFill>
                <a:latin typeface="Arial Black" panose="020B0A04020102020204" pitchFamily="34" charset="0"/>
              </a:rPr>
              <a:t>.</a:t>
            </a:r>
            <a:endParaRPr dirty="0">
              <a:solidFill>
                <a:srgbClr val="004AAD"/>
              </a:solidFill>
              <a:latin typeface="Arial Black" panose="020B0A04020102020204" pitchFamily="34" charset="0"/>
            </a:endParaRPr>
          </a:p>
          <a:p>
            <a:r>
              <a:rPr lang="pt-BR" dirty="0" smtClean="0">
                <a:solidFill>
                  <a:srgbClr val="004AAD"/>
                </a:solidFill>
                <a:latin typeface="Arial Black" panose="020B0A04020102020204" pitchFamily="34" charset="0"/>
              </a:rPr>
              <a:t>Faz</a:t>
            </a:r>
            <a:r>
              <a:rPr dirty="0" smtClean="0">
                <a:solidFill>
                  <a:srgbClr val="004AAD"/>
                </a:solidFill>
                <a:latin typeface="Arial Black" panose="020B0A04020102020204" pitchFamily="34" charset="0"/>
              </a:rPr>
              <a:t> </a:t>
            </a:r>
            <a:r>
              <a:rPr lang="pt-BR" dirty="0">
                <a:solidFill>
                  <a:srgbClr val="004AAD"/>
                </a:solidFill>
                <a:latin typeface="Arial Black" panose="020B0A04020102020204" pitchFamily="34" charset="0"/>
              </a:rPr>
              <a:t>parte</a:t>
            </a:r>
            <a:r>
              <a:rPr dirty="0">
                <a:solidFill>
                  <a:srgbClr val="004AAD"/>
                </a:solidFill>
                <a:latin typeface="Arial Black" panose="020B0A04020102020204" pitchFamily="34" charset="0"/>
              </a:rPr>
              <a:t> </a:t>
            </a:r>
            <a:r>
              <a:rPr dirty="0">
                <a:solidFill>
                  <a:srgbClr val="004AAD"/>
                </a:solidFill>
                <a:latin typeface="Arial Black" panose="020B0A04020102020204" pitchFamily="34" charset="0"/>
              </a:rPr>
              <a:t>da </a:t>
            </a:r>
            <a:r>
              <a:rPr lang="pt-BR" dirty="0">
                <a:solidFill>
                  <a:srgbClr val="004AAD"/>
                </a:solidFill>
                <a:latin typeface="Arial Black" panose="020B0A04020102020204" pitchFamily="34" charset="0"/>
              </a:rPr>
              <a:t>formação</a:t>
            </a:r>
            <a:r>
              <a:rPr dirty="0">
                <a:solidFill>
                  <a:srgbClr val="004AAD"/>
                </a:solidFill>
                <a:latin typeface="Arial Black" panose="020B0A04020102020204" pitchFamily="34" charset="0"/>
              </a:rPr>
              <a:t> </a:t>
            </a:r>
            <a:r>
              <a:rPr lang="pt-BR" dirty="0">
                <a:solidFill>
                  <a:srgbClr val="004AAD"/>
                </a:solidFill>
                <a:latin typeface="Arial Black" panose="020B0A04020102020204" pitchFamily="34" charset="0"/>
              </a:rPr>
              <a:t>básica</a:t>
            </a:r>
            <a:r>
              <a:rPr dirty="0">
                <a:solidFill>
                  <a:srgbClr val="004AAD"/>
                </a:solidFill>
                <a:latin typeface="Arial Black" panose="020B0A04020102020204" pitchFamily="34" charset="0"/>
              </a:rPr>
              <a:t> </a:t>
            </a:r>
            <a:r>
              <a:rPr lang="pt-BR" dirty="0">
                <a:solidFill>
                  <a:srgbClr val="004AAD"/>
                </a:solidFill>
                <a:latin typeface="Arial Black" panose="020B0A04020102020204" pitchFamily="34" charset="0"/>
              </a:rPr>
              <a:t>comum</a:t>
            </a:r>
            <a:r>
              <a:rPr dirty="0">
                <a:solidFill>
                  <a:srgbClr val="004AAD"/>
                </a:solidFill>
                <a:latin typeface="Arial Black" panose="020B0A04020102020204" pitchFamily="34" charset="0"/>
              </a:rPr>
              <a:t>.</a:t>
            </a:r>
            <a:endParaRPr dirty="0">
              <a:solidFill>
                <a:srgbClr val="004AAD"/>
              </a:solidFill>
              <a:latin typeface="Arial Black" panose="020B0A04020102020204" pitchFamily="34" charset="0"/>
            </a:endParaRPr>
          </a:p>
        </p:txBody>
      </p:sp>
      <p:pic>
        <p:nvPicPr>
          <p:cNvPr id="7" name="Gráfico 6" descr="Grupo de pessoas com preenchimento sólido">
            <a:extLst>
              <a:ext uri="{FF2B5EF4-FFF2-40B4-BE49-F238E27FC236}">
                <a16:creationId xmlns:a16="http://schemas.microsoft.com/office/drawing/2014/main" id="{84DB7871-5AD3-B070-FFB2-D9BAB903766D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7045802" y="3190459"/>
            <a:ext cx="1103111" cy="1078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77265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350119"/>
            <a:ext cx="7772400" cy="823881"/>
          </a:xfrm>
        </p:spPr>
        <p:txBody>
          <a:bodyPr>
            <a:noAutofit/>
          </a:bodyPr>
          <a:lstStyle/>
          <a:p>
            <a:pPr algn="ctr"/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Interdisciplinaridade</a:t>
            </a:r>
            <a:r>
              <a:rPr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com Base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Sólida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024554"/>
            <a:ext cx="7772400" cy="2860607"/>
          </a:xfrm>
          <a:noFill/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just"/>
            <a:r>
              <a:rPr lang="pt-BR" dirty="0" smtClean="0">
                <a:solidFill>
                  <a:srgbClr val="004AAD"/>
                </a:solidFill>
                <a:latin typeface="Arial Black" panose="020B0A04020102020204" pitchFamily="34" charset="0"/>
              </a:rPr>
              <a:t>Computação</a:t>
            </a:r>
            <a:r>
              <a:rPr dirty="0" smtClean="0">
                <a:solidFill>
                  <a:srgbClr val="004AAD"/>
                </a:solidFill>
                <a:latin typeface="Arial Black" panose="020B0A04020102020204" pitchFamily="34" charset="0"/>
              </a:rPr>
              <a:t> </a:t>
            </a:r>
            <a:r>
              <a:rPr lang="pt-BR" dirty="0" smtClean="0">
                <a:solidFill>
                  <a:srgbClr val="004AAD"/>
                </a:solidFill>
                <a:latin typeface="Arial Black" panose="020B0A04020102020204" pitchFamily="34" charset="0"/>
              </a:rPr>
              <a:t>deve</a:t>
            </a:r>
            <a:r>
              <a:rPr dirty="0" smtClean="0">
                <a:solidFill>
                  <a:srgbClr val="004AAD"/>
                </a:solidFill>
                <a:latin typeface="Arial Black" panose="020B0A04020102020204" pitchFamily="34" charset="0"/>
              </a:rPr>
              <a:t> </a:t>
            </a:r>
            <a:r>
              <a:rPr lang="pt-BR" dirty="0" smtClean="0">
                <a:solidFill>
                  <a:srgbClr val="004AAD"/>
                </a:solidFill>
                <a:latin typeface="Arial Black" panose="020B0A04020102020204" pitchFamily="34" charset="0"/>
              </a:rPr>
              <a:t>ser</a:t>
            </a:r>
            <a:r>
              <a:rPr dirty="0" smtClean="0">
                <a:solidFill>
                  <a:srgbClr val="004AAD"/>
                </a:solidFill>
                <a:latin typeface="Arial Black" panose="020B0A04020102020204" pitchFamily="34" charset="0"/>
              </a:rPr>
              <a:t> </a:t>
            </a:r>
            <a:r>
              <a:rPr lang="pt-BR" dirty="0" smtClean="0">
                <a:solidFill>
                  <a:srgbClr val="004AAD"/>
                </a:solidFill>
                <a:latin typeface="Arial Black" panose="020B0A04020102020204" pitchFamily="34" charset="0"/>
              </a:rPr>
              <a:t>integrada</a:t>
            </a:r>
            <a:r>
              <a:rPr dirty="0" smtClean="0">
                <a:solidFill>
                  <a:srgbClr val="004AAD"/>
                </a:solidFill>
                <a:latin typeface="Arial Black" panose="020B0A04020102020204" pitchFamily="34" charset="0"/>
              </a:rPr>
              <a:t>, </a:t>
            </a:r>
            <a:r>
              <a:rPr dirty="0">
                <a:solidFill>
                  <a:srgbClr val="004AAD"/>
                </a:solidFill>
                <a:latin typeface="Arial Black" panose="020B0A04020102020204" pitchFamily="34" charset="0"/>
              </a:rPr>
              <a:t>mas com base </a:t>
            </a:r>
            <a:r>
              <a:rPr lang="pt-BR" dirty="0" smtClean="0">
                <a:solidFill>
                  <a:srgbClr val="004AAD"/>
                </a:solidFill>
                <a:latin typeface="Arial Black" panose="020B0A04020102020204" pitchFamily="34" charset="0"/>
              </a:rPr>
              <a:t>disciplinar</a:t>
            </a:r>
            <a:r>
              <a:rPr dirty="0" smtClean="0">
                <a:solidFill>
                  <a:srgbClr val="004AAD"/>
                </a:solidFill>
                <a:latin typeface="Arial Black" panose="020B0A04020102020204" pitchFamily="34" charset="0"/>
              </a:rPr>
              <a:t> </a:t>
            </a:r>
            <a:r>
              <a:rPr lang="pt-BR" dirty="0" smtClean="0">
                <a:solidFill>
                  <a:srgbClr val="004AAD"/>
                </a:solidFill>
                <a:latin typeface="Arial Black" panose="020B0A04020102020204" pitchFamily="34" charset="0"/>
              </a:rPr>
              <a:t>própria</a:t>
            </a:r>
            <a:r>
              <a:rPr dirty="0" smtClean="0">
                <a:solidFill>
                  <a:srgbClr val="004AAD"/>
                </a:solidFill>
                <a:latin typeface="Arial Black" panose="020B0A04020102020204" pitchFamily="34" charset="0"/>
              </a:rPr>
              <a:t>.</a:t>
            </a:r>
            <a:endParaRPr lang="pt-BR" dirty="0">
              <a:solidFill>
                <a:srgbClr val="004AAD"/>
              </a:solidFill>
              <a:latin typeface="Arial Black" panose="020B0A04020102020204" pitchFamily="34" charset="0"/>
            </a:endParaRPr>
          </a:p>
          <a:p>
            <a:pPr algn="just"/>
            <a:r>
              <a:rPr lang="pt-BR" dirty="0" smtClean="0">
                <a:solidFill>
                  <a:srgbClr val="004AAD"/>
                </a:solidFill>
                <a:latin typeface="Arial Black" panose="020B0A04020102020204" pitchFamily="34" charset="0"/>
              </a:rPr>
              <a:t>Apoia</a:t>
            </a:r>
            <a:r>
              <a:rPr dirty="0" smtClean="0">
                <a:solidFill>
                  <a:srgbClr val="004AAD"/>
                </a:solidFill>
                <a:latin typeface="Arial Black" panose="020B0A04020102020204" pitchFamily="34" charset="0"/>
              </a:rPr>
              <a:t> </a:t>
            </a:r>
            <a:r>
              <a:rPr dirty="0">
                <a:solidFill>
                  <a:srgbClr val="004AAD"/>
                </a:solidFill>
                <a:latin typeface="Arial Black" panose="020B0A04020102020204" pitchFamily="34" charset="0"/>
              </a:rPr>
              <a:t>e </a:t>
            </a:r>
            <a:r>
              <a:rPr lang="pt-BR" dirty="0" smtClean="0">
                <a:solidFill>
                  <a:srgbClr val="004AAD"/>
                </a:solidFill>
                <a:latin typeface="Arial Black" panose="020B0A04020102020204" pitchFamily="34" charset="0"/>
              </a:rPr>
              <a:t>complementa</a:t>
            </a:r>
            <a:r>
              <a:rPr dirty="0" smtClean="0">
                <a:solidFill>
                  <a:srgbClr val="004AAD"/>
                </a:solidFill>
                <a:latin typeface="Arial Black" panose="020B0A04020102020204" pitchFamily="34" charset="0"/>
              </a:rPr>
              <a:t> </a:t>
            </a:r>
            <a:r>
              <a:rPr lang="pt-BR" dirty="0" smtClean="0">
                <a:solidFill>
                  <a:srgbClr val="004AAD"/>
                </a:solidFill>
                <a:latin typeface="Arial Black" panose="020B0A04020102020204" pitchFamily="34" charset="0"/>
              </a:rPr>
              <a:t>Matemática</a:t>
            </a:r>
            <a:r>
              <a:rPr dirty="0" smtClean="0">
                <a:solidFill>
                  <a:srgbClr val="004AAD"/>
                </a:solidFill>
                <a:latin typeface="Arial Black" panose="020B0A04020102020204" pitchFamily="34" charset="0"/>
              </a:rPr>
              <a:t>, </a:t>
            </a:r>
            <a:r>
              <a:rPr lang="pt-BR" dirty="0" smtClean="0">
                <a:solidFill>
                  <a:srgbClr val="004AAD"/>
                </a:solidFill>
                <a:latin typeface="Arial Black" panose="020B0A04020102020204" pitchFamily="34" charset="0"/>
              </a:rPr>
              <a:t>Ciências</a:t>
            </a:r>
            <a:r>
              <a:rPr dirty="0" smtClean="0">
                <a:solidFill>
                  <a:srgbClr val="004AAD"/>
                </a:solidFill>
                <a:latin typeface="Arial Black" panose="020B0A04020102020204" pitchFamily="34" charset="0"/>
              </a:rPr>
              <a:t>, </a:t>
            </a:r>
            <a:r>
              <a:rPr dirty="0">
                <a:solidFill>
                  <a:srgbClr val="004AAD"/>
                </a:solidFill>
                <a:latin typeface="Arial Black" panose="020B0A04020102020204" pitchFamily="34" charset="0"/>
              </a:rPr>
              <a:t>Artes</a:t>
            </a:r>
            <a:r>
              <a:rPr dirty="0">
                <a:solidFill>
                  <a:srgbClr val="004AAD"/>
                </a:solidFill>
                <a:latin typeface="Arial Black" panose="020B0A04020102020204" pitchFamily="34" charset="0"/>
              </a:rPr>
              <a:t> e </a:t>
            </a:r>
            <a:r>
              <a:rPr lang="pt-BR" dirty="0" smtClean="0">
                <a:solidFill>
                  <a:srgbClr val="004AAD"/>
                </a:solidFill>
                <a:latin typeface="Arial Black" panose="020B0A04020102020204" pitchFamily="34" charset="0"/>
              </a:rPr>
              <a:t>outras</a:t>
            </a:r>
            <a:r>
              <a:rPr dirty="0" smtClean="0">
                <a:solidFill>
                  <a:srgbClr val="004AAD"/>
                </a:solidFill>
                <a:latin typeface="Arial Black" panose="020B0A04020102020204" pitchFamily="34" charset="0"/>
              </a:rPr>
              <a:t> </a:t>
            </a:r>
            <a:r>
              <a:rPr lang="pt-BR" dirty="0" smtClean="0">
                <a:solidFill>
                  <a:srgbClr val="004AAD"/>
                </a:solidFill>
                <a:latin typeface="Arial Black" panose="020B0A04020102020204" pitchFamily="34" charset="0"/>
              </a:rPr>
              <a:t>áreas</a:t>
            </a:r>
            <a:r>
              <a:rPr dirty="0" smtClean="0">
                <a:solidFill>
                  <a:srgbClr val="004AAD"/>
                </a:solidFill>
                <a:latin typeface="Arial Black" panose="020B0A04020102020204" pitchFamily="34" charset="0"/>
              </a:rPr>
              <a:t>.</a:t>
            </a:r>
            <a:endParaRPr lang="pt-BR" dirty="0">
              <a:solidFill>
                <a:srgbClr val="004AAD"/>
              </a:solidFill>
              <a:latin typeface="Arial Black" panose="020B0A04020102020204" pitchFamily="34" charset="0"/>
            </a:endParaRPr>
          </a:p>
          <a:p>
            <a:pPr algn="just"/>
            <a:r>
              <a:rPr dirty="0">
                <a:solidFill>
                  <a:srgbClr val="004AAD"/>
                </a:solidFill>
                <a:latin typeface="Arial Black" panose="020B0A04020102020204" pitchFamily="34" charset="0"/>
              </a:rPr>
              <a:t>É </a:t>
            </a:r>
            <a:r>
              <a:rPr lang="pt-BR" dirty="0" smtClean="0">
                <a:solidFill>
                  <a:srgbClr val="004AAD"/>
                </a:solidFill>
                <a:latin typeface="Arial Black" panose="020B0A04020102020204" pitchFamily="34" charset="0"/>
              </a:rPr>
              <a:t>componente</a:t>
            </a:r>
            <a:r>
              <a:rPr dirty="0" smtClean="0">
                <a:solidFill>
                  <a:srgbClr val="004AAD"/>
                </a:solidFill>
                <a:latin typeface="Arial Black" panose="020B0A04020102020204" pitchFamily="34" charset="0"/>
              </a:rPr>
              <a:t> </a:t>
            </a:r>
            <a:r>
              <a:rPr dirty="0">
                <a:solidFill>
                  <a:srgbClr val="004AAD"/>
                </a:solidFill>
                <a:latin typeface="Arial Black" panose="020B0A04020102020204" pitchFamily="34" charset="0"/>
              </a:rPr>
              <a:t>transversal e </a:t>
            </a:r>
            <a:r>
              <a:rPr lang="pt-BR" dirty="0" smtClean="0">
                <a:solidFill>
                  <a:srgbClr val="004AAD"/>
                </a:solidFill>
                <a:latin typeface="Arial Black" panose="020B0A04020102020204" pitchFamily="34" charset="0"/>
              </a:rPr>
              <a:t>estruturante</a:t>
            </a:r>
            <a:r>
              <a:rPr dirty="0" smtClean="0">
                <a:solidFill>
                  <a:srgbClr val="004AAD"/>
                </a:solidFill>
                <a:latin typeface="Arial Black" panose="020B0A04020102020204" pitchFamily="34" charset="0"/>
              </a:rPr>
              <a:t>.</a:t>
            </a:r>
            <a:endParaRPr dirty="0">
              <a:solidFill>
                <a:srgbClr val="004AAD"/>
              </a:solidFill>
              <a:latin typeface="Arial Black" panose="020B0A04020102020204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2515" y="2930568"/>
            <a:ext cx="7702062" cy="2661340"/>
          </a:xfrm>
          <a:noFill/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dirty="0">
                <a:solidFill>
                  <a:srgbClr val="004AAD"/>
                </a:solidFill>
                <a:latin typeface="Arial Black" panose="020B0A04020102020204" pitchFamily="34" charset="0"/>
              </a:rPr>
              <a:t>IA, IoT</a:t>
            </a:r>
            <a:r>
              <a:rPr dirty="0">
                <a:solidFill>
                  <a:srgbClr val="004AAD"/>
                </a:solidFill>
                <a:latin typeface="Arial Black" panose="020B0A04020102020204" pitchFamily="34" charset="0"/>
              </a:rPr>
              <a:t> e </a:t>
            </a:r>
            <a:r>
              <a:rPr lang="pt-BR" dirty="0" smtClean="0">
                <a:solidFill>
                  <a:srgbClr val="004AAD"/>
                </a:solidFill>
                <a:latin typeface="Arial Black" panose="020B0A04020102020204" pitchFamily="34" charset="0"/>
              </a:rPr>
              <a:t>algoritmos</a:t>
            </a:r>
            <a:r>
              <a:rPr dirty="0" smtClean="0">
                <a:solidFill>
                  <a:srgbClr val="004AAD"/>
                </a:solidFill>
                <a:latin typeface="Arial Black" panose="020B0A04020102020204" pitchFamily="34" charset="0"/>
              </a:rPr>
              <a:t> </a:t>
            </a:r>
            <a:r>
              <a:rPr lang="pt-BR" dirty="0" smtClean="0">
                <a:solidFill>
                  <a:srgbClr val="004AAD"/>
                </a:solidFill>
                <a:latin typeface="Arial Black" panose="020B0A04020102020204" pitchFamily="34" charset="0"/>
              </a:rPr>
              <a:t>moldam</a:t>
            </a:r>
            <a:r>
              <a:rPr dirty="0" smtClean="0">
                <a:solidFill>
                  <a:srgbClr val="004AAD"/>
                </a:solidFill>
                <a:latin typeface="Arial Black" panose="020B0A04020102020204" pitchFamily="34" charset="0"/>
              </a:rPr>
              <a:t> </a:t>
            </a:r>
            <a:r>
              <a:rPr dirty="0">
                <a:solidFill>
                  <a:srgbClr val="004AAD"/>
                </a:solidFill>
                <a:latin typeface="Arial Black" panose="020B0A04020102020204" pitchFamily="34" charset="0"/>
              </a:rPr>
              <a:t>a </a:t>
            </a:r>
            <a:r>
              <a:rPr lang="pt-BR" dirty="0" smtClean="0">
                <a:solidFill>
                  <a:srgbClr val="004AAD"/>
                </a:solidFill>
                <a:latin typeface="Arial Black" panose="020B0A04020102020204" pitchFamily="34" charset="0"/>
              </a:rPr>
              <a:t>realidade</a:t>
            </a:r>
            <a:r>
              <a:rPr dirty="0" smtClean="0">
                <a:solidFill>
                  <a:srgbClr val="004AAD"/>
                </a:solidFill>
                <a:latin typeface="Arial Black" panose="020B0A04020102020204" pitchFamily="34" charset="0"/>
              </a:rPr>
              <a:t> </a:t>
            </a:r>
            <a:r>
              <a:rPr lang="pt-BR" dirty="0" smtClean="0">
                <a:solidFill>
                  <a:srgbClr val="004AAD"/>
                </a:solidFill>
                <a:latin typeface="Arial Black" panose="020B0A04020102020204" pitchFamily="34" charset="0"/>
              </a:rPr>
              <a:t>atual</a:t>
            </a:r>
            <a:r>
              <a:rPr dirty="0" smtClean="0">
                <a:solidFill>
                  <a:srgbClr val="004AAD"/>
                </a:solidFill>
                <a:latin typeface="Arial Black" panose="020B0A04020102020204" pitchFamily="34" charset="0"/>
              </a:rPr>
              <a:t>.</a:t>
            </a:r>
            <a:endParaRPr dirty="0">
              <a:solidFill>
                <a:srgbClr val="004AAD"/>
              </a:solidFill>
              <a:latin typeface="Arial Black" panose="020B0A04020102020204" pitchFamily="34" charset="0"/>
            </a:endParaRPr>
          </a:p>
          <a:p>
            <a:r>
              <a:rPr lang="pt-BR" dirty="0">
                <a:solidFill>
                  <a:srgbClr val="004AAD"/>
                </a:solidFill>
                <a:latin typeface="Arial Black" panose="020B0A04020102020204" pitchFamily="34" charset="0"/>
              </a:rPr>
              <a:t>A </a:t>
            </a:r>
            <a:r>
              <a:rPr dirty="0">
                <a:solidFill>
                  <a:srgbClr val="004AAD"/>
                </a:solidFill>
                <a:latin typeface="Arial Black" panose="020B0A04020102020204" pitchFamily="34" charset="0"/>
              </a:rPr>
              <a:t>Escola </a:t>
            </a:r>
            <a:r>
              <a:rPr lang="pt-BR" dirty="0" smtClean="0">
                <a:solidFill>
                  <a:srgbClr val="004AAD"/>
                </a:solidFill>
                <a:latin typeface="Arial Black" panose="020B0A04020102020204" pitchFamily="34" charset="0"/>
              </a:rPr>
              <a:t>deve</a:t>
            </a:r>
            <a:r>
              <a:rPr dirty="0" smtClean="0">
                <a:solidFill>
                  <a:srgbClr val="004AAD"/>
                </a:solidFill>
                <a:latin typeface="Arial Black" panose="020B0A04020102020204" pitchFamily="34" charset="0"/>
              </a:rPr>
              <a:t> </a:t>
            </a:r>
            <a:r>
              <a:rPr lang="pt-BR" dirty="0" smtClean="0">
                <a:solidFill>
                  <a:srgbClr val="004AAD"/>
                </a:solidFill>
                <a:latin typeface="Arial Black" panose="020B0A04020102020204" pitchFamily="34" charset="0"/>
              </a:rPr>
              <a:t>formar</a:t>
            </a:r>
            <a:r>
              <a:rPr dirty="0" smtClean="0">
                <a:solidFill>
                  <a:srgbClr val="004AAD"/>
                </a:solidFill>
                <a:latin typeface="Arial Black" panose="020B0A04020102020204" pitchFamily="34" charset="0"/>
              </a:rPr>
              <a:t> </a:t>
            </a:r>
            <a:r>
              <a:rPr lang="pt-BR" dirty="0" smtClean="0">
                <a:solidFill>
                  <a:srgbClr val="004AAD"/>
                </a:solidFill>
                <a:latin typeface="Arial Black" panose="020B0A04020102020204" pitchFamily="34" charset="0"/>
              </a:rPr>
              <a:t>criadores</a:t>
            </a:r>
            <a:r>
              <a:rPr dirty="0" smtClean="0">
                <a:solidFill>
                  <a:srgbClr val="004AAD"/>
                </a:solidFill>
                <a:latin typeface="Arial Black" panose="020B0A04020102020204" pitchFamily="34" charset="0"/>
              </a:rPr>
              <a:t>, </a:t>
            </a:r>
            <a:r>
              <a:rPr lang="pt-BR" dirty="0" smtClean="0">
                <a:solidFill>
                  <a:srgbClr val="004AAD"/>
                </a:solidFill>
                <a:latin typeface="Arial Black" panose="020B0A04020102020204" pitchFamily="34" charset="0"/>
              </a:rPr>
              <a:t>não</a:t>
            </a:r>
            <a:r>
              <a:rPr dirty="0" smtClean="0">
                <a:solidFill>
                  <a:srgbClr val="004AAD"/>
                </a:solidFill>
                <a:latin typeface="Arial Black" panose="020B0A04020102020204" pitchFamily="34" charset="0"/>
              </a:rPr>
              <a:t> </a:t>
            </a:r>
            <a:r>
              <a:rPr lang="pt-BR" dirty="0" smtClean="0">
                <a:solidFill>
                  <a:srgbClr val="004AAD"/>
                </a:solidFill>
                <a:latin typeface="Arial Black" panose="020B0A04020102020204" pitchFamily="34" charset="0"/>
              </a:rPr>
              <a:t>só</a:t>
            </a:r>
            <a:r>
              <a:rPr dirty="0" smtClean="0">
                <a:solidFill>
                  <a:srgbClr val="004AAD"/>
                </a:solidFill>
                <a:latin typeface="Arial Black" panose="020B0A04020102020204" pitchFamily="34" charset="0"/>
              </a:rPr>
              <a:t> </a:t>
            </a:r>
            <a:r>
              <a:rPr lang="pt-BR" dirty="0" smtClean="0">
                <a:solidFill>
                  <a:srgbClr val="004AAD"/>
                </a:solidFill>
                <a:latin typeface="Arial Black" panose="020B0A04020102020204" pitchFamily="34" charset="0"/>
              </a:rPr>
              <a:t>consumidores</a:t>
            </a:r>
            <a:r>
              <a:rPr dirty="0" smtClean="0">
                <a:solidFill>
                  <a:srgbClr val="004AAD"/>
                </a:solidFill>
                <a:latin typeface="Arial Black" panose="020B0A04020102020204" pitchFamily="34" charset="0"/>
              </a:rPr>
              <a:t>.</a:t>
            </a:r>
            <a:endParaRPr lang="pt-BR" dirty="0" smtClean="0">
              <a:solidFill>
                <a:srgbClr val="004AAD"/>
              </a:solidFill>
              <a:latin typeface="Arial Black" panose="020B0A04020102020204" pitchFamily="34" charset="0"/>
            </a:endParaRPr>
          </a:p>
          <a:p>
            <a:endParaRPr lang="pt-BR" dirty="0">
              <a:solidFill>
                <a:srgbClr val="004AAD"/>
              </a:solidFill>
              <a:latin typeface="Arial Black" panose="020B0A04020102020204" pitchFamily="34" charset="0"/>
            </a:endParaRPr>
          </a:p>
          <a:p>
            <a:pPr marL="0" indent="0">
              <a:buNone/>
            </a:pPr>
            <a:endParaRPr lang="pt-BR" dirty="0">
              <a:solidFill>
                <a:srgbClr val="004AAD"/>
              </a:solidFill>
              <a:latin typeface="Arial Black" panose="020B0A04020102020204" pitchFamily="34" charset="0"/>
            </a:endParaRPr>
          </a:p>
          <a:p>
            <a:pPr marL="0" indent="0">
              <a:buNone/>
            </a:pPr>
            <a:endParaRPr lang="pt-BR" dirty="0">
              <a:solidFill>
                <a:srgbClr val="004AAD"/>
              </a:solidFill>
              <a:latin typeface="Arial Black" panose="020B0A04020102020204" pitchFamily="34" charset="0"/>
            </a:endParaRPr>
          </a:p>
          <a:p>
            <a:r>
              <a:rPr lang="pt-BR" dirty="0" smtClean="0">
                <a:solidFill>
                  <a:srgbClr val="004AAD"/>
                </a:solidFill>
                <a:latin typeface="Arial Black" panose="020B0A04020102020204" pitchFamily="34" charset="0"/>
              </a:rPr>
              <a:t>Soberania</a:t>
            </a:r>
            <a:r>
              <a:rPr dirty="0" smtClean="0">
                <a:solidFill>
                  <a:srgbClr val="004AAD"/>
                </a:solidFill>
                <a:latin typeface="Arial Black" panose="020B0A04020102020204" pitchFamily="34" charset="0"/>
              </a:rPr>
              <a:t> </a:t>
            </a:r>
            <a:r>
              <a:rPr lang="pt-BR" dirty="0" smtClean="0">
                <a:solidFill>
                  <a:srgbClr val="004AAD"/>
                </a:solidFill>
                <a:latin typeface="Arial Black" panose="020B0A04020102020204" pitchFamily="34" charset="0"/>
              </a:rPr>
              <a:t>informacional</a:t>
            </a:r>
            <a:r>
              <a:rPr dirty="0" smtClean="0">
                <a:solidFill>
                  <a:srgbClr val="004AAD"/>
                </a:solidFill>
                <a:latin typeface="Arial Black" panose="020B0A04020102020204" pitchFamily="34" charset="0"/>
              </a:rPr>
              <a:t> </a:t>
            </a:r>
            <a:r>
              <a:rPr dirty="0">
                <a:solidFill>
                  <a:srgbClr val="004AAD"/>
                </a:solidFill>
                <a:latin typeface="Arial Black" panose="020B0A04020102020204" pitchFamily="34" charset="0"/>
              </a:rPr>
              <a:t>é </a:t>
            </a:r>
            <a:r>
              <a:rPr lang="pt-BR" dirty="0" smtClean="0">
                <a:solidFill>
                  <a:srgbClr val="004AAD"/>
                </a:solidFill>
                <a:latin typeface="Arial Black" panose="020B0A04020102020204" pitchFamily="34" charset="0"/>
              </a:rPr>
              <a:t>estratégica</a:t>
            </a:r>
            <a:r>
              <a:rPr dirty="0" smtClean="0">
                <a:solidFill>
                  <a:srgbClr val="004AAD"/>
                </a:solidFill>
                <a:latin typeface="Arial Black" panose="020B0A04020102020204" pitchFamily="34" charset="0"/>
              </a:rPr>
              <a:t> </a:t>
            </a:r>
            <a:r>
              <a:rPr dirty="0">
                <a:solidFill>
                  <a:srgbClr val="004AAD"/>
                </a:solidFill>
                <a:latin typeface="Arial Black" panose="020B0A04020102020204" pitchFamily="34" charset="0"/>
              </a:rPr>
              <a:t>para o </a:t>
            </a:r>
            <a:r>
              <a:rPr lang="pt-BR" dirty="0" smtClean="0">
                <a:solidFill>
                  <a:srgbClr val="004AAD"/>
                </a:solidFill>
                <a:latin typeface="Arial Black" panose="020B0A04020102020204" pitchFamily="34" charset="0"/>
              </a:rPr>
              <a:t>país</a:t>
            </a:r>
            <a:r>
              <a:rPr dirty="0" smtClean="0">
                <a:solidFill>
                  <a:srgbClr val="004AAD"/>
                </a:solidFill>
                <a:latin typeface="Arial Black" panose="020B0A04020102020204" pitchFamily="34" charset="0"/>
              </a:rPr>
              <a:t>.</a:t>
            </a:r>
            <a:endParaRPr dirty="0">
              <a:solidFill>
                <a:srgbClr val="004AAD"/>
              </a:solidFill>
              <a:latin typeface="Arial Black" panose="020B0A04020102020204" pitchFamily="34" charset="0"/>
            </a:endParaRPr>
          </a:p>
        </p:txBody>
      </p:sp>
      <p:pic>
        <p:nvPicPr>
          <p:cNvPr id="5" name="Gráfico 4" descr="Internet com preenchimento sólido">
            <a:extLst>
              <a:ext uri="{FF2B5EF4-FFF2-40B4-BE49-F238E27FC236}">
                <a16:creationId xmlns:a16="http://schemas.microsoft.com/office/drawing/2014/main" id="{DA9B9217-8E02-BD4D-F65E-7538D237ABA9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7027102" y="3728546"/>
            <a:ext cx="914400" cy="914400"/>
          </a:xfrm>
          <a:prstGeom prst="rect">
            <a:avLst/>
          </a:prstGeom>
        </p:spPr>
      </p:pic>
      <p:pic>
        <p:nvPicPr>
          <p:cNvPr id="7" name="Gráfico 6" descr="Conexões com preenchimento sólido">
            <a:extLst>
              <a:ext uri="{FF2B5EF4-FFF2-40B4-BE49-F238E27FC236}">
                <a16:creationId xmlns:a16="http://schemas.microsoft.com/office/drawing/2014/main" id="{2CE9599B-1FEE-E7B7-41AF-FE6B597432B4}"/>
              </a:ext>
            </a:extLst>
          </p:cNvPr>
          <p:cNvPicPr>
            <a:picLocks noChangeAspect="1"/>
          </p:cNvPicPr>
          <p:nvPr/>
        </p:nvPicPr>
        <p:blipFill>
          <a:blip r:embed="rId5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p:blipFill>
        <p:spPr>
          <a:xfrm rot="233512">
            <a:off x="1223389" y="4010424"/>
            <a:ext cx="923400" cy="601878"/>
          </a:xfrm>
          <a:prstGeom prst="rect">
            <a:avLst/>
          </a:prstGeom>
        </p:spPr>
      </p:pic>
      <p:pic>
        <p:nvPicPr>
          <p:cNvPr id="9" name="Gráfico 8" descr="Pessoa com ideia com preenchimento sólido">
            <a:extLst>
              <a:ext uri="{FF2B5EF4-FFF2-40B4-BE49-F238E27FC236}">
                <a16:creationId xmlns:a16="http://schemas.microsoft.com/office/drawing/2014/main" id="{C837A185-E25F-5D38-EC3B-2947BCCEAC7F}"/>
              </a:ext>
            </a:extLst>
          </p:cNvPr>
          <p:cNvPicPr>
            <a:picLocks noChangeAspect="1"/>
          </p:cNvPicPr>
          <p:nvPr/>
        </p:nvPicPr>
        <p:blipFill>
          <a:blip r:embed="rId7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p:blipFill>
        <p:spPr>
          <a:xfrm>
            <a:off x="5250700" y="3693681"/>
            <a:ext cx="914400" cy="914400"/>
          </a:xfrm>
          <a:prstGeom prst="rect">
            <a:avLst/>
          </a:prstGeom>
        </p:spPr>
      </p:pic>
      <p:pic>
        <p:nvPicPr>
          <p:cNvPr id="11" name="Gráfico 10" descr="Sala de aula com preenchimento sólido">
            <a:extLst>
              <a:ext uri="{FF2B5EF4-FFF2-40B4-BE49-F238E27FC236}">
                <a16:creationId xmlns:a16="http://schemas.microsoft.com/office/drawing/2014/main" id="{86747DCF-74DF-AB6E-D6C7-CE8003687220}"/>
              </a:ext>
            </a:extLst>
          </p:cNvPr>
          <p:cNvPicPr>
            <a:picLocks noChangeAspect="1"/>
          </p:cNvPicPr>
          <p:nvPr/>
        </p:nvPicPr>
        <p:blipFill>
          <a:blip r:embed="rId9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96DAC541-7B7A-43D3-8B79-37D633B846F1}">
                <asvg:svgBlip xmlns:asvg="http://schemas.microsoft.com/office/drawing/2016/SVG/main" xmlns="" r:embed="rId10"/>
              </a:ext>
            </a:extLst>
          </a:blip>
          <a:stretch>
            <a:fillRect/>
          </a:stretch>
        </p:blipFill>
        <p:spPr>
          <a:xfrm>
            <a:off x="3418085" y="3807373"/>
            <a:ext cx="835573" cy="835573"/>
          </a:xfrm>
          <a:prstGeom prst="rect">
            <a:avLst/>
          </a:prstGeom>
        </p:spPr>
      </p:pic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685800" y="876128"/>
            <a:ext cx="7772400" cy="1609344"/>
          </a:xfrm>
        </p:spPr>
        <p:txBody>
          <a:bodyPr/>
          <a:lstStyle/>
          <a:p>
            <a:pPr algn="ctr"/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CIDADANIA DIGITAL E O MUNDO DO TRABALHO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ipo de Madeira">
  <a:themeElements>
    <a:clrScheme name="Tipo de Madeira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Tipo de Madeira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ipo de Madeira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TM03090434[[fn=Tipo de Madeira]]</Template>
  <TotalTime>237</TotalTime>
  <Words>341</Words>
  <Application>Microsoft Office PowerPoint</Application>
  <PresentationFormat>Apresentação na tela (4:3)</PresentationFormat>
  <Paragraphs>41</Paragraphs>
  <Slides>11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7" baseType="lpstr">
      <vt:lpstr>Arial</vt:lpstr>
      <vt:lpstr>Arial Black</vt:lpstr>
      <vt:lpstr>Rockwell</vt:lpstr>
      <vt:lpstr>Rockwell Condensed</vt:lpstr>
      <vt:lpstr>Wingdings</vt:lpstr>
      <vt:lpstr>Tipo de Madeira</vt:lpstr>
      <vt:lpstr>Computação na Educação Básica: SABERES E VIVÊNCIAS NA BAHIA</vt:lpstr>
      <vt:lpstr>Apresentação do PowerPoint</vt:lpstr>
      <vt:lpstr>CONTEXTO HISTÓRICO</vt:lpstr>
      <vt:lpstr>TRÊS EIXOS DA BNCC</vt:lpstr>
      <vt:lpstr>FORMAÇÃO DOCENTE</vt:lpstr>
      <vt:lpstr>EQUIDADE E ACESSO</vt:lpstr>
      <vt:lpstr>Computação como Direito Educacional</vt:lpstr>
      <vt:lpstr>Interdisciplinaridade com Base Sólida</vt:lpstr>
      <vt:lpstr>CIDADANIA DIGITAL E O MUNDO DO TRABALHO</vt:lpstr>
      <vt:lpstr>Apresentação do PowerPoint</vt:lpstr>
      <vt:lpstr>Apresentação do PowerPoint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Computação na Educação Básica:    SABERES E VIVÊNCIAS NA BAHIA.</dc:title>
  <dc:subject/>
  <dc:creator>Gondim</dc:creator>
  <cp:keywords/>
  <dc:description>generated using python-pptx</dc:description>
  <cp:lastModifiedBy>Amanda Almeida Santos</cp:lastModifiedBy>
  <cp:revision>23</cp:revision>
  <dcterms:created xsi:type="dcterms:W3CDTF">2013-01-27T09:14:16Z</dcterms:created>
  <dcterms:modified xsi:type="dcterms:W3CDTF">2025-05-05T19:15:48Z</dcterms:modified>
  <cp:category/>
</cp:coreProperties>
</file>