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6" r:id="rId8"/>
    <p:sldId id="262" r:id="rId9"/>
    <p:sldId id="263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9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0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0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1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1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4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50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7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03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2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3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9.png"/><Relationship Id="rId7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svg"/><Relationship Id="rId5" Type="http://schemas.openxmlformats.org/officeDocument/2006/relationships/image" Target="../media/image15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3677" y="965031"/>
            <a:ext cx="6506308" cy="5060731"/>
          </a:xfrm>
        </p:spPr>
        <p:txBody>
          <a:bodyPr/>
          <a:lstStyle/>
          <a:p>
            <a:pPr algn="ctr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Computação</a:t>
            </a:r>
            <a:r>
              <a:rPr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Educação</a:t>
            </a:r>
            <a:r>
              <a:rPr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Básica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 smtClean="0">
                <a:solidFill>
                  <a:srgbClr val="004A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SABERES </a:t>
            </a:r>
            <a:r>
              <a:rPr lang="pt-BR" sz="3600" b="1" dirty="0">
                <a:solidFill>
                  <a:srgbClr val="004A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VIVÊNCIAS NA </a:t>
            </a:r>
            <a:r>
              <a:rPr lang="pt-BR" sz="3600" b="1" dirty="0" smtClean="0">
                <a:solidFill>
                  <a:srgbClr val="004A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BAHIA</a:t>
            </a:r>
            <a:endParaRPr sz="3600" b="1" dirty="0">
              <a:solidFill>
                <a:srgbClr val="004AA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605" y="5836577"/>
            <a:ext cx="3728546" cy="512379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Parecer</a:t>
            </a: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CNE/CEB nº 2/2022</a:t>
            </a:r>
          </a:p>
        </p:txBody>
      </p:sp>
      <p:pic>
        <p:nvPicPr>
          <p:cNvPr id="5" name="Gráfico 4" descr="Lâmpada e engrenagem com preenchimento sólido">
            <a:extLst>
              <a:ext uri="{FF2B5EF4-FFF2-40B4-BE49-F238E27FC236}">
                <a16:creationId xmlns:a16="http://schemas.microsoft.com/office/drawing/2014/main" id="{E91F410D-74B1-AB88-A3F2-3CB617EB011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647678" y="4730262"/>
            <a:ext cx="914400" cy="914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3"/>
          <p:cNvSpPr txBox="1">
            <a:spLocks/>
          </p:cNvSpPr>
          <p:nvPr/>
        </p:nvSpPr>
        <p:spPr>
          <a:xfrm>
            <a:off x="685800" y="2801643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400" b="0" kern="1200" cap="all" baseline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OBRIGADO!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02151" y="5089231"/>
            <a:ext cx="3728546" cy="512379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ROBERTO GONDIM PIRES - PRESIDENTE DO CEE-BA</a:t>
            </a:r>
          </a:p>
          <a:p>
            <a:pPr>
              <a:lnSpc>
                <a:spcPct val="100000"/>
              </a:lnSpc>
            </a:pP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CONSELHO.BAHIA@EDUCACAO.BA.GOV.BR</a:t>
            </a:r>
            <a:endParaRPr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31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73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D78DF4-F521-9C71-2ED2-93F668263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177" y="2810725"/>
            <a:ext cx="7737232" cy="3730752"/>
          </a:xfrm>
        </p:spPr>
        <p:txBody>
          <a:bodyPr anchor="t">
            <a:normAutofit/>
          </a:bodyPr>
          <a:lstStyle/>
          <a:p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Sem alfabetização digital, não há cidadania plena no século XXI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lang="pt-BR"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Computação é o presente pulsando nas mãos de cada criança com um celular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lang="pt-BR"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Educação digital é soberania nacional.</a:t>
            </a:r>
          </a:p>
        </p:txBody>
      </p:sp>
      <p:pic>
        <p:nvPicPr>
          <p:cNvPr id="4" name="Gráfico 3" descr="Cérebro na cabeça com preenchimento sólido">
            <a:extLst>
              <a:ext uri="{FF2B5EF4-FFF2-40B4-BE49-F238E27FC236}">
                <a16:creationId xmlns:a16="http://schemas.microsoft.com/office/drawing/2014/main" id="{C08A2E28-4E16-9CE1-D571-1E4F3A43B90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751948" y="776883"/>
            <a:ext cx="788670" cy="914400"/>
          </a:xfrm>
          <a:prstGeom prst="rect">
            <a:avLst/>
          </a:prstGeom>
        </p:spPr>
      </p:pic>
      <p:pic>
        <p:nvPicPr>
          <p:cNvPr id="6" name="Gráfico 5" descr="Internet com preenchimento sólido">
            <a:extLst>
              <a:ext uri="{FF2B5EF4-FFF2-40B4-BE49-F238E27FC236}">
                <a16:creationId xmlns:a16="http://schemas.microsoft.com/office/drawing/2014/main" id="{FC3E921D-F596-4A24-C119-A9839F6DFD7B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063056" y="1440532"/>
            <a:ext cx="914400" cy="914400"/>
          </a:xfrm>
          <a:prstGeom prst="rect">
            <a:avLst/>
          </a:prstGeom>
        </p:spPr>
      </p:pic>
      <p:pic>
        <p:nvPicPr>
          <p:cNvPr id="8" name="Gráfico 7" descr="Peças de quebra-cabeça com preenchimento sólido">
            <a:extLst>
              <a:ext uri="{FF2B5EF4-FFF2-40B4-BE49-F238E27FC236}">
                <a16:creationId xmlns:a16="http://schemas.microsoft.com/office/drawing/2014/main" id="{71DCD310-E97A-FBAD-D32D-E5F4394E7B12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374164" y="82963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80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30064"/>
            <a:ext cx="7684477" cy="2474984"/>
          </a:xfrm>
        </p:spPr>
        <p:txBody>
          <a:bodyPr>
            <a:noAutofit/>
          </a:bodyPr>
          <a:lstStyle/>
          <a:p>
            <a:pPr algn="just"/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Computação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está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prevista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desde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a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Resolução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CNE/CP nº 2/2017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pPr algn="just"/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Debates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iniciados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nos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anos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19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70 e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19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80 com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projetos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como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EDUCOM e </a:t>
            </a:r>
            <a:r>
              <a:rPr lang="pt-BR" dirty="0" err="1" smtClean="0">
                <a:solidFill>
                  <a:srgbClr val="004AAD"/>
                </a:solidFill>
                <a:latin typeface="Arial Black" panose="020B0A04020102020204" pitchFamily="34" charset="0"/>
              </a:rPr>
              <a:t>ProInfo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</a:p>
          <a:p>
            <a:pPr algn="just"/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Computação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é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hoje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competência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estruturante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e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obrigatória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dirty="0">
              <a:solidFill>
                <a:srgbClr val="004AAD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85800" y="933039"/>
            <a:ext cx="7772400" cy="1609344"/>
          </a:xfrm>
        </p:spPr>
        <p:txBody>
          <a:bodyPr/>
          <a:lstStyle/>
          <a:p>
            <a:pPr algn="ctr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CONTEXTO HISTÓRICO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55530" y="2233252"/>
            <a:ext cx="7702669" cy="3701562"/>
          </a:xfrm>
        </p:spPr>
        <p:txBody>
          <a:bodyPr>
            <a:noAutofit/>
          </a:bodyPr>
          <a:lstStyle/>
          <a:p>
            <a:pPr algn="just"/>
            <a:r>
              <a:rPr lang="pt-BR"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Pensamento </a:t>
            </a:r>
            <a:r>
              <a:rPr b="1" dirty="0">
                <a:solidFill>
                  <a:srgbClr val="004AAD"/>
                </a:solidFill>
                <a:latin typeface="Arial Black" panose="020B0A04020102020204" pitchFamily="34" charset="0"/>
              </a:rPr>
              <a:t>Computacional:</a:t>
            </a:r>
            <a:r>
              <a:rPr lang="pt-BR" b="1" dirty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b="1" i="0" dirty="0">
                <a:solidFill>
                  <a:srgbClr val="004AAD"/>
                </a:solidFill>
                <a:effectLst/>
                <a:latin typeface="Arial Black" panose="020B0A04020102020204" pitchFamily="34" charset="0"/>
              </a:rPr>
              <a:t>habilidade de abstrair, modelar, solucionar e automatizar problemas.</a:t>
            </a:r>
            <a:r>
              <a:rPr b="1" dirty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Resolução</a:t>
            </a:r>
            <a:r>
              <a:rPr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b="1" dirty="0">
                <a:solidFill>
                  <a:srgbClr val="004AAD"/>
                </a:solidFill>
                <a:latin typeface="Arial Black" panose="020B0A04020102020204" pitchFamily="34" charset="0"/>
              </a:rPr>
              <a:t>de </a:t>
            </a:r>
            <a:r>
              <a:rPr lang="pt-BR"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problemas</a:t>
            </a:r>
            <a:r>
              <a:rPr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b="1" dirty="0">
                <a:solidFill>
                  <a:srgbClr val="004AAD"/>
                </a:solidFill>
                <a:latin typeface="Arial Black" panose="020B0A04020102020204" pitchFamily="34" charset="0"/>
              </a:rPr>
              <a:t>com </a:t>
            </a:r>
            <a:r>
              <a:rPr lang="pt-BR"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lógica</a:t>
            </a:r>
            <a:r>
              <a:rPr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b="1" dirty="0">
                <a:solidFill>
                  <a:srgbClr val="004AAD"/>
                </a:solidFill>
                <a:latin typeface="Arial Black" panose="020B0A04020102020204" pitchFamily="34" charset="0"/>
              </a:rPr>
              <a:t>e </a:t>
            </a:r>
            <a:r>
              <a:rPr lang="pt-BR"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algoritmos</a:t>
            </a:r>
            <a:r>
              <a:rPr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lang="pt-BR"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pPr algn="just"/>
            <a:r>
              <a:rPr b="1" dirty="0">
                <a:solidFill>
                  <a:srgbClr val="004AAD"/>
                </a:solidFill>
                <a:latin typeface="Arial Black" panose="020B0A04020102020204" pitchFamily="34" charset="0"/>
              </a:rPr>
              <a:t>Mundo Digital:</a:t>
            </a:r>
            <a:r>
              <a:rPr lang="pt-BR" b="1" dirty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b="1" i="0" dirty="0">
                <a:solidFill>
                  <a:srgbClr val="004AAD"/>
                </a:solidFill>
                <a:effectLst/>
                <a:latin typeface="Arial Black" panose="020B0A04020102020204" pitchFamily="34" charset="0"/>
              </a:rPr>
              <a:t>conhecimento sobre hardware, software, redes e segurança da informação.</a:t>
            </a:r>
            <a:r>
              <a:rPr b="1" dirty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Infraestrutura</a:t>
            </a:r>
            <a:r>
              <a:rPr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, </a:t>
            </a:r>
            <a:r>
              <a:rPr lang="pt-BR"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segurança</a:t>
            </a:r>
            <a:r>
              <a:rPr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, </a:t>
            </a:r>
            <a:r>
              <a:rPr lang="pt-BR"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funcionamento</a:t>
            </a:r>
            <a:r>
              <a:rPr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b="1" dirty="0">
                <a:solidFill>
                  <a:srgbClr val="004AAD"/>
                </a:solidFill>
                <a:latin typeface="Arial Black" panose="020B0A04020102020204" pitchFamily="34" charset="0"/>
              </a:rPr>
              <a:t>de </a:t>
            </a:r>
            <a:r>
              <a:rPr lang="pt-BR"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sistemas</a:t>
            </a:r>
            <a:r>
              <a:rPr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lang="pt-BR"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pPr algn="just"/>
            <a:r>
              <a:rPr b="1" dirty="0">
                <a:solidFill>
                  <a:srgbClr val="004AAD"/>
                </a:solidFill>
                <a:latin typeface="Arial Black" panose="020B0A04020102020204" pitchFamily="34" charset="0"/>
              </a:rPr>
              <a:t>Cultura Digital: </a:t>
            </a:r>
            <a:r>
              <a:rPr lang="pt-BR" b="1" i="0" dirty="0">
                <a:solidFill>
                  <a:srgbClr val="004AAD"/>
                </a:solidFill>
                <a:effectLst/>
                <a:latin typeface="Arial Black" panose="020B0A04020102020204" pitchFamily="34" charset="0"/>
              </a:rPr>
              <a:t>ética, cidadania digital, uso consciente das mídias e </a:t>
            </a:r>
            <a:r>
              <a:rPr lang="pt-BR" b="1" i="0" dirty="0" smtClean="0">
                <a:solidFill>
                  <a:srgbClr val="004AAD"/>
                </a:solidFill>
                <a:effectLst/>
                <a:latin typeface="Arial Black" panose="020B0A04020102020204" pitchFamily="34" charset="0"/>
              </a:rPr>
              <a:t>dados. </a:t>
            </a:r>
            <a:r>
              <a:rPr lang="pt-BR"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Cidadania</a:t>
            </a:r>
            <a:r>
              <a:rPr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, </a:t>
            </a:r>
            <a:r>
              <a:rPr lang="pt-BR"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ética</a:t>
            </a:r>
            <a:r>
              <a:rPr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b="1" dirty="0">
                <a:solidFill>
                  <a:srgbClr val="004AAD"/>
                </a:solidFill>
                <a:latin typeface="Arial Black" panose="020B0A04020102020204" pitchFamily="34" charset="0"/>
              </a:rPr>
              <a:t>e </a:t>
            </a:r>
            <a:r>
              <a:rPr lang="pt-BR"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criticidade</a:t>
            </a:r>
            <a:r>
              <a:rPr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b="1" dirty="0">
                <a:solidFill>
                  <a:srgbClr val="004AAD"/>
                </a:solidFill>
                <a:latin typeface="Arial Black" panose="020B0A04020102020204" pitchFamily="34" charset="0"/>
              </a:rPr>
              <a:t>no </a:t>
            </a:r>
            <a:r>
              <a:rPr lang="pt-BR"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uso</a:t>
            </a:r>
            <a:r>
              <a:rPr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b="1" dirty="0">
                <a:solidFill>
                  <a:srgbClr val="004AAD"/>
                </a:solidFill>
                <a:latin typeface="Arial Black" panose="020B0A04020102020204" pitchFamily="34" charset="0"/>
              </a:rPr>
              <a:t>de </a:t>
            </a:r>
            <a:r>
              <a:rPr lang="pt-BR"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tecnologias</a:t>
            </a:r>
            <a:r>
              <a:rPr b="1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dirty="0">
              <a:solidFill>
                <a:srgbClr val="004AAD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Gráfico 4" descr="Bolha de pensamento com preenchimento sólido">
            <a:extLst>
              <a:ext uri="{FF2B5EF4-FFF2-40B4-BE49-F238E27FC236}">
                <a16:creationId xmlns:a16="http://schemas.microsoft.com/office/drawing/2014/main" id="{547C6927-3D98-A9AD-E30D-A987F8B6ED4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484077" y="5670735"/>
            <a:ext cx="914400" cy="914400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TRÊS EIXOS DA BNCC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755531" y="6213130"/>
            <a:ext cx="3728546" cy="51237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Não se trata apenas de aprender a programar, mas de formar cidadãos críticos e conscientes na era digital</a:t>
            </a:r>
            <a:r>
              <a:rPr lang="pt-BR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.</a:t>
            </a:r>
            <a:endParaRPr lang="pt-BR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632" y="2653168"/>
            <a:ext cx="7807568" cy="2332071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Menos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 de 10% dos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cursos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de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Computação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são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licenciaturas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lang="pt-BR"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pPr algn="just"/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Necessidade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urgente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de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formação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inicial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e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continuada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lang="pt-BR"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pPr algn="just"/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Políticas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públicas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devem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incluir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complementação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pedagógica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para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bacharéis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dirty="0">
              <a:solidFill>
                <a:srgbClr val="004AAD"/>
              </a:solidFill>
              <a:latin typeface="Arial Black" panose="020B0A04020102020204" pitchFamily="34" charset="0"/>
            </a:endParaRPr>
          </a:p>
        </p:txBody>
      </p:sp>
      <p:pic>
        <p:nvPicPr>
          <p:cNvPr id="9" name="Gráfico 8" descr="Sala de aula com preenchimento sólido">
            <a:extLst>
              <a:ext uri="{FF2B5EF4-FFF2-40B4-BE49-F238E27FC236}">
                <a16:creationId xmlns:a16="http://schemas.microsoft.com/office/drawing/2014/main" id="{94E2AC5B-14F2-34CA-6545-125AB59C6F0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97403" y="727300"/>
            <a:ext cx="914400" cy="914400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66095" y="516812"/>
            <a:ext cx="7772400" cy="1609344"/>
          </a:xfrm>
        </p:spPr>
        <p:txBody>
          <a:bodyPr/>
          <a:lstStyle/>
          <a:p>
            <a:pPr algn="ctr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FORMAÇÃO DOCENTE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78369"/>
            <a:ext cx="7772400" cy="2101361"/>
          </a:xfrm>
        </p:spPr>
        <p:txBody>
          <a:bodyPr/>
          <a:lstStyle/>
          <a:p>
            <a:pPr algn="just"/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Risco de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EXCLUSÃO DIGITAL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 se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não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houver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infraestrutura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adequada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pPr algn="just"/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Lei 14.172/2021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prevê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R$ 3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bilhões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para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conectividade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nas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escolas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pPr algn="just"/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Computação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deve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ser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direito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universal,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não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privilégio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dirty="0">
              <a:solidFill>
                <a:srgbClr val="004AAD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Gráfico 4" descr="Perguntas com preenchimento sólido">
            <a:extLst>
              <a:ext uri="{FF2B5EF4-FFF2-40B4-BE49-F238E27FC236}">
                <a16:creationId xmlns:a16="http://schemas.microsoft.com/office/drawing/2014/main" id="{F84FEAC6-7D27-F32F-9BC4-CC6C559AF8F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18241" y="1069497"/>
            <a:ext cx="914400" cy="914400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97372" y="722025"/>
            <a:ext cx="7772400" cy="1609344"/>
          </a:xfrm>
        </p:spPr>
        <p:txBody>
          <a:bodyPr/>
          <a:lstStyle/>
          <a:p>
            <a:pPr algn="ctr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EQUIDADE E ACESSO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A67716-2032-31BE-F55B-2A4567520B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5E360-DCA3-C1D8-E7C5-657989B62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31" y="971549"/>
            <a:ext cx="7973568" cy="1005840"/>
          </a:xfrm>
        </p:spPr>
        <p:txBody>
          <a:bodyPr>
            <a:noAutofit/>
          </a:bodyPr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Computação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Direito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Educacional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BC760-15BB-F314-FE48-3A609E2FD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14600"/>
            <a:ext cx="8132944" cy="3297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dirty="0" err="1">
                <a:solidFill>
                  <a:srgbClr val="004AAD"/>
                </a:solidFill>
                <a:latin typeface="Arial Black" panose="020B0A04020102020204" pitchFamily="34" charset="0"/>
              </a:rPr>
              <a:t>Alinha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-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se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à CF/88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 (art. 205)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 e à LDB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 (</a:t>
            </a:r>
            <a:r>
              <a:rPr lang="pt-BR" dirty="0" err="1">
                <a:solidFill>
                  <a:srgbClr val="004AAD"/>
                </a:solidFill>
                <a:latin typeface="Arial Black" panose="020B0A04020102020204" pitchFamily="34" charset="0"/>
              </a:rPr>
              <a:t>arts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.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2º, 22, 32 e 35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).</a:t>
            </a:r>
          </a:p>
          <a:p>
            <a:pPr marL="0" indent="0">
              <a:buNone/>
            </a:pP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/>
            </a:r>
            <a:b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</a:b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• Pleno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desenvolvimento do educando;</a:t>
            </a:r>
            <a:b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</a:b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• Exercício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da cidadania;</a:t>
            </a:r>
            <a:b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</a:b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• Qualificação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para o trabalho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Contribui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para o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pleno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desenvolvimento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do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educando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Faz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parte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da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formação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básica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comum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dirty="0">
              <a:solidFill>
                <a:srgbClr val="004AAD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Gráfico 6" descr="Grupo de pessoas com preenchimento sólido">
            <a:extLst>
              <a:ext uri="{FF2B5EF4-FFF2-40B4-BE49-F238E27FC236}">
                <a16:creationId xmlns:a16="http://schemas.microsoft.com/office/drawing/2014/main" id="{84DB7871-5AD3-B070-FFB2-D9BAB903766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045802" y="3190459"/>
            <a:ext cx="1103111" cy="107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726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50119"/>
            <a:ext cx="7772400" cy="823881"/>
          </a:xfrm>
        </p:spPr>
        <p:txBody>
          <a:bodyPr>
            <a:noAutofit/>
          </a:bodyPr>
          <a:lstStyle/>
          <a:p>
            <a:pPr algn="ctr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Interdisciplinaridade</a:t>
            </a:r>
            <a:r>
              <a:rPr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com Base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Sólida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24554"/>
            <a:ext cx="7772400" cy="2860607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Computação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deve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ser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integrada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,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mas com base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disciplinar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própria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lang="pt-BR"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pPr algn="just"/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Apoia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e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complementa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Matemática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,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Ciências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,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Artes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 e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outras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áreas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lang="pt-BR"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pPr algn="just"/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É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componente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transversal e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estruturante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dirty="0">
              <a:solidFill>
                <a:srgbClr val="004AAD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515" y="2930568"/>
            <a:ext cx="7702062" cy="2661340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IA, IoT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 e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algoritmos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moldam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a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realidade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atual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r>
              <a:rPr lang="pt-BR" dirty="0">
                <a:solidFill>
                  <a:srgbClr val="004AAD"/>
                </a:solidFill>
                <a:latin typeface="Arial Black" panose="020B0A04020102020204" pitchFamily="34" charset="0"/>
              </a:rPr>
              <a:t>A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Escola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deve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formar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criadores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,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não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só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consumidores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lang="pt-BR" dirty="0" smtClean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endParaRPr lang="pt-BR"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pt-BR"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pt-BR" dirty="0">
              <a:solidFill>
                <a:srgbClr val="004AAD"/>
              </a:solidFill>
              <a:latin typeface="Arial Black" panose="020B0A04020102020204" pitchFamily="34" charset="0"/>
            </a:endParaRPr>
          </a:p>
          <a:p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Soberania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informacional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é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estratégica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 </a:t>
            </a:r>
            <a:r>
              <a:rPr dirty="0">
                <a:solidFill>
                  <a:srgbClr val="004AAD"/>
                </a:solidFill>
                <a:latin typeface="Arial Black" panose="020B0A04020102020204" pitchFamily="34" charset="0"/>
              </a:rPr>
              <a:t>para o </a:t>
            </a:r>
            <a:r>
              <a:rPr lang="pt-BR"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país</a:t>
            </a:r>
            <a:r>
              <a:rPr dirty="0" smtClean="0">
                <a:solidFill>
                  <a:srgbClr val="004AAD"/>
                </a:solidFill>
                <a:latin typeface="Arial Black" panose="020B0A04020102020204" pitchFamily="34" charset="0"/>
              </a:rPr>
              <a:t>.</a:t>
            </a:r>
            <a:endParaRPr dirty="0">
              <a:solidFill>
                <a:srgbClr val="004AAD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Gráfico 4" descr="Internet com preenchimento sólido">
            <a:extLst>
              <a:ext uri="{FF2B5EF4-FFF2-40B4-BE49-F238E27FC236}">
                <a16:creationId xmlns:a16="http://schemas.microsoft.com/office/drawing/2014/main" id="{DA9B9217-8E02-BD4D-F65E-7538D237ABA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027102" y="3728546"/>
            <a:ext cx="914400" cy="914400"/>
          </a:xfrm>
          <a:prstGeom prst="rect">
            <a:avLst/>
          </a:prstGeom>
        </p:spPr>
      </p:pic>
      <p:pic>
        <p:nvPicPr>
          <p:cNvPr id="7" name="Gráfico 6" descr="Conexões com preenchimento sólido">
            <a:extLst>
              <a:ext uri="{FF2B5EF4-FFF2-40B4-BE49-F238E27FC236}">
                <a16:creationId xmlns:a16="http://schemas.microsoft.com/office/drawing/2014/main" id="{2CE9599B-1FEE-E7B7-41AF-FE6B597432B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 rot="233512">
            <a:off x="1223389" y="4010424"/>
            <a:ext cx="923400" cy="601878"/>
          </a:xfrm>
          <a:prstGeom prst="rect">
            <a:avLst/>
          </a:prstGeom>
        </p:spPr>
      </p:pic>
      <p:pic>
        <p:nvPicPr>
          <p:cNvPr id="9" name="Gráfico 8" descr="Pessoa com ideia com preenchimento sólido">
            <a:extLst>
              <a:ext uri="{FF2B5EF4-FFF2-40B4-BE49-F238E27FC236}">
                <a16:creationId xmlns:a16="http://schemas.microsoft.com/office/drawing/2014/main" id="{C837A185-E25F-5D38-EC3B-2947BCCEAC7F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250700" y="3693681"/>
            <a:ext cx="914400" cy="914400"/>
          </a:xfrm>
          <a:prstGeom prst="rect">
            <a:avLst/>
          </a:prstGeom>
        </p:spPr>
      </p:pic>
      <p:pic>
        <p:nvPicPr>
          <p:cNvPr id="11" name="Gráfico 10" descr="Sala de aula com preenchimento sólido">
            <a:extLst>
              <a:ext uri="{FF2B5EF4-FFF2-40B4-BE49-F238E27FC236}">
                <a16:creationId xmlns:a16="http://schemas.microsoft.com/office/drawing/2014/main" id="{86747DCF-74DF-AB6E-D6C7-CE8003687220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3418085" y="3807373"/>
            <a:ext cx="835573" cy="835573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5800" y="876128"/>
            <a:ext cx="7772400" cy="1609344"/>
          </a:xfrm>
        </p:spPr>
        <p:txBody>
          <a:bodyPr/>
          <a:lstStyle/>
          <a:p>
            <a:pPr algn="ctr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CIDADANIA DIGITAL E O MUNDO DO TRABALHO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i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TM03090434[[fn=Tipo de Madeira]]</Template>
  <TotalTime>237</TotalTime>
  <Words>341</Words>
  <Application>Microsoft Office PowerPoint</Application>
  <PresentationFormat>Apresentação na tela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Rockwell</vt:lpstr>
      <vt:lpstr>Rockwell Condensed</vt:lpstr>
      <vt:lpstr>Wingdings</vt:lpstr>
      <vt:lpstr>Tipo de Madeira</vt:lpstr>
      <vt:lpstr>Computação na Educação Básica: SABERES E VIVÊNCIAS NA BAHIA</vt:lpstr>
      <vt:lpstr>Apresentação do PowerPoint</vt:lpstr>
      <vt:lpstr>CONTEXTO HISTÓRICO</vt:lpstr>
      <vt:lpstr>TRÊS EIXOS DA BNCC</vt:lpstr>
      <vt:lpstr>FORMAÇÃO DOCENTE</vt:lpstr>
      <vt:lpstr>EQUIDADE E ACESSO</vt:lpstr>
      <vt:lpstr>Computação como Direito Educacional</vt:lpstr>
      <vt:lpstr>Interdisciplinaridade com Base Sólida</vt:lpstr>
      <vt:lpstr>CIDADANIA DIGITAL E O MUNDO DO TRABALHO</vt:lpstr>
      <vt:lpstr>Apresentação do PowerPoint</vt:lpstr>
      <vt:lpstr>Apresentação do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Computação na Educação Básica:    SABERES E VIVÊNCIAS NA BAHIA.</dc:title>
  <dc:subject/>
  <dc:creator>Gondim</dc:creator>
  <cp:keywords/>
  <dc:description>generated using python-pptx</dc:description>
  <cp:lastModifiedBy>Amanda Almeida Santos</cp:lastModifiedBy>
  <cp:revision>23</cp:revision>
  <dcterms:created xsi:type="dcterms:W3CDTF">2013-01-27T09:14:16Z</dcterms:created>
  <dcterms:modified xsi:type="dcterms:W3CDTF">2025-05-05T19:15:48Z</dcterms:modified>
  <cp:category/>
</cp:coreProperties>
</file>