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modernComment_110_2F96ABDB.xml" ContentType="application/vnd.ms-powerpoint.comments+xml"/>
  <Override PartName="/ppt/notesSlides/notesSlide1.xml" ContentType="application/vnd.openxmlformats-officedocument.presentationml.notesSlide+xml"/>
  <Override PartName="/ppt/comments/modernComment_1EBC_A56458F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EB0_AC73ECB.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EB3_6F8364FA.xml" ContentType="application/vnd.ms-powerpoint.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1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3" r:id="rId6"/>
    <p:sldMasterId id="2147483686" r:id="rId7"/>
  </p:sldMasterIdLst>
  <p:notesMasterIdLst>
    <p:notesMasterId r:id="rId34"/>
  </p:notesMasterIdLst>
  <p:sldIdLst>
    <p:sldId id="272" r:id="rId8"/>
    <p:sldId id="7868" r:id="rId9"/>
    <p:sldId id="7858" r:id="rId10"/>
    <p:sldId id="7691" r:id="rId11"/>
    <p:sldId id="7837" r:id="rId12"/>
    <p:sldId id="7856" r:id="rId13"/>
    <p:sldId id="7875" r:id="rId14"/>
    <p:sldId id="7874" r:id="rId15"/>
    <p:sldId id="7870" r:id="rId16"/>
    <p:sldId id="7871" r:id="rId17"/>
    <p:sldId id="7872" r:id="rId18"/>
    <p:sldId id="7859" r:id="rId19"/>
    <p:sldId id="7865" r:id="rId20"/>
    <p:sldId id="7854" r:id="rId21"/>
    <p:sldId id="7864" r:id="rId22"/>
    <p:sldId id="7861" r:id="rId23"/>
    <p:sldId id="2147377051" r:id="rId24"/>
    <p:sldId id="369" r:id="rId25"/>
    <p:sldId id="336" r:id="rId26"/>
    <p:sldId id="2147377044" r:id="rId27"/>
    <p:sldId id="2147377045" r:id="rId28"/>
    <p:sldId id="7931" r:id="rId29"/>
    <p:sldId id="2147377048" r:id="rId30"/>
    <p:sldId id="2147377049" r:id="rId31"/>
    <p:sldId id="2147377050" r:id="rId32"/>
    <p:sldId id="289"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0B6133-AAD0-4546-29DE-DC9F37E90842}" name="Guilherme França Corrêa - (CGTI/SEB/UNESCO)" initials="G(" userId="S::guilhermefranca@mec.gov.br::a093ef72-ded3-428f-a15c-8235b0d0af31" providerId="AD"/>
  <p188:author id="{35771257-E319-8135-DFEA-6AA37FFEACA6}" name="Marina Galvao Kovacs (SEB/CGTI)" initials="M(" userId="S::marinagalvao@mec.gov.br::1bc52357-11b7-4c78-95fe-5ac35f190642" providerId="AD"/>
  <p188:author id="{D7DEE4B0-44EE-5D1B-DA70-D6A1B9EB8F27}" name="Thaísa Cavalcanti Pereira(SEB/DAGE/OEI)" initials="TP" userId="S::thaisapereira@mec.gov.br::0438b26f-0ded-48d3-94af-d266f9c0ef6d" providerId="AD"/>
  <p188:author id="{528AAAF9-88B9-9878-A851-204541AAA9E7}" name="Rodrigo de Souza Araujo (SEB/DAGE/MEC)" initials="Rd" userId="S::rodrigosaraujo@mec.gov.br::678b8cf4-9f6e-4cb3-b5cf-fc13029431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B880"/>
    <a:srgbClr val="D9D9D9"/>
    <a:srgbClr val="19A1B0"/>
    <a:srgbClr val="8CD0D7"/>
    <a:srgbClr val="E2E7EE"/>
    <a:srgbClr val="2F55A0"/>
    <a:srgbClr val="FF0000"/>
    <a:srgbClr val="3BAFBB"/>
    <a:srgbClr val="7FCBD3"/>
    <a:srgbClr val="5EB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22748-B000-184B-64E5-D1975A435758}" v="12" dt="2025-03-27T01:55:14.492"/>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Estilo Médio 3 - Ênfas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Estilo Médio 1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Estilo Médio 1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Estilo Claro 2 - Ênfas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Estilo Claro 3 - Ênfas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Estilo Claro 3 - Ênfas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ABFCF23-3B69-468F-B69F-88F6DE6A72F2}" styleName="Estilo Médio 1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Estilo com Tema 2 - Ênfas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omments/modernComment_110_2F96ABDB.xml><?xml version="1.0" encoding="utf-8"?>
<p188:cmLst xmlns:a="http://schemas.openxmlformats.org/drawingml/2006/main" xmlns:r="http://schemas.openxmlformats.org/officeDocument/2006/relationships" xmlns:p188="http://schemas.microsoft.com/office/powerpoint/2018/8/main">
  <p188:cm id="{D500036E-3F37-4709-ACD5-ACEE067D34CB}" authorId="{528AAAF9-88B9-9878-A851-204541AAA9E7}" created="2025-02-24T14:02:22.480">
    <pc:sldMkLst xmlns:pc="http://schemas.microsoft.com/office/powerpoint/2013/main/command">
      <pc:docMk/>
      <pc:sldMk cId="798403547" sldId="272"/>
    </pc:sldMkLst>
    <p188:txBody>
      <a:bodyPr/>
      <a:lstStyle/>
      <a:p>
        <a:r>
          <a:rPr lang="pt-BR"/>
          <a:t>Fazer cópia desse arquivo para realizar as personalizações da UF. Ajustar os pontos em destaque.</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BF209898-EB9C-44EE-B50E-E832AE3CD6BC}" authorId="{528AAAF9-88B9-9878-A851-204541AAA9E7}" created="2025-02-19T16:49:54.603">
    <ac:txMkLst xmlns:ac="http://schemas.microsoft.com/office/drawing/2013/main/command">
      <pc:docMk xmlns:pc="http://schemas.microsoft.com/office/powerpoint/2013/main/command"/>
      <pc:sldMk xmlns:pc="http://schemas.microsoft.com/office/powerpoint/2013/main/command" cId="0" sldId="289"/>
      <ac:spMk id="7" creationId="{3E5CFFFD-E20E-C5F2-1076-B7A870CF5694}"/>
      <ac:txMk cp="0" len="137">
        <ac:context len="139" hash="770146059"/>
      </ac:txMk>
    </ac:txMkLst>
    <p188:pos x="5817058" y="266207"/>
    <p188:txBody>
      <a:bodyPr/>
      <a:lstStyle/>
      <a:p>
        <a:r>
          <a:rPr lang="pt-BR"/>
          <a:t>Ajustar</a:t>
        </a:r>
      </a:p>
    </p188:txBody>
  </p188:cm>
</p188:cmLst>
</file>

<file path=ppt/comments/modernComment_1EB0_AC73ECB.xml><?xml version="1.0" encoding="utf-8"?>
<p188:cmLst xmlns:a="http://schemas.openxmlformats.org/drawingml/2006/main" xmlns:r="http://schemas.openxmlformats.org/officeDocument/2006/relationships" xmlns:p188="http://schemas.microsoft.com/office/powerpoint/2018/8/main">
  <p188:cm id="{49478B7A-61D6-467B-8686-3AD8E484E25C}" authorId="{528AAAF9-88B9-9878-A851-204541AAA9E7}" created="2025-03-17T22:44:17.495">
    <pc:sldMkLst xmlns:pc="http://schemas.microsoft.com/office/powerpoint/2013/main/command">
      <pc:docMk/>
      <pc:sldMk cId="180829899" sldId="7856"/>
    </pc:sldMkLst>
    <p188:txBody>
      <a:bodyPr/>
      <a:lstStyle/>
      <a:p>
        <a:r>
          <a:rPr lang="pt-BR"/>
          <a:t>Prazo encerrado. Ocultar Slide até termos atualização da área.</a:t>
        </a:r>
      </a:p>
    </p188:txBody>
  </p188:cm>
</p188:cmLst>
</file>

<file path=ppt/comments/modernComment_1EB3_6F8364FA.xml><?xml version="1.0" encoding="utf-8"?>
<p188:cmLst xmlns:a="http://schemas.openxmlformats.org/drawingml/2006/main" xmlns:r="http://schemas.openxmlformats.org/officeDocument/2006/relationships" xmlns:p188="http://schemas.microsoft.com/office/powerpoint/2018/8/main">
  <p188:cm id="{DC56E8ED-3338-4018-81D2-B3A449C39D54}" authorId="{528AAAF9-88B9-9878-A851-204541AAA9E7}" created="2025-02-19T16:51:21.105">
    <pc:sldMkLst xmlns:pc="http://schemas.microsoft.com/office/powerpoint/2013/main/command">
      <pc:docMk/>
      <pc:sldMk cId="1870882042" sldId="7859"/>
    </pc:sldMkLst>
    <p188:replyLst>
      <p188:reply id="{DA3A01B4-B104-4CFE-9CA4-57EC791F9FC5}" authorId="{528AAAF9-88B9-9878-A851-204541AAA9E7}" created="2025-02-19T22:30:01.532">
        <p188:txBody>
          <a:bodyPr/>
          <a:lstStyle/>
          <a:p>
            <a:r>
              <a:rPr lang="pt-BR"/>
              <a:t>[@Guilherme França Corrêa - (CGTI/SEB/UNESCO)] São dados de escolas públicas ou municipais? Preferencialmente municipais</a:t>
            </a:r>
          </a:p>
        </p188:txBody>
      </p188:reply>
      <p188:reply id="{9E210443-1D2F-4802-A20B-D07FEFC2E34E}" authorId="{670B6133-AAD0-4546-29DE-DC9F37E90842}" created="2025-02-19T22:36:33">
        <p188:txBody>
          <a:bodyPr/>
          <a:lstStyle/>
          <a:p>
            <a:r>
              <a:rPr lang="pt-BR"/>
              <a:t>Escolas municipais e estaduais. Ajusto para apenas municipais?</a:t>
            </a:r>
          </a:p>
        </p188:txBody>
      </p188:reply>
    </p188:replyLst>
    <p188:txBody>
      <a:bodyPr/>
      <a:lstStyle/>
      <a:p>
        <a:r>
          <a:rPr lang="pt-BR"/>
          <a:t>Ajustar, falar com CGTI</a:t>
        </a:r>
      </a:p>
    </p188:txBody>
  </p188:cm>
</p188:cmLst>
</file>

<file path=ppt/comments/modernComment_1EBC_A56458FC.xml><?xml version="1.0" encoding="utf-8"?>
<p188:cmLst xmlns:a="http://schemas.openxmlformats.org/drawingml/2006/main" xmlns:r="http://schemas.openxmlformats.org/officeDocument/2006/relationships" xmlns:p188="http://schemas.microsoft.com/office/powerpoint/2018/8/main">
  <p188:cm id="{4F2AD667-6E49-45DF-8BBA-6875E4C44A0F}" authorId="{528AAAF9-88B9-9878-A851-204541AAA9E7}" created="2025-02-19T16:50:47.766">
    <pc:sldMkLst xmlns:pc="http://schemas.microsoft.com/office/powerpoint/2013/main/command">
      <pc:docMk/>
      <pc:sldMk cId="2774817020" sldId="7868"/>
    </pc:sldMkLst>
    <p188:txBody>
      <a:bodyPr/>
      <a:lstStyle/>
      <a:p>
        <a:r>
          <a:rPr lang="pt-BR"/>
          <a:t>Ajustar</a:t>
        </a:r>
      </a:p>
    </p188:txBody>
  </p188:cm>
</p188: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26B3F-148F-43B8-A198-D5F7ADB4DBF4}" type="doc">
      <dgm:prSet loTypeId="urn:microsoft.com/office/officeart/2005/8/layout/process3" loCatId="process" qsTypeId="urn:microsoft.com/office/officeart/2005/8/quickstyle/simple1" qsCatId="simple" csTypeId="urn:microsoft.com/office/officeart/2005/8/colors/accent0_1" csCatId="mainScheme" phldr="1"/>
      <dgm:spPr/>
      <dgm:t>
        <a:bodyPr/>
        <a:lstStyle/>
        <a:p>
          <a:endParaRPr lang="pt-BR"/>
        </a:p>
      </dgm:t>
    </dgm:pt>
    <dgm:pt modelId="{CB8D0997-0983-4966-82C8-06858DA69B5D}">
      <dgm:prSet phldrT="[Texto]" phldr="0"/>
      <dgm:spPr/>
      <dgm:t>
        <a:bodyPr/>
        <a:lstStyle/>
        <a:p>
          <a:r>
            <a:rPr lang="pt-BR" b="1">
              <a:solidFill>
                <a:schemeClr val="bg1"/>
              </a:solidFill>
              <a:latin typeface="Calibri"/>
              <a:ea typeface="Calibri"/>
              <a:cs typeface="Calibri"/>
            </a:rPr>
            <a:t>Março:</a:t>
          </a:r>
        </a:p>
      </dgm:t>
    </dgm:pt>
    <dgm:pt modelId="{4239A908-C721-40D5-8C2F-CD83E6DCC20E}" type="parTrans" cxnId="{29F02285-91C7-4AAE-87B9-59F1282692C4}">
      <dgm:prSet/>
      <dgm:spPr/>
      <dgm:t>
        <a:bodyPr/>
        <a:lstStyle/>
        <a:p>
          <a:endParaRPr lang="pt-BR"/>
        </a:p>
      </dgm:t>
    </dgm:pt>
    <dgm:pt modelId="{6CA13ADD-9D03-44AD-BB08-1778A294C713}" type="sibTrans" cxnId="{29F02285-91C7-4AAE-87B9-59F1282692C4}">
      <dgm:prSet/>
      <dgm:spPr/>
      <dgm:t>
        <a:bodyPr/>
        <a:lstStyle/>
        <a:p>
          <a:endParaRPr lang="pt-BR"/>
        </a:p>
      </dgm:t>
    </dgm:pt>
    <dgm:pt modelId="{6FCE47E7-3F6E-4ECC-8DB9-04BEC2DB1382}">
      <dgm:prSet phldrT="[Texto]" phldr="0"/>
      <dgm:spPr/>
      <dgm:t>
        <a:bodyPr/>
        <a:lstStyle/>
        <a:p>
          <a:pPr rtl="0"/>
          <a:r>
            <a:rPr lang="pt-BR" b="0">
              <a:latin typeface="Calibri"/>
              <a:ea typeface="Calibri"/>
              <a:cs typeface="Calibri"/>
            </a:rPr>
            <a:t>Lançamento da Adesão ao Sistema Gestão Presente (Entes);</a:t>
          </a:r>
        </a:p>
      </dgm:t>
    </dgm:pt>
    <dgm:pt modelId="{E83806D5-8894-45B2-A945-C952C7900996}" type="parTrans" cxnId="{43EDA1F9-F88D-49E7-B3A2-02741C1D9714}">
      <dgm:prSet/>
      <dgm:spPr/>
      <dgm:t>
        <a:bodyPr/>
        <a:lstStyle/>
        <a:p>
          <a:endParaRPr lang="pt-BR"/>
        </a:p>
      </dgm:t>
    </dgm:pt>
    <dgm:pt modelId="{EE33EB29-EDA5-482A-98A2-85155D438246}" type="sibTrans" cxnId="{43EDA1F9-F88D-49E7-B3A2-02741C1D9714}">
      <dgm:prSet/>
      <dgm:spPr/>
      <dgm:t>
        <a:bodyPr/>
        <a:lstStyle/>
        <a:p>
          <a:endParaRPr lang="pt-BR"/>
        </a:p>
      </dgm:t>
    </dgm:pt>
    <dgm:pt modelId="{D7061E5B-BD16-49D2-A45A-24A4429BB929}">
      <dgm:prSet phldrT="[Texto]" phldr="0"/>
      <dgm:spPr/>
      <dgm:t>
        <a:bodyPr/>
        <a:lstStyle/>
        <a:p>
          <a:pPr rtl="0"/>
          <a:r>
            <a:rPr lang="pt-BR" b="1">
              <a:solidFill>
                <a:schemeClr val="bg1"/>
              </a:solidFill>
              <a:latin typeface="Calibri"/>
              <a:ea typeface="Calibri"/>
              <a:cs typeface="Calibri"/>
            </a:rPr>
            <a:t>Abril a Julho:</a:t>
          </a:r>
        </a:p>
      </dgm:t>
    </dgm:pt>
    <dgm:pt modelId="{BC17859A-5289-48A6-8826-363C93F35822}" type="parTrans" cxnId="{2851D694-9BD2-49CC-A398-03268365AA3E}">
      <dgm:prSet/>
      <dgm:spPr/>
      <dgm:t>
        <a:bodyPr/>
        <a:lstStyle/>
        <a:p>
          <a:endParaRPr lang="pt-BR"/>
        </a:p>
      </dgm:t>
    </dgm:pt>
    <dgm:pt modelId="{849E2D4C-BF35-43EA-A58C-6AC872559277}" type="sibTrans" cxnId="{2851D694-9BD2-49CC-A398-03268365AA3E}">
      <dgm:prSet/>
      <dgm:spPr/>
      <dgm:t>
        <a:bodyPr/>
        <a:lstStyle/>
        <a:p>
          <a:endParaRPr lang="pt-BR"/>
        </a:p>
      </dgm:t>
    </dgm:pt>
    <dgm:pt modelId="{30D6A080-1EDF-4C70-B178-E6E45640469F}">
      <dgm:prSet phldrT="[Texto]" phldr="0"/>
      <dgm:spPr/>
      <dgm:t>
        <a:bodyPr/>
        <a:lstStyle/>
        <a:p>
          <a:pPr rtl="0"/>
          <a:r>
            <a:rPr lang="pt-BR" b="0">
              <a:latin typeface="Calibri"/>
              <a:ea typeface="Calibri"/>
              <a:cs typeface="Calibri"/>
            </a:rPr>
            <a:t>Cadastramento e Formação dos Usuários (Redes e Escolas);</a:t>
          </a:r>
        </a:p>
      </dgm:t>
    </dgm:pt>
    <dgm:pt modelId="{2CC421F5-C895-4236-9463-B1A4D3CED2AE}" type="parTrans" cxnId="{8AD1A4D2-3C12-4176-9973-0D083E128296}">
      <dgm:prSet/>
      <dgm:spPr/>
      <dgm:t>
        <a:bodyPr/>
        <a:lstStyle/>
        <a:p>
          <a:endParaRPr lang="pt-BR"/>
        </a:p>
      </dgm:t>
    </dgm:pt>
    <dgm:pt modelId="{40FA4538-DB89-4B8C-8C92-8C3742E8E29B}" type="sibTrans" cxnId="{8AD1A4D2-3C12-4176-9973-0D083E128296}">
      <dgm:prSet/>
      <dgm:spPr/>
      <dgm:t>
        <a:bodyPr/>
        <a:lstStyle/>
        <a:p>
          <a:endParaRPr lang="pt-BR"/>
        </a:p>
      </dgm:t>
    </dgm:pt>
    <dgm:pt modelId="{494529BF-94C6-4413-AC52-5D1147D480EC}">
      <dgm:prSet phldrT="[Texto]" phldr="0"/>
      <dgm:spPr/>
      <dgm:t>
        <a:bodyPr/>
        <a:lstStyle/>
        <a:p>
          <a:r>
            <a:rPr lang="pt-BR" b="1">
              <a:solidFill>
                <a:schemeClr val="bg1"/>
              </a:solidFill>
              <a:latin typeface="Calibri"/>
              <a:ea typeface="Calibri"/>
              <a:cs typeface="Calibri"/>
            </a:rPr>
            <a:t>Agosto:</a:t>
          </a:r>
        </a:p>
      </dgm:t>
    </dgm:pt>
    <dgm:pt modelId="{5E574F44-524D-43BC-B339-DFE0C2CE33D2}" type="parTrans" cxnId="{3D7FEDD9-51B4-46C9-B9EE-40293E4476B1}">
      <dgm:prSet/>
      <dgm:spPr/>
      <dgm:t>
        <a:bodyPr/>
        <a:lstStyle/>
        <a:p>
          <a:endParaRPr lang="pt-BR"/>
        </a:p>
      </dgm:t>
    </dgm:pt>
    <dgm:pt modelId="{A68BA533-68F3-4370-8444-DC474BC3D0E4}" type="sibTrans" cxnId="{3D7FEDD9-51B4-46C9-B9EE-40293E4476B1}">
      <dgm:prSet/>
      <dgm:spPr/>
      <dgm:t>
        <a:bodyPr/>
        <a:lstStyle/>
        <a:p>
          <a:endParaRPr lang="pt-BR"/>
        </a:p>
      </dgm:t>
    </dgm:pt>
    <dgm:pt modelId="{6C14001E-C600-48B2-8BF8-328FDC4D19F8}">
      <dgm:prSet phldrT="[Texto]" phldr="0"/>
      <dgm:spPr/>
      <dgm:t>
        <a:bodyPr/>
        <a:lstStyle/>
        <a:p>
          <a:pPr rtl="0"/>
          <a:r>
            <a:rPr lang="pt-BR" b="0">
              <a:latin typeface="Calibri"/>
              <a:ea typeface="Calibri"/>
              <a:cs typeface="Calibri"/>
            </a:rPr>
            <a:t>Lançamento para Utilização do Gestão de Processos Escolares/SGP;</a:t>
          </a:r>
        </a:p>
      </dgm:t>
    </dgm:pt>
    <dgm:pt modelId="{66B841E5-2C21-4E34-A394-80FD02EC49E2}" type="parTrans" cxnId="{4CEDD0F5-37FD-466E-85CD-251AFD409568}">
      <dgm:prSet/>
      <dgm:spPr/>
      <dgm:t>
        <a:bodyPr/>
        <a:lstStyle/>
        <a:p>
          <a:endParaRPr lang="pt-BR"/>
        </a:p>
      </dgm:t>
    </dgm:pt>
    <dgm:pt modelId="{B0476689-F3B3-491B-A1FF-4E90533330AE}" type="sibTrans" cxnId="{4CEDD0F5-37FD-466E-85CD-251AFD409568}">
      <dgm:prSet/>
      <dgm:spPr/>
      <dgm:t>
        <a:bodyPr/>
        <a:lstStyle/>
        <a:p>
          <a:endParaRPr lang="pt-BR"/>
        </a:p>
      </dgm:t>
    </dgm:pt>
    <dgm:pt modelId="{4F94A510-7374-4062-9335-12B85A112388}">
      <dgm:prSet phldr="0"/>
      <dgm:spPr/>
      <dgm:t>
        <a:bodyPr/>
        <a:lstStyle/>
        <a:p>
          <a:pPr rtl="0"/>
          <a:r>
            <a:rPr lang="pt-BR" b="0">
              <a:latin typeface="Calibri"/>
              <a:ea typeface="Calibri"/>
              <a:cs typeface="Calibri"/>
            </a:rPr>
            <a:t>Lançamento da Adesão ao Gestão de Processos Escolares/SGP (Escolas)</a:t>
          </a:r>
        </a:p>
      </dgm:t>
    </dgm:pt>
    <dgm:pt modelId="{9029BD55-3D29-444D-A50D-9277582EDD7E}" type="parTrans" cxnId="{FBF36101-719F-48B6-B344-3036E26A92B6}">
      <dgm:prSet/>
      <dgm:spPr/>
    </dgm:pt>
    <dgm:pt modelId="{D56D8544-42BD-4D28-BA29-ADAEFDE5CCE2}" type="sibTrans" cxnId="{FBF36101-719F-48B6-B344-3036E26A92B6}">
      <dgm:prSet/>
      <dgm:spPr/>
    </dgm:pt>
    <dgm:pt modelId="{BCDD42DA-E396-41D3-962A-10BC50FF92A0}">
      <dgm:prSet phldr="0"/>
      <dgm:spPr/>
      <dgm:t>
        <a:bodyPr/>
        <a:lstStyle/>
        <a:p>
          <a:pPr rtl="0"/>
          <a:r>
            <a:rPr lang="pt-BR" b="0">
              <a:latin typeface="Calibri"/>
              <a:ea typeface="Calibri"/>
              <a:cs typeface="Calibri"/>
            </a:rPr>
            <a:t>Povoamento das bases de dados;</a:t>
          </a:r>
        </a:p>
      </dgm:t>
    </dgm:pt>
    <dgm:pt modelId="{EE0B3268-77E8-4DED-820E-39851AC99ADA}" type="parTrans" cxnId="{622467A8-ACFE-4C43-BAD2-A7200917031D}">
      <dgm:prSet/>
      <dgm:spPr/>
    </dgm:pt>
    <dgm:pt modelId="{3AF59C78-C705-4336-A76B-A171FE30BAA5}" type="sibTrans" cxnId="{622467A8-ACFE-4C43-BAD2-A7200917031D}">
      <dgm:prSet/>
      <dgm:spPr/>
    </dgm:pt>
    <dgm:pt modelId="{33E870A6-6512-43C1-8447-817522836552}" type="pres">
      <dgm:prSet presAssocID="{1DB26B3F-148F-43B8-A198-D5F7ADB4DBF4}" presName="linearFlow" presStyleCnt="0">
        <dgm:presLayoutVars>
          <dgm:dir/>
          <dgm:animLvl val="lvl"/>
          <dgm:resizeHandles val="exact"/>
        </dgm:presLayoutVars>
      </dgm:prSet>
      <dgm:spPr/>
    </dgm:pt>
    <dgm:pt modelId="{D8FD29B4-96A8-4D6D-84C1-30A3B9044AEE}" type="pres">
      <dgm:prSet presAssocID="{CB8D0997-0983-4966-82C8-06858DA69B5D}" presName="composite" presStyleCnt="0"/>
      <dgm:spPr/>
    </dgm:pt>
    <dgm:pt modelId="{C78D61A0-DDBE-4CF0-8195-BB5D972C3DCE}" type="pres">
      <dgm:prSet presAssocID="{CB8D0997-0983-4966-82C8-06858DA69B5D}" presName="parTx" presStyleLbl="node1" presStyleIdx="0" presStyleCnt="3">
        <dgm:presLayoutVars>
          <dgm:chMax val="0"/>
          <dgm:chPref val="0"/>
          <dgm:bulletEnabled val="1"/>
        </dgm:presLayoutVars>
      </dgm:prSet>
      <dgm:spPr/>
    </dgm:pt>
    <dgm:pt modelId="{6E8D7406-4EA2-4083-AC44-801248F56CBE}" type="pres">
      <dgm:prSet presAssocID="{CB8D0997-0983-4966-82C8-06858DA69B5D}" presName="parSh" presStyleLbl="node1" presStyleIdx="0" presStyleCnt="3"/>
      <dgm:spPr>
        <a:solidFill>
          <a:srgbClr val="19A1B0"/>
        </a:solidFill>
      </dgm:spPr>
    </dgm:pt>
    <dgm:pt modelId="{B31BD058-514E-44F4-9233-54B1AAFD807B}" type="pres">
      <dgm:prSet presAssocID="{CB8D0997-0983-4966-82C8-06858DA69B5D}" presName="desTx" presStyleLbl="fgAcc1" presStyleIdx="0" presStyleCnt="3">
        <dgm:presLayoutVars>
          <dgm:bulletEnabled val="1"/>
        </dgm:presLayoutVars>
      </dgm:prSet>
      <dgm:spPr>
        <a:solidFill>
          <a:schemeClr val="bg1"/>
        </a:solidFill>
      </dgm:spPr>
    </dgm:pt>
    <dgm:pt modelId="{AE25FDE1-D653-4FA4-97EF-A403E75909C0}" type="pres">
      <dgm:prSet presAssocID="{6CA13ADD-9D03-44AD-BB08-1778A294C713}" presName="sibTrans" presStyleLbl="sibTrans2D1" presStyleIdx="0" presStyleCnt="2"/>
      <dgm:spPr/>
    </dgm:pt>
    <dgm:pt modelId="{DA44BB16-DA5E-41AD-A193-0B26C4444824}" type="pres">
      <dgm:prSet presAssocID="{6CA13ADD-9D03-44AD-BB08-1778A294C713}" presName="connTx" presStyleLbl="sibTrans2D1" presStyleIdx="0" presStyleCnt="2"/>
      <dgm:spPr/>
    </dgm:pt>
    <dgm:pt modelId="{F9B740DE-5A97-415A-820F-CA65D8850D76}" type="pres">
      <dgm:prSet presAssocID="{D7061E5B-BD16-49D2-A45A-24A4429BB929}" presName="composite" presStyleCnt="0"/>
      <dgm:spPr/>
    </dgm:pt>
    <dgm:pt modelId="{939FC599-80FB-471D-A081-4E6D070F2D18}" type="pres">
      <dgm:prSet presAssocID="{D7061E5B-BD16-49D2-A45A-24A4429BB929}" presName="parTx" presStyleLbl="node1" presStyleIdx="0" presStyleCnt="3">
        <dgm:presLayoutVars>
          <dgm:chMax val="0"/>
          <dgm:chPref val="0"/>
          <dgm:bulletEnabled val="1"/>
        </dgm:presLayoutVars>
      </dgm:prSet>
      <dgm:spPr/>
    </dgm:pt>
    <dgm:pt modelId="{0F4606D7-9919-48AF-9BF1-4613D2BEBF4E}" type="pres">
      <dgm:prSet presAssocID="{D7061E5B-BD16-49D2-A45A-24A4429BB929}" presName="parSh" presStyleLbl="node1" presStyleIdx="1" presStyleCnt="3"/>
      <dgm:spPr>
        <a:solidFill>
          <a:srgbClr val="19A1B0"/>
        </a:solidFill>
      </dgm:spPr>
    </dgm:pt>
    <dgm:pt modelId="{D411FB8C-AD73-4816-A0BB-492EF3B17033}" type="pres">
      <dgm:prSet presAssocID="{D7061E5B-BD16-49D2-A45A-24A4429BB929}" presName="desTx" presStyleLbl="fgAcc1" presStyleIdx="1" presStyleCnt="3">
        <dgm:presLayoutVars>
          <dgm:bulletEnabled val="1"/>
        </dgm:presLayoutVars>
      </dgm:prSet>
      <dgm:spPr>
        <a:solidFill>
          <a:schemeClr val="bg1"/>
        </a:solidFill>
      </dgm:spPr>
    </dgm:pt>
    <dgm:pt modelId="{AB93D166-5964-4AE6-8C27-DDF44015868D}" type="pres">
      <dgm:prSet presAssocID="{849E2D4C-BF35-43EA-A58C-6AC872559277}" presName="sibTrans" presStyleLbl="sibTrans2D1" presStyleIdx="1" presStyleCnt="2"/>
      <dgm:spPr/>
    </dgm:pt>
    <dgm:pt modelId="{1F034CDA-A27F-451C-ADC8-EBECB0AF9FA4}" type="pres">
      <dgm:prSet presAssocID="{849E2D4C-BF35-43EA-A58C-6AC872559277}" presName="connTx" presStyleLbl="sibTrans2D1" presStyleIdx="1" presStyleCnt="2"/>
      <dgm:spPr/>
    </dgm:pt>
    <dgm:pt modelId="{41A9F0E2-9C3D-46F1-9004-107CCE82FA50}" type="pres">
      <dgm:prSet presAssocID="{494529BF-94C6-4413-AC52-5D1147D480EC}" presName="composite" presStyleCnt="0"/>
      <dgm:spPr/>
    </dgm:pt>
    <dgm:pt modelId="{35835B97-EA6E-4C7C-80C7-6100E4390649}" type="pres">
      <dgm:prSet presAssocID="{494529BF-94C6-4413-AC52-5D1147D480EC}" presName="parTx" presStyleLbl="node1" presStyleIdx="1" presStyleCnt="3">
        <dgm:presLayoutVars>
          <dgm:chMax val="0"/>
          <dgm:chPref val="0"/>
          <dgm:bulletEnabled val="1"/>
        </dgm:presLayoutVars>
      </dgm:prSet>
      <dgm:spPr/>
    </dgm:pt>
    <dgm:pt modelId="{E9F378F0-59CF-47D6-AE68-1D2C911486BB}" type="pres">
      <dgm:prSet presAssocID="{494529BF-94C6-4413-AC52-5D1147D480EC}" presName="parSh" presStyleLbl="node1" presStyleIdx="2" presStyleCnt="3"/>
      <dgm:spPr>
        <a:solidFill>
          <a:srgbClr val="19A1B0"/>
        </a:solidFill>
      </dgm:spPr>
    </dgm:pt>
    <dgm:pt modelId="{A6330F82-5852-4CB4-A328-3028A18889A2}" type="pres">
      <dgm:prSet presAssocID="{494529BF-94C6-4413-AC52-5D1147D480EC}" presName="desTx" presStyleLbl="fgAcc1" presStyleIdx="2" presStyleCnt="3">
        <dgm:presLayoutVars>
          <dgm:bulletEnabled val="1"/>
        </dgm:presLayoutVars>
      </dgm:prSet>
      <dgm:spPr>
        <a:solidFill>
          <a:schemeClr val="bg1"/>
        </a:solidFill>
      </dgm:spPr>
    </dgm:pt>
  </dgm:ptLst>
  <dgm:cxnLst>
    <dgm:cxn modelId="{FBF36101-719F-48B6-B344-3036E26A92B6}" srcId="{CB8D0997-0983-4966-82C8-06858DA69B5D}" destId="{4F94A510-7374-4062-9335-12B85A112388}" srcOrd="1" destOrd="0" parTransId="{9029BD55-3D29-444D-A50D-9277582EDD7E}" sibTransId="{D56D8544-42BD-4D28-BA29-ADAEFDE5CCE2}"/>
    <dgm:cxn modelId="{2EFE2023-7057-4F59-B112-B11C21724EDC}" type="presOf" srcId="{6FCE47E7-3F6E-4ECC-8DB9-04BEC2DB1382}" destId="{B31BD058-514E-44F4-9233-54B1AAFD807B}" srcOrd="0" destOrd="0" presId="urn:microsoft.com/office/officeart/2005/8/layout/process3"/>
    <dgm:cxn modelId="{4656D024-C93E-4881-8556-94C22500E347}" type="presOf" srcId="{D7061E5B-BD16-49D2-A45A-24A4429BB929}" destId="{0F4606D7-9919-48AF-9BF1-4613D2BEBF4E}" srcOrd="1" destOrd="0" presId="urn:microsoft.com/office/officeart/2005/8/layout/process3"/>
    <dgm:cxn modelId="{604F7A25-E978-462D-87A5-46CE56C58198}" type="presOf" srcId="{D7061E5B-BD16-49D2-A45A-24A4429BB929}" destId="{939FC599-80FB-471D-A081-4E6D070F2D18}" srcOrd="0" destOrd="0" presId="urn:microsoft.com/office/officeart/2005/8/layout/process3"/>
    <dgm:cxn modelId="{47EF4B2E-17A6-411A-8F2C-3C57494A8457}" type="presOf" srcId="{CB8D0997-0983-4966-82C8-06858DA69B5D}" destId="{C78D61A0-DDBE-4CF0-8195-BB5D972C3DCE}" srcOrd="0" destOrd="0" presId="urn:microsoft.com/office/officeart/2005/8/layout/process3"/>
    <dgm:cxn modelId="{45D0F937-7159-44FA-AE89-8F4CF5E46EAA}" type="presOf" srcId="{6CA13ADD-9D03-44AD-BB08-1778A294C713}" destId="{DA44BB16-DA5E-41AD-A193-0B26C4444824}" srcOrd="1" destOrd="0" presId="urn:microsoft.com/office/officeart/2005/8/layout/process3"/>
    <dgm:cxn modelId="{7F433641-2757-4C1C-9BDF-DFF4CBCFB692}" type="presOf" srcId="{CB8D0997-0983-4966-82C8-06858DA69B5D}" destId="{6E8D7406-4EA2-4083-AC44-801248F56CBE}" srcOrd="1" destOrd="0" presId="urn:microsoft.com/office/officeart/2005/8/layout/process3"/>
    <dgm:cxn modelId="{BFD49965-BDD7-473E-83F5-808B76F1E10C}" type="presOf" srcId="{494529BF-94C6-4413-AC52-5D1147D480EC}" destId="{35835B97-EA6E-4C7C-80C7-6100E4390649}" srcOrd="0" destOrd="0" presId="urn:microsoft.com/office/officeart/2005/8/layout/process3"/>
    <dgm:cxn modelId="{7A882451-6C44-4DBA-9D9A-604DB4FB783D}" type="presOf" srcId="{1DB26B3F-148F-43B8-A198-D5F7ADB4DBF4}" destId="{33E870A6-6512-43C1-8447-817522836552}" srcOrd="0" destOrd="0" presId="urn:microsoft.com/office/officeart/2005/8/layout/process3"/>
    <dgm:cxn modelId="{29F02285-91C7-4AAE-87B9-59F1282692C4}" srcId="{1DB26B3F-148F-43B8-A198-D5F7ADB4DBF4}" destId="{CB8D0997-0983-4966-82C8-06858DA69B5D}" srcOrd="0" destOrd="0" parTransId="{4239A908-C721-40D5-8C2F-CD83E6DCC20E}" sibTransId="{6CA13ADD-9D03-44AD-BB08-1778A294C713}"/>
    <dgm:cxn modelId="{7ADFFB8B-4487-4898-92B8-543C2332D047}" type="presOf" srcId="{494529BF-94C6-4413-AC52-5D1147D480EC}" destId="{E9F378F0-59CF-47D6-AE68-1D2C911486BB}" srcOrd="1" destOrd="0" presId="urn:microsoft.com/office/officeart/2005/8/layout/process3"/>
    <dgm:cxn modelId="{2851D694-9BD2-49CC-A398-03268365AA3E}" srcId="{1DB26B3F-148F-43B8-A198-D5F7ADB4DBF4}" destId="{D7061E5B-BD16-49D2-A45A-24A4429BB929}" srcOrd="1" destOrd="0" parTransId="{BC17859A-5289-48A6-8826-363C93F35822}" sibTransId="{849E2D4C-BF35-43EA-A58C-6AC872559277}"/>
    <dgm:cxn modelId="{A48A30A0-A59A-426D-804D-AE93448C4A7D}" type="presOf" srcId="{849E2D4C-BF35-43EA-A58C-6AC872559277}" destId="{AB93D166-5964-4AE6-8C27-DDF44015868D}" srcOrd="0" destOrd="0" presId="urn:microsoft.com/office/officeart/2005/8/layout/process3"/>
    <dgm:cxn modelId="{F0E2C2A4-02F9-4D1F-B268-F2B0FB3E493F}" type="presOf" srcId="{6CA13ADD-9D03-44AD-BB08-1778A294C713}" destId="{AE25FDE1-D653-4FA4-97EF-A403E75909C0}" srcOrd="0" destOrd="0" presId="urn:microsoft.com/office/officeart/2005/8/layout/process3"/>
    <dgm:cxn modelId="{622467A8-ACFE-4C43-BAD2-A7200917031D}" srcId="{D7061E5B-BD16-49D2-A45A-24A4429BB929}" destId="{BCDD42DA-E396-41D3-962A-10BC50FF92A0}" srcOrd="1" destOrd="0" parTransId="{EE0B3268-77E8-4DED-820E-39851AC99ADA}" sibTransId="{3AF59C78-C705-4336-A76B-A171FE30BAA5}"/>
    <dgm:cxn modelId="{B488A6B1-CE3E-4347-A034-D6DC14339601}" type="presOf" srcId="{4F94A510-7374-4062-9335-12B85A112388}" destId="{B31BD058-514E-44F4-9233-54B1AAFD807B}" srcOrd="0" destOrd="1" presId="urn:microsoft.com/office/officeart/2005/8/layout/process3"/>
    <dgm:cxn modelId="{D67D6AC1-FD68-499C-A755-D9D132160C09}" type="presOf" srcId="{849E2D4C-BF35-43EA-A58C-6AC872559277}" destId="{1F034CDA-A27F-451C-ADC8-EBECB0AF9FA4}" srcOrd="1" destOrd="0" presId="urn:microsoft.com/office/officeart/2005/8/layout/process3"/>
    <dgm:cxn modelId="{2399C8C7-5CF0-48D7-89CF-1294326D657E}" type="presOf" srcId="{6C14001E-C600-48B2-8BF8-328FDC4D19F8}" destId="{A6330F82-5852-4CB4-A328-3028A18889A2}" srcOrd="0" destOrd="0" presId="urn:microsoft.com/office/officeart/2005/8/layout/process3"/>
    <dgm:cxn modelId="{8AD1A4D2-3C12-4176-9973-0D083E128296}" srcId="{D7061E5B-BD16-49D2-A45A-24A4429BB929}" destId="{30D6A080-1EDF-4C70-B178-E6E45640469F}" srcOrd="0" destOrd="0" parTransId="{2CC421F5-C895-4236-9463-B1A4D3CED2AE}" sibTransId="{40FA4538-DB89-4B8C-8C92-8C3742E8E29B}"/>
    <dgm:cxn modelId="{C5DE7BD3-75C8-4086-9D45-FD13E30B17AA}" type="presOf" srcId="{BCDD42DA-E396-41D3-962A-10BC50FF92A0}" destId="{D411FB8C-AD73-4816-A0BB-492EF3B17033}" srcOrd="0" destOrd="1" presId="urn:microsoft.com/office/officeart/2005/8/layout/process3"/>
    <dgm:cxn modelId="{7ED88AD8-41C0-44E8-A6A9-A67D08100CD6}" type="presOf" srcId="{30D6A080-1EDF-4C70-B178-E6E45640469F}" destId="{D411FB8C-AD73-4816-A0BB-492EF3B17033}" srcOrd="0" destOrd="0" presId="urn:microsoft.com/office/officeart/2005/8/layout/process3"/>
    <dgm:cxn modelId="{3D7FEDD9-51B4-46C9-B9EE-40293E4476B1}" srcId="{1DB26B3F-148F-43B8-A198-D5F7ADB4DBF4}" destId="{494529BF-94C6-4413-AC52-5D1147D480EC}" srcOrd="2" destOrd="0" parTransId="{5E574F44-524D-43BC-B339-DFE0C2CE33D2}" sibTransId="{A68BA533-68F3-4370-8444-DC474BC3D0E4}"/>
    <dgm:cxn modelId="{4CEDD0F5-37FD-466E-85CD-251AFD409568}" srcId="{494529BF-94C6-4413-AC52-5D1147D480EC}" destId="{6C14001E-C600-48B2-8BF8-328FDC4D19F8}" srcOrd="0" destOrd="0" parTransId="{66B841E5-2C21-4E34-A394-80FD02EC49E2}" sibTransId="{B0476689-F3B3-491B-A1FF-4E90533330AE}"/>
    <dgm:cxn modelId="{43EDA1F9-F88D-49E7-B3A2-02741C1D9714}" srcId="{CB8D0997-0983-4966-82C8-06858DA69B5D}" destId="{6FCE47E7-3F6E-4ECC-8DB9-04BEC2DB1382}" srcOrd="0" destOrd="0" parTransId="{E83806D5-8894-45B2-A945-C952C7900996}" sibTransId="{EE33EB29-EDA5-482A-98A2-85155D438246}"/>
    <dgm:cxn modelId="{234B1D16-5AEE-449F-8DC1-7EF6852E3F53}" type="presParOf" srcId="{33E870A6-6512-43C1-8447-817522836552}" destId="{D8FD29B4-96A8-4D6D-84C1-30A3B9044AEE}" srcOrd="0" destOrd="0" presId="urn:microsoft.com/office/officeart/2005/8/layout/process3"/>
    <dgm:cxn modelId="{03CE8005-BF3A-4DCC-BF3A-F7E0B123C13B}" type="presParOf" srcId="{D8FD29B4-96A8-4D6D-84C1-30A3B9044AEE}" destId="{C78D61A0-DDBE-4CF0-8195-BB5D972C3DCE}" srcOrd="0" destOrd="0" presId="urn:microsoft.com/office/officeart/2005/8/layout/process3"/>
    <dgm:cxn modelId="{862E38EA-4A53-4BE5-AE74-84D0AB35EFDF}" type="presParOf" srcId="{D8FD29B4-96A8-4D6D-84C1-30A3B9044AEE}" destId="{6E8D7406-4EA2-4083-AC44-801248F56CBE}" srcOrd="1" destOrd="0" presId="urn:microsoft.com/office/officeart/2005/8/layout/process3"/>
    <dgm:cxn modelId="{A24F8F4B-E86E-4406-948A-241208D80F99}" type="presParOf" srcId="{D8FD29B4-96A8-4D6D-84C1-30A3B9044AEE}" destId="{B31BD058-514E-44F4-9233-54B1AAFD807B}" srcOrd="2" destOrd="0" presId="urn:microsoft.com/office/officeart/2005/8/layout/process3"/>
    <dgm:cxn modelId="{AC8CD484-F04C-4B01-A410-6315A0070906}" type="presParOf" srcId="{33E870A6-6512-43C1-8447-817522836552}" destId="{AE25FDE1-D653-4FA4-97EF-A403E75909C0}" srcOrd="1" destOrd="0" presId="urn:microsoft.com/office/officeart/2005/8/layout/process3"/>
    <dgm:cxn modelId="{84876D0E-3374-48E9-8DB1-EC5892C46C5A}" type="presParOf" srcId="{AE25FDE1-D653-4FA4-97EF-A403E75909C0}" destId="{DA44BB16-DA5E-41AD-A193-0B26C4444824}" srcOrd="0" destOrd="0" presId="urn:microsoft.com/office/officeart/2005/8/layout/process3"/>
    <dgm:cxn modelId="{9E3535B7-8D01-41C3-A7AA-661D6ACA9276}" type="presParOf" srcId="{33E870A6-6512-43C1-8447-817522836552}" destId="{F9B740DE-5A97-415A-820F-CA65D8850D76}" srcOrd="2" destOrd="0" presId="urn:microsoft.com/office/officeart/2005/8/layout/process3"/>
    <dgm:cxn modelId="{B62E4BF9-D162-43D8-8DB7-B3705D5D2D49}" type="presParOf" srcId="{F9B740DE-5A97-415A-820F-CA65D8850D76}" destId="{939FC599-80FB-471D-A081-4E6D070F2D18}" srcOrd="0" destOrd="0" presId="urn:microsoft.com/office/officeart/2005/8/layout/process3"/>
    <dgm:cxn modelId="{A6899F59-F649-429C-B0ED-0DBADD1A96FD}" type="presParOf" srcId="{F9B740DE-5A97-415A-820F-CA65D8850D76}" destId="{0F4606D7-9919-48AF-9BF1-4613D2BEBF4E}" srcOrd="1" destOrd="0" presId="urn:microsoft.com/office/officeart/2005/8/layout/process3"/>
    <dgm:cxn modelId="{9C107F24-2659-413B-8616-24335065A328}" type="presParOf" srcId="{F9B740DE-5A97-415A-820F-CA65D8850D76}" destId="{D411FB8C-AD73-4816-A0BB-492EF3B17033}" srcOrd="2" destOrd="0" presId="urn:microsoft.com/office/officeart/2005/8/layout/process3"/>
    <dgm:cxn modelId="{14A9CADE-D9C6-4CE3-86B5-A3005F816B67}" type="presParOf" srcId="{33E870A6-6512-43C1-8447-817522836552}" destId="{AB93D166-5964-4AE6-8C27-DDF44015868D}" srcOrd="3" destOrd="0" presId="urn:microsoft.com/office/officeart/2005/8/layout/process3"/>
    <dgm:cxn modelId="{D4EF4A21-BA76-4A97-8041-457A2BAE5929}" type="presParOf" srcId="{AB93D166-5964-4AE6-8C27-DDF44015868D}" destId="{1F034CDA-A27F-451C-ADC8-EBECB0AF9FA4}" srcOrd="0" destOrd="0" presId="urn:microsoft.com/office/officeart/2005/8/layout/process3"/>
    <dgm:cxn modelId="{C25519A3-7D5A-4314-8C75-D13A21CEEE2D}" type="presParOf" srcId="{33E870A6-6512-43C1-8447-817522836552}" destId="{41A9F0E2-9C3D-46F1-9004-107CCE82FA50}" srcOrd="4" destOrd="0" presId="urn:microsoft.com/office/officeart/2005/8/layout/process3"/>
    <dgm:cxn modelId="{11D5BB15-9434-486D-B82A-5F9C6D2726B5}" type="presParOf" srcId="{41A9F0E2-9C3D-46F1-9004-107CCE82FA50}" destId="{35835B97-EA6E-4C7C-80C7-6100E4390649}" srcOrd="0" destOrd="0" presId="urn:microsoft.com/office/officeart/2005/8/layout/process3"/>
    <dgm:cxn modelId="{A68D6FB0-6900-4E34-BBC5-9F639FB627B9}" type="presParOf" srcId="{41A9F0E2-9C3D-46F1-9004-107CCE82FA50}" destId="{E9F378F0-59CF-47D6-AE68-1D2C911486BB}" srcOrd="1" destOrd="0" presId="urn:microsoft.com/office/officeart/2005/8/layout/process3"/>
    <dgm:cxn modelId="{9C7C2ECC-3C96-439B-93B3-F3C0D1CE3318}" type="presParOf" srcId="{41A9F0E2-9C3D-46F1-9004-107CCE82FA50}" destId="{A6330F82-5852-4CB4-A328-3028A18889A2}"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D7406-4EA2-4083-AC44-801248F56CBE}">
      <dsp:nvSpPr>
        <dsp:cNvPr id="0" name=""/>
        <dsp:cNvSpPr/>
      </dsp:nvSpPr>
      <dsp:spPr>
        <a:xfrm>
          <a:off x="2904" y="141329"/>
          <a:ext cx="1320488" cy="475200"/>
        </a:xfrm>
        <a:prstGeom prst="roundRect">
          <a:avLst>
            <a:gd name="adj" fmla="val 10000"/>
          </a:avLst>
        </a:prstGeom>
        <a:solidFill>
          <a:srgbClr val="19A1B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pt-BR" sz="1100" b="1" kern="1200">
              <a:solidFill>
                <a:schemeClr val="bg1"/>
              </a:solidFill>
              <a:latin typeface="Calibri"/>
              <a:ea typeface="Calibri"/>
              <a:cs typeface="Calibri"/>
            </a:rPr>
            <a:t>Março:</a:t>
          </a:r>
        </a:p>
      </dsp:txBody>
      <dsp:txXfrm>
        <a:off x="2904" y="141329"/>
        <a:ext cx="1320488" cy="316800"/>
      </dsp:txXfrm>
    </dsp:sp>
    <dsp:sp modelId="{B31BD058-514E-44F4-9233-54B1AAFD807B}">
      <dsp:nvSpPr>
        <dsp:cNvPr id="0" name=""/>
        <dsp:cNvSpPr/>
      </dsp:nvSpPr>
      <dsp:spPr>
        <a:xfrm>
          <a:off x="273365" y="458128"/>
          <a:ext cx="1320488" cy="166319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rtl="0">
            <a:lnSpc>
              <a:spcPct val="90000"/>
            </a:lnSpc>
            <a:spcBef>
              <a:spcPct val="0"/>
            </a:spcBef>
            <a:spcAft>
              <a:spcPct val="15000"/>
            </a:spcAft>
            <a:buChar char="•"/>
          </a:pPr>
          <a:r>
            <a:rPr lang="pt-BR" sz="1100" b="0" kern="1200">
              <a:latin typeface="Calibri"/>
              <a:ea typeface="Calibri"/>
              <a:cs typeface="Calibri"/>
            </a:rPr>
            <a:t>Lançamento da Adesão ao Sistema Gestão Presente (Entes);</a:t>
          </a:r>
        </a:p>
        <a:p>
          <a:pPr marL="57150" lvl="1" indent="-57150" algn="l" defTabSz="488950" rtl="0">
            <a:lnSpc>
              <a:spcPct val="90000"/>
            </a:lnSpc>
            <a:spcBef>
              <a:spcPct val="0"/>
            </a:spcBef>
            <a:spcAft>
              <a:spcPct val="15000"/>
            </a:spcAft>
            <a:buChar char="•"/>
          </a:pPr>
          <a:r>
            <a:rPr lang="pt-BR" sz="1100" b="0" kern="1200">
              <a:latin typeface="Calibri"/>
              <a:ea typeface="Calibri"/>
              <a:cs typeface="Calibri"/>
            </a:rPr>
            <a:t>Lançamento da Adesão ao Gestão de Processos Escolares/SGP (Escolas)</a:t>
          </a:r>
        </a:p>
      </dsp:txBody>
      <dsp:txXfrm>
        <a:off x="312041" y="496804"/>
        <a:ext cx="1243136" cy="1585847"/>
      </dsp:txXfrm>
    </dsp:sp>
    <dsp:sp modelId="{AE25FDE1-D653-4FA4-97EF-A403E75909C0}">
      <dsp:nvSpPr>
        <dsp:cNvPr id="0" name=""/>
        <dsp:cNvSpPr/>
      </dsp:nvSpPr>
      <dsp:spPr>
        <a:xfrm>
          <a:off x="1523574" y="135347"/>
          <a:ext cx="424384" cy="32876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t-BR" sz="900" kern="1200"/>
        </a:p>
      </dsp:txBody>
      <dsp:txXfrm>
        <a:off x="1523574" y="201100"/>
        <a:ext cx="325755" cy="197257"/>
      </dsp:txXfrm>
    </dsp:sp>
    <dsp:sp modelId="{0F4606D7-9919-48AF-9BF1-4613D2BEBF4E}">
      <dsp:nvSpPr>
        <dsp:cNvPr id="0" name=""/>
        <dsp:cNvSpPr/>
      </dsp:nvSpPr>
      <dsp:spPr>
        <a:xfrm>
          <a:off x="2124117" y="141329"/>
          <a:ext cx="1320488" cy="475200"/>
        </a:xfrm>
        <a:prstGeom prst="roundRect">
          <a:avLst>
            <a:gd name="adj" fmla="val 10000"/>
          </a:avLst>
        </a:prstGeom>
        <a:solidFill>
          <a:srgbClr val="19A1B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rtl="0">
            <a:lnSpc>
              <a:spcPct val="90000"/>
            </a:lnSpc>
            <a:spcBef>
              <a:spcPct val="0"/>
            </a:spcBef>
            <a:spcAft>
              <a:spcPct val="35000"/>
            </a:spcAft>
            <a:buNone/>
          </a:pPr>
          <a:r>
            <a:rPr lang="pt-BR" sz="1100" b="1" kern="1200">
              <a:solidFill>
                <a:schemeClr val="bg1"/>
              </a:solidFill>
              <a:latin typeface="Calibri"/>
              <a:ea typeface="Calibri"/>
              <a:cs typeface="Calibri"/>
            </a:rPr>
            <a:t>Abril a Julho:</a:t>
          </a:r>
        </a:p>
      </dsp:txBody>
      <dsp:txXfrm>
        <a:off x="2124117" y="141329"/>
        <a:ext cx="1320488" cy="316800"/>
      </dsp:txXfrm>
    </dsp:sp>
    <dsp:sp modelId="{D411FB8C-AD73-4816-A0BB-492EF3B17033}">
      <dsp:nvSpPr>
        <dsp:cNvPr id="0" name=""/>
        <dsp:cNvSpPr/>
      </dsp:nvSpPr>
      <dsp:spPr>
        <a:xfrm>
          <a:off x="2394579" y="458128"/>
          <a:ext cx="1320488" cy="166319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rtl="0">
            <a:lnSpc>
              <a:spcPct val="90000"/>
            </a:lnSpc>
            <a:spcBef>
              <a:spcPct val="0"/>
            </a:spcBef>
            <a:spcAft>
              <a:spcPct val="15000"/>
            </a:spcAft>
            <a:buChar char="•"/>
          </a:pPr>
          <a:r>
            <a:rPr lang="pt-BR" sz="1100" b="0" kern="1200">
              <a:latin typeface="Calibri"/>
              <a:ea typeface="Calibri"/>
              <a:cs typeface="Calibri"/>
            </a:rPr>
            <a:t>Cadastramento e Formação dos Usuários (Redes e Escolas);</a:t>
          </a:r>
        </a:p>
        <a:p>
          <a:pPr marL="57150" lvl="1" indent="-57150" algn="l" defTabSz="488950" rtl="0">
            <a:lnSpc>
              <a:spcPct val="90000"/>
            </a:lnSpc>
            <a:spcBef>
              <a:spcPct val="0"/>
            </a:spcBef>
            <a:spcAft>
              <a:spcPct val="15000"/>
            </a:spcAft>
            <a:buChar char="•"/>
          </a:pPr>
          <a:r>
            <a:rPr lang="pt-BR" sz="1100" b="0" kern="1200">
              <a:latin typeface="Calibri"/>
              <a:ea typeface="Calibri"/>
              <a:cs typeface="Calibri"/>
            </a:rPr>
            <a:t>Povoamento das bases de dados;</a:t>
          </a:r>
        </a:p>
      </dsp:txBody>
      <dsp:txXfrm>
        <a:off x="2433255" y="496804"/>
        <a:ext cx="1243136" cy="1585847"/>
      </dsp:txXfrm>
    </dsp:sp>
    <dsp:sp modelId="{AB93D166-5964-4AE6-8C27-DDF44015868D}">
      <dsp:nvSpPr>
        <dsp:cNvPr id="0" name=""/>
        <dsp:cNvSpPr/>
      </dsp:nvSpPr>
      <dsp:spPr>
        <a:xfrm>
          <a:off x="3644787" y="135347"/>
          <a:ext cx="424384" cy="328763"/>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pt-BR" sz="900" kern="1200"/>
        </a:p>
      </dsp:txBody>
      <dsp:txXfrm>
        <a:off x="3644787" y="201100"/>
        <a:ext cx="325755" cy="197257"/>
      </dsp:txXfrm>
    </dsp:sp>
    <dsp:sp modelId="{E9F378F0-59CF-47D6-AE68-1D2C911486BB}">
      <dsp:nvSpPr>
        <dsp:cNvPr id="0" name=""/>
        <dsp:cNvSpPr/>
      </dsp:nvSpPr>
      <dsp:spPr>
        <a:xfrm>
          <a:off x="4245331" y="141329"/>
          <a:ext cx="1320488" cy="475200"/>
        </a:xfrm>
        <a:prstGeom prst="roundRect">
          <a:avLst>
            <a:gd name="adj" fmla="val 10000"/>
          </a:avLst>
        </a:prstGeom>
        <a:solidFill>
          <a:srgbClr val="19A1B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pt-BR" sz="1100" b="1" kern="1200">
              <a:solidFill>
                <a:schemeClr val="bg1"/>
              </a:solidFill>
              <a:latin typeface="Calibri"/>
              <a:ea typeface="Calibri"/>
              <a:cs typeface="Calibri"/>
            </a:rPr>
            <a:t>Agosto:</a:t>
          </a:r>
        </a:p>
      </dsp:txBody>
      <dsp:txXfrm>
        <a:off x="4245331" y="141329"/>
        <a:ext cx="1320488" cy="316800"/>
      </dsp:txXfrm>
    </dsp:sp>
    <dsp:sp modelId="{A6330F82-5852-4CB4-A328-3028A18889A2}">
      <dsp:nvSpPr>
        <dsp:cNvPr id="0" name=""/>
        <dsp:cNvSpPr/>
      </dsp:nvSpPr>
      <dsp:spPr>
        <a:xfrm>
          <a:off x="4515793" y="458128"/>
          <a:ext cx="1320488" cy="1663199"/>
        </a:xfrm>
        <a:prstGeom prst="roundRect">
          <a:avLst>
            <a:gd name="adj" fmla="val 10000"/>
          </a:avLst>
        </a:prstGeom>
        <a:solidFill>
          <a:schemeClr val="bg1"/>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rtl="0">
            <a:lnSpc>
              <a:spcPct val="90000"/>
            </a:lnSpc>
            <a:spcBef>
              <a:spcPct val="0"/>
            </a:spcBef>
            <a:spcAft>
              <a:spcPct val="15000"/>
            </a:spcAft>
            <a:buChar char="•"/>
          </a:pPr>
          <a:r>
            <a:rPr lang="pt-BR" sz="1100" b="0" kern="1200">
              <a:latin typeface="Calibri"/>
              <a:ea typeface="Calibri"/>
              <a:cs typeface="Calibri"/>
            </a:rPr>
            <a:t>Lançamento para Utilização do Gestão de Processos Escolares/SGP;</a:t>
          </a:r>
        </a:p>
      </dsp:txBody>
      <dsp:txXfrm>
        <a:off x="4554469" y="496804"/>
        <a:ext cx="1243136" cy="15858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B8098-D7B5-4F83-8869-98521F9BEFF0}" type="datetimeFigureOut">
              <a:rPr lang="pt-BR" smtClean="0"/>
              <a:t>26/03/2025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B4315-9D06-4AFD-96AC-5EB569447CD7}" type="slidenum">
              <a:rPr lang="pt-BR" smtClean="0"/>
              <a:t>‹nº›</a:t>
            </a:fld>
            <a:endParaRPr lang="pt-BR"/>
          </a:p>
        </p:txBody>
      </p:sp>
    </p:spTree>
    <p:extLst>
      <p:ext uri="{BB962C8B-B14F-4D97-AF65-F5344CB8AC3E}">
        <p14:creationId xmlns:p14="http://schemas.microsoft.com/office/powerpoint/2010/main" val="131342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FE46F-B6A5-9BA5-8C69-BD170850A9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D5AF67B-E411-713E-256C-300272D760D4}"/>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FFD318A-F8D7-9FD8-02F8-3847775C6B8D}"/>
              </a:ext>
            </a:extLst>
          </p:cNvPr>
          <p:cNvSpPr>
            <a:spLocks noGrp="1"/>
          </p:cNvSpPr>
          <p:nvPr>
            <p:ph type="body" idx="1"/>
          </p:nvPr>
        </p:nvSpPr>
        <p:spPr/>
        <p:txBody>
          <a:bodyPr/>
          <a:lstStyle/>
          <a:p>
            <a:r>
              <a:rPr lang="pt-BR"/>
              <a:t>185 municípios contando o distrito de Fernando de Noronha</a:t>
            </a:r>
            <a:br>
              <a:rPr lang="pt-BR"/>
            </a:br>
            <a:r>
              <a:rPr lang="pt-BR"/>
              <a:t>4.759 ESCOLAS MUNICIPAIS</a:t>
            </a:r>
          </a:p>
          <a:p>
            <a:r>
              <a:rPr lang="pt-BR"/>
              <a:t>1.082.028 MATRÍCULAS (CENSO 2023)</a:t>
            </a:r>
            <a:br>
              <a:rPr lang="pt-BR"/>
            </a:br>
            <a:r>
              <a:rPr lang="pt-BR"/>
              <a:t>34478 PROFESSORES (CENSO 2023)</a:t>
            </a:r>
          </a:p>
        </p:txBody>
      </p:sp>
      <p:sp>
        <p:nvSpPr>
          <p:cNvPr id="4" name="Espaço Reservado para Número de Slide 3">
            <a:extLst>
              <a:ext uri="{FF2B5EF4-FFF2-40B4-BE49-F238E27FC236}">
                <a16:creationId xmlns:a16="http://schemas.microsoft.com/office/drawing/2014/main" id="{EE530143-88CE-09CB-4AA8-E9DC4169FB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A6704-56EC-4092-9C7F-094432F81D1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788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74DB1852-8954-4667-917B-971FE7215878}" type="slidenum">
              <a:rPr lang="pt-BR" smtClean="0"/>
              <a:t>20</a:t>
            </a:fld>
            <a:endParaRPr lang="pt-BR"/>
          </a:p>
        </p:txBody>
      </p:sp>
    </p:spTree>
    <p:extLst>
      <p:ext uri="{BB962C8B-B14F-4D97-AF65-F5344CB8AC3E}">
        <p14:creationId xmlns:p14="http://schemas.microsoft.com/office/powerpoint/2010/main" val="70772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DDE5-E875-879A-7601-BA7F935429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4CA7934-1459-BC8E-2C03-C982203ED7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35D8F6-D0CD-35A3-0B3A-CD8C0B77A69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D58E92D-B23C-ECA0-41A0-4F1EAE497701}"/>
              </a:ext>
            </a:extLst>
          </p:cNvPr>
          <p:cNvSpPr>
            <a:spLocks noGrp="1"/>
          </p:cNvSpPr>
          <p:nvPr>
            <p:ph type="sldNum" sz="quarter" idx="5"/>
          </p:nvPr>
        </p:nvSpPr>
        <p:spPr/>
        <p:txBody>
          <a:bodyPr/>
          <a:lstStyle/>
          <a:p>
            <a:fld id="{74DB1852-8954-4667-917B-971FE7215878}" type="slidenum">
              <a:rPr lang="pt-BR" smtClean="0"/>
              <a:t>21</a:t>
            </a:fld>
            <a:endParaRPr lang="pt-BR"/>
          </a:p>
        </p:txBody>
      </p:sp>
    </p:spTree>
    <p:extLst>
      <p:ext uri="{BB962C8B-B14F-4D97-AF65-F5344CB8AC3E}">
        <p14:creationId xmlns:p14="http://schemas.microsoft.com/office/powerpoint/2010/main" val="200639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D5CB-DEE2-A1EC-F010-5095D1C5E82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A73B67-81EE-9D12-B2B7-2B56DE1FB0A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8E8D7EE-058D-3BC3-0642-9B99743A61C0}"/>
              </a:ext>
            </a:extLst>
          </p:cNvPr>
          <p:cNvSpPr>
            <a:spLocks noGrp="1"/>
          </p:cNvSpPr>
          <p:nvPr>
            <p:ph type="body" idx="1"/>
          </p:nvPr>
        </p:nvSpPr>
        <p:spPr/>
        <p:txBody>
          <a:bodyPr/>
          <a:lstStyle/>
          <a:p>
            <a:endParaRPr lang="pt-BR">
              <a:ea typeface="Calibri"/>
              <a:cs typeface="Calibri"/>
            </a:endParaRPr>
          </a:p>
        </p:txBody>
      </p:sp>
      <p:sp>
        <p:nvSpPr>
          <p:cNvPr id="4" name="Espaço Reservado para Número de Slide 3">
            <a:extLst>
              <a:ext uri="{FF2B5EF4-FFF2-40B4-BE49-F238E27FC236}">
                <a16:creationId xmlns:a16="http://schemas.microsoft.com/office/drawing/2014/main" id="{B7C6C66A-319C-35CC-10D2-9A1CB5CF61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ACB4C-DCD9-425D-93D4-966CB317B002}"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0443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E83A-E326-F8D7-0CF2-3688AFE9830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F0579BD-CF16-3CC6-A209-059E5C61A97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3C137C8-8FFE-2AC9-CF2A-2806B253B287}"/>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E3E91DC2-B1F8-7BD8-CEFB-2ABCA2ED00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B1852-8954-4667-917B-971FE7215878}"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7956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C9DB-8B20-132E-F730-1ABF29ED8D3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34C97E8-034A-678A-1B03-8FA6E179B3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C196F4A-63C8-E08E-5103-AE6B106304E9}"/>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DD85859-7A0F-5F3E-985F-A05F3C2EDC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B1852-8954-4667-917B-971FE7215878}"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4354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20718-FFB5-2C84-E168-238333C11F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6111738-FC08-B70E-383B-4B5CD699778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90DC30D-54D7-55F6-4923-49FF2B8AF3BB}"/>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00DD06BF-D9FA-A073-7638-F0CB53D289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B1852-8954-4667-917B-971FE7215878}"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76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185 municípios contando o distrito de Fernando de Noronha</a:t>
            </a:r>
            <a:br>
              <a:rPr lang="pt-BR"/>
            </a:br>
            <a:r>
              <a:rPr lang="pt-BR"/>
              <a:t>4.759 ESCOLAS MUNICIPAIS</a:t>
            </a:r>
          </a:p>
          <a:p>
            <a:r>
              <a:rPr lang="pt-BR"/>
              <a:t>1.082.028 MATRÍCULAS (CENSO 2023)</a:t>
            </a:r>
            <a:br>
              <a:rPr lang="pt-BR"/>
            </a:br>
            <a:r>
              <a:rPr lang="pt-BR"/>
              <a:t>34478 PROFESSORES (CENSO 2023)</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A6704-56EC-4092-9C7F-094432F81D1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89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A6704-56EC-4092-9C7F-094432F81D1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033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2E5E-D925-A33E-0252-A688B1C679D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C2F5A29-C4B6-D116-1037-C56FAFF098D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78DFC0-432E-20D2-AB37-AB61D315031E}"/>
              </a:ext>
            </a:extLst>
          </p:cNvPr>
          <p:cNvSpPr>
            <a:spLocks noGrp="1"/>
          </p:cNvSpPr>
          <p:nvPr>
            <p:ph type="body" idx="1"/>
          </p:nvPr>
        </p:nvSpPr>
        <p:spPr/>
        <p:txBody>
          <a:bodyPr/>
          <a:lstStyle/>
          <a:p>
            <a:r>
              <a:rPr lang="pt-BR"/>
              <a:t>Isa, por favor, </a:t>
            </a:r>
            <a:r>
              <a:rPr lang="pt-BR" err="1"/>
              <a:t>verificque</a:t>
            </a:r>
            <a:r>
              <a:rPr lang="pt-BR"/>
              <a:t>: </a:t>
            </a:r>
            <a:br>
              <a:rPr lang="pt-BR">
                <a:cs typeface="+mn-lt"/>
              </a:rPr>
            </a:br>
            <a:r>
              <a:rPr lang="pt-BR"/>
              <a:t>a) modelagem de experiência piloto de avaliação externa da alfabetização em língua indígena (parceria Seduc/MT) e </a:t>
            </a:r>
            <a:endParaRPr lang="en-US"/>
          </a:p>
          <a:p>
            <a:r>
              <a:rPr lang="pt-BR"/>
              <a:t>b) participação da SEB/DPDI na Comissão Nacional de Educação Escolar Indígena</a:t>
            </a:r>
          </a:p>
        </p:txBody>
      </p:sp>
      <p:sp>
        <p:nvSpPr>
          <p:cNvPr id="4" name="Espaço Reservado para Número de Slide 3">
            <a:extLst>
              <a:ext uri="{FF2B5EF4-FFF2-40B4-BE49-F238E27FC236}">
                <a16:creationId xmlns:a16="http://schemas.microsoft.com/office/drawing/2014/main" id="{DD7786AF-2F13-F178-FF3F-B9D948A6901A}"/>
              </a:ext>
            </a:extLst>
          </p:cNvPr>
          <p:cNvSpPr>
            <a:spLocks noGrp="1"/>
          </p:cNvSpPr>
          <p:nvPr>
            <p:ph type="sldNum" sz="quarter" idx="5"/>
          </p:nvPr>
        </p:nvSpPr>
        <p:spPr/>
        <p:txBody>
          <a:bodyPr/>
          <a:lstStyle/>
          <a:p>
            <a:fld id="{37BACB4C-DCD9-425D-93D4-966CB317B002}" type="slidenum">
              <a:rPr lang="pt-BR" smtClean="0"/>
              <a:t>9</a:t>
            </a:fld>
            <a:endParaRPr lang="pt-BR"/>
          </a:p>
        </p:txBody>
      </p:sp>
    </p:spTree>
    <p:extLst>
      <p:ext uri="{BB962C8B-B14F-4D97-AF65-F5344CB8AC3E}">
        <p14:creationId xmlns:p14="http://schemas.microsoft.com/office/powerpoint/2010/main" val="60746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055A5-B079-4CDC-3F90-98DBFF729BE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F8EC1C7-05DA-69D6-1423-DA237E526CC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70B30CB-E866-5344-6955-B681FEFD00D0}"/>
              </a:ext>
            </a:extLst>
          </p:cNvPr>
          <p:cNvSpPr>
            <a:spLocks noGrp="1"/>
          </p:cNvSpPr>
          <p:nvPr>
            <p:ph type="body" idx="1"/>
          </p:nvPr>
        </p:nvSpPr>
        <p:spPr/>
        <p:txBody>
          <a:bodyPr/>
          <a:lstStyle/>
          <a:p>
            <a:r>
              <a:rPr lang="pt-BR" dirty="0"/>
              <a:t>Isa, por favor, </a:t>
            </a:r>
            <a:r>
              <a:rPr lang="pt-BR" dirty="0" err="1"/>
              <a:t>verificque</a:t>
            </a:r>
            <a:r>
              <a:rPr lang="pt-BR" dirty="0"/>
              <a:t>: </a:t>
            </a:r>
            <a:br>
              <a:rPr lang="pt-BR">
                <a:cs typeface="+mn-lt"/>
              </a:rPr>
            </a:br>
            <a:r>
              <a:rPr lang="pt-BR" dirty="0"/>
              <a:t>a) modelagem de experiência piloto de avaliação externa da alfabetização em língua indígena (parceria Seduc/MT) e </a:t>
            </a:r>
            <a:endParaRPr lang="en-US" dirty="0"/>
          </a:p>
          <a:p>
            <a:r>
              <a:rPr lang="pt-BR" dirty="0"/>
              <a:t>b) participação da SEB/DPDI na Comissão Nacional de Educação Escolar Indígena</a:t>
            </a:r>
          </a:p>
        </p:txBody>
      </p:sp>
      <p:sp>
        <p:nvSpPr>
          <p:cNvPr id="4" name="Espaço Reservado para Número de Slide 3">
            <a:extLst>
              <a:ext uri="{FF2B5EF4-FFF2-40B4-BE49-F238E27FC236}">
                <a16:creationId xmlns:a16="http://schemas.microsoft.com/office/drawing/2014/main" id="{97E96CF3-6D05-8C28-37A4-31E645C015D9}"/>
              </a:ext>
            </a:extLst>
          </p:cNvPr>
          <p:cNvSpPr>
            <a:spLocks noGrp="1"/>
          </p:cNvSpPr>
          <p:nvPr>
            <p:ph type="sldNum" sz="quarter" idx="5"/>
          </p:nvPr>
        </p:nvSpPr>
        <p:spPr/>
        <p:txBody>
          <a:bodyPr/>
          <a:lstStyle/>
          <a:p>
            <a:fld id="{37BACB4C-DCD9-425D-93D4-966CB317B002}" type="slidenum">
              <a:rPr lang="pt-BR" smtClean="0"/>
              <a:t>10</a:t>
            </a:fld>
            <a:endParaRPr lang="pt-BR"/>
          </a:p>
        </p:txBody>
      </p:sp>
    </p:spTree>
    <p:extLst>
      <p:ext uri="{BB962C8B-B14F-4D97-AF65-F5344CB8AC3E}">
        <p14:creationId xmlns:p14="http://schemas.microsoft.com/office/powerpoint/2010/main" val="303106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2983B-96C1-4912-8A09-367F1928C51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699AC95-797D-9C51-07D1-7C81AFF9FF6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C2A7939-B6D8-5F5A-0049-418643A0412C}"/>
              </a:ext>
            </a:extLst>
          </p:cNvPr>
          <p:cNvSpPr>
            <a:spLocks noGrp="1"/>
          </p:cNvSpPr>
          <p:nvPr>
            <p:ph type="body" idx="1"/>
          </p:nvPr>
        </p:nvSpPr>
        <p:spPr/>
        <p:txBody>
          <a:bodyPr/>
          <a:lstStyle/>
          <a:p>
            <a:r>
              <a:rPr lang="pt-BR"/>
              <a:t>Isa, por favor, </a:t>
            </a:r>
            <a:r>
              <a:rPr lang="pt-BR" err="1"/>
              <a:t>verificque</a:t>
            </a:r>
            <a:r>
              <a:rPr lang="pt-BR"/>
              <a:t>: </a:t>
            </a:r>
            <a:br>
              <a:rPr lang="pt-BR">
                <a:cs typeface="+mn-lt"/>
              </a:rPr>
            </a:br>
            <a:r>
              <a:rPr lang="pt-BR"/>
              <a:t>a) modelagem de experiência piloto de avaliação externa da alfabetização em língua indígena (parceria Seduc/MT) e </a:t>
            </a:r>
            <a:endParaRPr lang="en-US"/>
          </a:p>
          <a:p>
            <a:r>
              <a:rPr lang="pt-BR"/>
              <a:t>b) participação da SEB/DPDI na Comissão Nacional de Educação Escolar Indígena</a:t>
            </a:r>
          </a:p>
        </p:txBody>
      </p:sp>
      <p:sp>
        <p:nvSpPr>
          <p:cNvPr id="4" name="Espaço Reservado para Número de Slide 3">
            <a:extLst>
              <a:ext uri="{FF2B5EF4-FFF2-40B4-BE49-F238E27FC236}">
                <a16:creationId xmlns:a16="http://schemas.microsoft.com/office/drawing/2014/main" id="{48C5DA10-CFB7-5387-7A49-04BB33A34B90}"/>
              </a:ext>
            </a:extLst>
          </p:cNvPr>
          <p:cNvSpPr>
            <a:spLocks noGrp="1"/>
          </p:cNvSpPr>
          <p:nvPr>
            <p:ph type="sldNum" sz="quarter" idx="5"/>
          </p:nvPr>
        </p:nvSpPr>
        <p:spPr/>
        <p:txBody>
          <a:bodyPr/>
          <a:lstStyle/>
          <a:p>
            <a:fld id="{37BACB4C-DCD9-425D-93D4-966CB317B002}" type="slidenum">
              <a:rPr lang="pt-BR" smtClean="0"/>
              <a:t>11</a:t>
            </a:fld>
            <a:endParaRPr lang="pt-BR"/>
          </a:p>
        </p:txBody>
      </p:sp>
    </p:spTree>
    <p:extLst>
      <p:ext uri="{BB962C8B-B14F-4D97-AF65-F5344CB8AC3E}">
        <p14:creationId xmlns:p14="http://schemas.microsoft.com/office/powerpoint/2010/main" val="327246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7EEFCF9A-C02B-793A-9EC8-06EE1787B747}"/>
            </a:ext>
          </a:extLst>
        </p:cNvPr>
        <p:cNvGrpSpPr/>
        <p:nvPr/>
      </p:nvGrpSpPr>
      <p:grpSpPr>
        <a:xfrm>
          <a:off x="0" y="0"/>
          <a:ext cx="0" cy="0"/>
          <a:chOff x="0" y="0"/>
          <a:chExt cx="0" cy="0"/>
        </a:xfrm>
      </p:grpSpPr>
      <p:sp>
        <p:nvSpPr>
          <p:cNvPr id="237" name="Google Shape;237;p3:notes">
            <a:extLst>
              <a:ext uri="{FF2B5EF4-FFF2-40B4-BE49-F238E27FC236}">
                <a16:creationId xmlns:a16="http://schemas.microsoft.com/office/drawing/2014/main" id="{0E6780A0-F76E-A104-535C-4F33ABE2359D}"/>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3:notes">
            <a:extLst>
              <a:ext uri="{FF2B5EF4-FFF2-40B4-BE49-F238E27FC236}">
                <a16:creationId xmlns:a16="http://schemas.microsoft.com/office/drawing/2014/main" id="{78385783-965D-EB12-2932-9CF25EE78644}"/>
              </a:ext>
            </a:extLst>
          </p:cNvPr>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756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B1852-8954-4667-917B-971FE7215878}"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226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defTabSz="947867">
              <a:defRPr/>
            </a:pPr>
            <a:r>
              <a:rPr lang="pt-BR" sz="1800" err="1">
                <a:effectLst/>
                <a:latin typeface="Arial" panose="020B0604020202020204" pitchFamily="34" charset="0"/>
                <a:ea typeface="Aptos" panose="020B0004020202020204" pitchFamily="34" charset="0"/>
              </a:rPr>
              <a:t>Elacqua</a:t>
            </a:r>
            <a:r>
              <a:rPr lang="pt-BR" sz="1800">
                <a:effectLst/>
                <a:latin typeface="Arial" panose="020B0604020202020204" pitchFamily="34" charset="0"/>
                <a:ea typeface="Aptos" panose="020B0004020202020204" pitchFamily="34" charset="0"/>
              </a:rPr>
              <a:t>; Nascimento; </a:t>
            </a:r>
            <a:r>
              <a:rPr lang="pt-BR" sz="1800" err="1">
                <a:effectLst/>
                <a:latin typeface="Arial" panose="020B0604020202020204" pitchFamily="34" charset="0"/>
                <a:ea typeface="Aptos" panose="020B0004020202020204" pitchFamily="34" charset="0"/>
              </a:rPr>
              <a:t>Scatimburgo</a:t>
            </a:r>
            <a:r>
              <a:rPr lang="pt-BR" sz="1800">
                <a:effectLst/>
                <a:latin typeface="Arial" panose="020B0604020202020204" pitchFamily="34" charset="0"/>
                <a:ea typeface="Aptos" panose="020B0004020202020204" pitchFamily="34" charset="0"/>
              </a:rPr>
              <a:t>. “Como as redes municipais e estaduais selecionam e alocam seus professores: uma pesquisa diagnóstica”. Banco Interamericano de Desenvolvimento (BID). 2024</a:t>
            </a:r>
            <a:endParaRPr lang="pt-BR"/>
          </a:p>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B1852-8954-4667-917B-971FE7215878}"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7022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D3FB6-EC0A-B28C-4320-A08545BC613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8846D6E-F1C3-2B10-F0FB-15584500D3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18E0AE-7230-7451-60F7-3A7A47E9A68B}"/>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8DB603B1-AEEB-B8A9-3CAD-ADA0A0B9B2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09258E-9F6F-3E67-AE02-46D3295CC78C}"/>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36829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FA4D8-6D70-C124-60F2-00236EE5304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9DE82F4-E76A-C645-912D-E4B2BFD21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3C02950-005D-A0E4-F9BB-2EFA6B538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9F5089B-263F-9984-CF5D-55756D4DAE34}"/>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ECC3786B-7387-03AE-2DF4-ECD5E25E10A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F5B5737-DBB3-D617-7A02-FF4AA83D5C3B}"/>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336938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10EAB-4EB1-2F31-1879-C2A26F2A2D7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7906477-8F97-D47E-5CC6-3F7F2CE9EE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45D63D4-C405-878B-BB27-311CAF247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AB4CF84-747C-11E9-031D-B4104BB3E217}"/>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625F00E1-81C1-919F-ED76-96DCBD302F0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1EDD638-2F1F-6CFE-A099-2B5C0DC6FDE2}"/>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2823756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457EA-15EB-87C8-DA07-FC9693CD55B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5DB3D0A-D3AE-D18F-429F-732C5C415BD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5016B28-4F5F-06FD-3148-FEFF5F94EC76}"/>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66FD22AE-FC46-C7DA-ACD4-2EAAD6C5A4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A039190-D8C7-D4BF-2F79-B8D1BFAABD76}"/>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3055180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2745E6A-5E3E-15C0-5AD8-3546279C9A9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1118655-9048-6265-94FB-C27F39C5857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5D236E9-AB75-FDD5-2738-0EBD55015325}"/>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C9EE2C85-1503-9983-D02D-8EC1A7476C8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26A394A-0ACF-453C-C127-901168683E5C}"/>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3068350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 Branco 1" type="tx">
  <p:cSld name="Em Branco 1">
    <p:spTree>
      <p:nvGrpSpPr>
        <p:cNvPr id="1" name="Shape 46"/>
        <p:cNvGrpSpPr/>
        <p:nvPr/>
      </p:nvGrpSpPr>
      <p:grpSpPr>
        <a:xfrm>
          <a:off x="0" y="0"/>
          <a:ext cx="0" cy="0"/>
          <a:chOff x="0" y="0"/>
          <a:chExt cx="0" cy="0"/>
        </a:xfrm>
      </p:grpSpPr>
      <p:sp>
        <p:nvSpPr>
          <p:cNvPr id="47" name="Google Shape;47;g21bdc5925f6_0_601"/>
          <p:cNvSpPr txBox="1">
            <a:spLocks noGrp="1"/>
          </p:cNvSpPr>
          <p:nvPr>
            <p:ph type="sldNum" idx="12"/>
          </p:nvPr>
        </p:nvSpPr>
        <p:spPr>
          <a:xfrm>
            <a:off x="6000749" y="6540500"/>
            <a:ext cx="184500" cy="189900"/>
          </a:xfrm>
          <a:prstGeom prst="rect">
            <a:avLst/>
          </a:prstGeom>
          <a:noFill/>
          <a:ln>
            <a:noFill/>
          </a:ln>
        </p:spPr>
        <p:txBody>
          <a:bodyPr spcFirstLastPara="1" wrap="square" lIns="25400" tIns="25400" rIns="25400" bIns="25400" anchor="b" anchorCtr="0">
            <a:sp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t-BR"/>
              <a:t>‹nº›</a:t>
            </a:fld>
            <a:endParaRPr/>
          </a:p>
        </p:txBody>
      </p:sp>
    </p:spTree>
    <p:extLst>
      <p:ext uri="{BB962C8B-B14F-4D97-AF65-F5344CB8AC3E}">
        <p14:creationId xmlns:p14="http://schemas.microsoft.com/office/powerpoint/2010/main" val="3542796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14"/>
          <p:cNvSpPr txBox="1">
            <a:spLocks noGrp="1"/>
          </p:cNvSpPr>
          <p:nvPr>
            <p:ph type="ctrTitle"/>
          </p:nvPr>
        </p:nvSpPr>
        <p:spPr>
          <a:xfrm>
            <a:off x="480000" y="992767"/>
            <a:ext cx="11232000" cy="27368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14"/>
          <p:cNvSpPr txBox="1">
            <a:spLocks noGrp="1"/>
          </p:cNvSpPr>
          <p:nvPr>
            <p:ph type="subTitle" idx="1"/>
          </p:nvPr>
        </p:nvSpPr>
        <p:spPr>
          <a:xfrm>
            <a:off x="480000" y="3778833"/>
            <a:ext cx="11232000" cy="105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14"/>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69872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16"/>
          <p:cNvSpPr txBox="1">
            <a:spLocks noGrp="1"/>
          </p:cNvSpPr>
          <p:nvPr>
            <p:ph type="title"/>
          </p:nvPr>
        </p:nvSpPr>
        <p:spPr>
          <a:xfrm>
            <a:off x="415600" y="593367"/>
            <a:ext cx="11360800" cy="76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16"/>
          <p:cNvSpPr txBox="1">
            <a:spLocks noGrp="1"/>
          </p:cNvSpPr>
          <p:nvPr>
            <p:ph type="body" idx="1"/>
          </p:nvPr>
        </p:nvSpPr>
        <p:spPr>
          <a:xfrm>
            <a:off x="480000" y="1536633"/>
            <a:ext cx="10992000" cy="4602400"/>
          </a:xfrm>
          <a:prstGeom prst="rect">
            <a:avLst/>
          </a:prstGeom>
          <a:noFill/>
          <a:ln>
            <a:noFill/>
          </a:ln>
        </p:spPr>
        <p:txBody>
          <a:bodyPr spcFirstLastPara="1" wrap="square" lIns="0" tIns="0" rIns="0" bIns="0"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9" name="Google Shape;19;p16"/>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881313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17"/>
          <p:cNvSpPr txBox="1">
            <a:spLocks noGrp="1"/>
          </p:cNvSpPr>
          <p:nvPr>
            <p:ph type="title"/>
          </p:nvPr>
        </p:nvSpPr>
        <p:spPr>
          <a:xfrm>
            <a:off x="415600" y="593367"/>
            <a:ext cx="11360800" cy="76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7"/>
          <p:cNvSpPr txBox="1">
            <a:spLocks noGrp="1"/>
          </p:cNvSpPr>
          <p:nvPr>
            <p:ph type="body" idx="1"/>
          </p:nvPr>
        </p:nvSpPr>
        <p:spPr>
          <a:xfrm>
            <a:off x="415600" y="1536633"/>
            <a:ext cx="5333200" cy="4555200"/>
          </a:xfrm>
          <a:prstGeom prst="rect">
            <a:avLst/>
          </a:prstGeom>
          <a:noFill/>
          <a:ln>
            <a:noFill/>
          </a:ln>
        </p:spPr>
        <p:txBody>
          <a:bodyPr spcFirstLastPara="1" wrap="square" lIns="0" tIns="0" rIns="0" bIns="0"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3" name="Google Shape;23;p17"/>
          <p:cNvSpPr txBox="1">
            <a:spLocks noGrp="1"/>
          </p:cNvSpPr>
          <p:nvPr>
            <p:ph type="body" idx="2"/>
          </p:nvPr>
        </p:nvSpPr>
        <p:spPr>
          <a:xfrm>
            <a:off x="6443200" y="1536633"/>
            <a:ext cx="5333200" cy="4555200"/>
          </a:xfrm>
          <a:prstGeom prst="rect">
            <a:avLst/>
          </a:prstGeom>
          <a:noFill/>
          <a:ln>
            <a:noFill/>
          </a:ln>
        </p:spPr>
        <p:txBody>
          <a:bodyPr spcFirstLastPara="1" wrap="square" lIns="0" tIns="0" rIns="0" bIns="0"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4" name="Google Shape;24;p17"/>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668013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415600" y="593367"/>
            <a:ext cx="11360800" cy="76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8"/>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4235553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415600" y="740800"/>
            <a:ext cx="3744000" cy="100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0" name="Google Shape;30;p19"/>
          <p:cNvSpPr txBox="1">
            <a:spLocks noGrp="1"/>
          </p:cNvSpPr>
          <p:nvPr>
            <p:ph type="body" idx="1"/>
          </p:nvPr>
        </p:nvSpPr>
        <p:spPr>
          <a:xfrm>
            <a:off x="415600" y="1852800"/>
            <a:ext cx="3744000" cy="4239200"/>
          </a:xfrm>
          <a:prstGeom prst="rect">
            <a:avLst/>
          </a:prstGeom>
          <a:noFill/>
          <a:ln>
            <a:noFill/>
          </a:ln>
        </p:spPr>
        <p:txBody>
          <a:bodyPr spcFirstLastPara="1" wrap="square" lIns="0" tIns="0" rIns="0" bIns="0"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1" name="Google Shape;31;p19"/>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730513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07B07-4021-0A14-B9A3-37E1D6B8782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EACAF90-AC2D-955C-408C-357D1ECEC0A5}"/>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4" name="Espaço Reservado para Rodapé 3">
            <a:extLst>
              <a:ext uri="{FF2B5EF4-FFF2-40B4-BE49-F238E27FC236}">
                <a16:creationId xmlns:a16="http://schemas.microsoft.com/office/drawing/2014/main" id="{1B853031-6A33-024E-8694-638C794A088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A6EF72CA-020E-492E-E2E5-070FE36EC706}"/>
              </a:ext>
            </a:extLst>
          </p:cNvPr>
          <p:cNvSpPr>
            <a:spLocks noGrp="1"/>
          </p:cNvSpPr>
          <p:nvPr>
            <p:ph type="sldNum" sz="quarter" idx="12"/>
          </p:nvPr>
        </p:nvSpPr>
        <p:spPr/>
        <p:txBody>
          <a:bodyPr/>
          <a:lstStyle/>
          <a:p>
            <a:fld id="{4E87B227-2AA5-4E4F-84BD-B1EED0B4E249}" type="slidenum">
              <a:rPr lang="pt-BR" smtClean="0"/>
              <a:t>‹nº›</a:t>
            </a:fld>
            <a:endParaRPr lang="pt-BR"/>
          </a:p>
        </p:txBody>
      </p:sp>
      <p:sp>
        <p:nvSpPr>
          <p:cNvPr id="7" name="Espaço Reservado para Imagem 6">
            <a:extLst>
              <a:ext uri="{FF2B5EF4-FFF2-40B4-BE49-F238E27FC236}">
                <a16:creationId xmlns:a16="http://schemas.microsoft.com/office/drawing/2014/main" id="{2130E3C4-C59D-D45F-362B-515E4543A155}"/>
              </a:ext>
            </a:extLst>
          </p:cNvPr>
          <p:cNvSpPr>
            <a:spLocks noGrp="1"/>
          </p:cNvSpPr>
          <p:nvPr>
            <p:ph type="pic" sz="quarter" idx="13"/>
          </p:nvPr>
        </p:nvSpPr>
        <p:spPr>
          <a:xfrm>
            <a:off x="838200" y="1881188"/>
            <a:ext cx="2743200" cy="3233737"/>
          </a:xfrm>
        </p:spPr>
        <p:txBody>
          <a:bodyPr/>
          <a:lstStyle/>
          <a:p>
            <a:endParaRPr lang="pt-BR"/>
          </a:p>
        </p:txBody>
      </p:sp>
      <p:sp>
        <p:nvSpPr>
          <p:cNvPr id="9" name="Espaço Reservado para Imagem 8">
            <a:extLst>
              <a:ext uri="{FF2B5EF4-FFF2-40B4-BE49-F238E27FC236}">
                <a16:creationId xmlns:a16="http://schemas.microsoft.com/office/drawing/2014/main" id="{6DD297CA-C1F0-7569-4224-F5983D86DB97}"/>
              </a:ext>
            </a:extLst>
          </p:cNvPr>
          <p:cNvSpPr>
            <a:spLocks noGrp="1"/>
          </p:cNvSpPr>
          <p:nvPr>
            <p:ph type="pic" sz="quarter" idx="14"/>
          </p:nvPr>
        </p:nvSpPr>
        <p:spPr>
          <a:xfrm>
            <a:off x="5523923" y="1881187"/>
            <a:ext cx="2936586" cy="3233737"/>
          </a:xfrm>
        </p:spPr>
        <p:txBody>
          <a:bodyPr/>
          <a:lstStyle/>
          <a:p>
            <a:endParaRPr lang="pt-BR"/>
          </a:p>
        </p:txBody>
      </p:sp>
      <p:sp>
        <p:nvSpPr>
          <p:cNvPr id="11" name="Espaço Reservado para Imagem 10">
            <a:extLst>
              <a:ext uri="{FF2B5EF4-FFF2-40B4-BE49-F238E27FC236}">
                <a16:creationId xmlns:a16="http://schemas.microsoft.com/office/drawing/2014/main" id="{A1BBFB8B-CAA7-E716-140C-877ADC6CFA07}"/>
              </a:ext>
            </a:extLst>
          </p:cNvPr>
          <p:cNvSpPr>
            <a:spLocks noGrp="1"/>
          </p:cNvSpPr>
          <p:nvPr>
            <p:ph type="pic" sz="quarter" idx="15"/>
          </p:nvPr>
        </p:nvSpPr>
        <p:spPr>
          <a:xfrm>
            <a:off x="8610600" y="1881188"/>
            <a:ext cx="2743200" cy="3233737"/>
          </a:xfrm>
        </p:spPr>
        <p:txBody>
          <a:bodyPr/>
          <a:lstStyle/>
          <a:p>
            <a:endParaRPr lang="pt-BR"/>
          </a:p>
        </p:txBody>
      </p:sp>
    </p:spTree>
    <p:extLst>
      <p:ext uri="{BB962C8B-B14F-4D97-AF65-F5344CB8AC3E}">
        <p14:creationId xmlns:p14="http://schemas.microsoft.com/office/powerpoint/2010/main" val="345296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653667" y="600200"/>
            <a:ext cx="8490400" cy="5454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4" name="Google Shape;34;p20"/>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173759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 name="Google Shape;37;p21"/>
          <p:cNvSpPr txBox="1">
            <a:spLocks noGrp="1"/>
          </p:cNvSpPr>
          <p:nvPr>
            <p:ph type="title"/>
          </p:nvPr>
        </p:nvSpPr>
        <p:spPr>
          <a:xfrm>
            <a:off x="354000" y="1644233"/>
            <a:ext cx="5393600" cy="1976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8" name="Google Shape;38;p21"/>
          <p:cNvSpPr txBox="1">
            <a:spLocks noGrp="1"/>
          </p:cNvSpPr>
          <p:nvPr>
            <p:ph type="subTitle" idx="1"/>
          </p:nvPr>
        </p:nvSpPr>
        <p:spPr>
          <a:xfrm>
            <a:off x="354000" y="3737433"/>
            <a:ext cx="5393600" cy="1646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21"/>
          <p:cNvSpPr txBox="1">
            <a:spLocks noGrp="1"/>
          </p:cNvSpPr>
          <p:nvPr>
            <p:ph type="body" idx="2"/>
          </p:nvPr>
        </p:nvSpPr>
        <p:spPr>
          <a:xfrm>
            <a:off x="6586000" y="965433"/>
            <a:ext cx="5116000" cy="4926800"/>
          </a:xfrm>
          <a:prstGeom prst="rect">
            <a:avLst/>
          </a:prstGeom>
          <a:noFill/>
          <a:ln>
            <a:noFill/>
          </a:ln>
        </p:spPr>
        <p:txBody>
          <a:bodyPr spcFirstLastPara="1" wrap="square" lIns="0" tIns="0" rIns="0" bIns="0"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40" name="Google Shape;40;p21"/>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524205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22"/>
          <p:cNvSpPr txBox="1">
            <a:spLocks noGrp="1"/>
          </p:cNvSpPr>
          <p:nvPr>
            <p:ph type="body" idx="1"/>
          </p:nvPr>
        </p:nvSpPr>
        <p:spPr>
          <a:xfrm>
            <a:off x="415600" y="5640767"/>
            <a:ext cx="7998400" cy="806800"/>
          </a:xfrm>
          <a:prstGeom prst="rect">
            <a:avLst/>
          </a:prstGeom>
          <a:noFill/>
          <a:ln>
            <a:noFill/>
          </a:ln>
        </p:spPr>
        <p:txBody>
          <a:bodyPr spcFirstLastPara="1" wrap="square" lIns="0" tIns="0" rIns="0" bIns="0"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43" name="Google Shape;43;p22"/>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4133767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23"/>
          <p:cNvSpPr txBox="1">
            <a:spLocks noGrp="1"/>
          </p:cNvSpPr>
          <p:nvPr>
            <p:ph type="title" hasCustomPrompt="1"/>
          </p:nvPr>
        </p:nvSpPr>
        <p:spPr>
          <a:xfrm>
            <a:off x="415600" y="1474833"/>
            <a:ext cx="11360800" cy="2618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6" name="Google Shape;46;p23"/>
          <p:cNvSpPr txBox="1">
            <a:spLocks noGrp="1"/>
          </p:cNvSpPr>
          <p:nvPr>
            <p:ph type="body" idx="1"/>
          </p:nvPr>
        </p:nvSpPr>
        <p:spPr>
          <a:xfrm>
            <a:off x="415600" y="4202967"/>
            <a:ext cx="11360800" cy="1734400"/>
          </a:xfrm>
          <a:prstGeom prst="rect">
            <a:avLst/>
          </a:prstGeom>
          <a:noFill/>
          <a:ln>
            <a:noFill/>
          </a:ln>
        </p:spPr>
        <p:txBody>
          <a:bodyPr spcFirstLastPara="1" wrap="square" lIns="0" tIns="0" rIns="0" bIns="0"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47" name="Google Shape;47;p23"/>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07029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4"/>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568498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473304C2-4B85-4418-BAD6-6250E1BE820C}" type="datetimeFigureOut">
              <a:rPr lang="pt-BR" smtClean="0"/>
              <a:t>26/03/2025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474120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73304C2-4B85-4418-BAD6-6250E1BE820C}" type="datetimeFigureOut">
              <a:rPr lang="pt-BR" smtClean="0"/>
              <a:t>26/03/2025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457560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473304C2-4B85-4418-BAD6-6250E1BE820C}" type="datetimeFigureOut">
              <a:rPr lang="pt-BR" smtClean="0"/>
              <a:t>26/03/2025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1521967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473304C2-4B85-4418-BAD6-6250E1BE820C}" type="datetimeFigureOut">
              <a:rPr lang="pt-BR" smtClean="0"/>
              <a:t>26/03/2025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2310984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9"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1"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473304C2-4B85-4418-BAD6-6250E1BE820C}" type="datetimeFigureOut">
              <a:rPr lang="pt-BR" smtClean="0"/>
              <a:t>26/03/2025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117297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05819D-7BA6-8212-CEEF-738797F63CF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8F1C57E-D22A-CDDA-67C7-477181C07E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A14503-DB95-92D0-C544-41133B47D6CB}"/>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C9917AE3-4F61-1ABC-92C1-9D73935B28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FE10674-84BC-6419-EEA9-A94AB39769DA}"/>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4079913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473304C2-4B85-4418-BAD6-6250E1BE820C}" type="datetimeFigureOut">
              <a:rPr lang="pt-BR" smtClean="0"/>
              <a:t>26/03/2025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35882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73304C2-4B85-4418-BAD6-6250E1BE820C}" type="datetimeFigureOut">
              <a:rPr lang="pt-BR" smtClean="0"/>
              <a:t>26/03/2025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3723850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473304C2-4B85-4418-BAD6-6250E1BE820C}" type="datetimeFigureOut">
              <a:rPr lang="pt-BR" smtClean="0"/>
              <a:t>26/03/2025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3057525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a:t>Clique no ícone para adicionar uma imagem</a:t>
            </a:r>
          </a:p>
        </p:txBody>
      </p:sp>
      <p:sp>
        <p:nvSpPr>
          <p:cNvPr id="4" name="Espaço Reservado para Texto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473304C2-4B85-4418-BAD6-6250E1BE820C}" type="datetimeFigureOut">
              <a:rPr lang="pt-BR" smtClean="0"/>
              <a:t>26/03/2025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1777160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73304C2-4B85-4418-BAD6-6250E1BE820C}" type="datetimeFigureOut">
              <a:rPr lang="pt-BR" smtClean="0"/>
              <a:t>26/03/2025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506843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6"/>
            <a:ext cx="2628900" cy="5811839"/>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1" y="365126"/>
            <a:ext cx="7734300" cy="581183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73304C2-4B85-4418-BAD6-6250E1BE820C}" type="datetimeFigureOut">
              <a:rPr lang="pt-BR" smtClean="0"/>
              <a:t>26/03/2025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CA05642-8736-4D3D-B6F7-6A530FEEECE5}" type="slidenum">
              <a:rPr lang="pt-BR" smtClean="0"/>
              <a:t>‹nº›</a:t>
            </a:fld>
            <a:endParaRPr lang="pt-BR"/>
          </a:p>
        </p:txBody>
      </p:sp>
    </p:spTree>
    <p:extLst>
      <p:ext uri="{BB962C8B-B14F-4D97-AF65-F5344CB8AC3E}">
        <p14:creationId xmlns:p14="http://schemas.microsoft.com/office/powerpoint/2010/main" val="2768660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D3FB6-EC0A-B28C-4320-A08545BC613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8846D6E-F1C3-2B10-F0FB-15584500D3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18E0AE-7230-7451-60F7-3A7A47E9A68B}"/>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8DB603B1-AEEB-B8A9-3CAD-ADA0A0B9B2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009258E-9F6F-3E67-AE02-46D3295CC78C}"/>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314033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07B07-4021-0A14-B9A3-37E1D6B8782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EACAF90-AC2D-955C-408C-357D1ECEC0A5}"/>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4" name="Espaço Reservado para Rodapé 3">
            <a:extLst>
              <a:ext uri="{FF2B5EF4-FFF2-40B4-BE49-F238E27FC236}">
                <a16:creationId xmlns:a16="http://schemas.microsoft.com/office/drawing/2014/main" id="{1B853031-6A33-024E-8694-638C794A088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A6EF72CA-020E-492E-E2E5-070FE36EC706}"/>
              </a:ext>
            </a:extLst>
          </p:cNvPr>
          <p:cNvSpPr>
            <a:spLocks noGrp="1"/>
          </p:cNvSpPr>
          <p:nvPr>
            <p:ph type="sldNum" sz="quarter" idx="12"/>
          </p:nvPr>
        </p:nvSpPr>
        <p:spPr/>
        <p:txBody>
          <a:bodyPr/>
          <a:lstStyle/>
          <a:p>
            <a:fld id="{4E87B227-2AA5-4E4F-84BD-B1EED0B4E249}" type="slidenum">
              <a:rPr lang="pt-BR" smtClean="0"/>
              <a:t>‹nº›</a:t>
            </a:fld>
            <a:endParaRPr lang="pt-BR"/>
          </a:p>
        </p:txBody>
      </p:sp>
      <p:sp>
        <p:nvSpPr>
          <p:cNvPr id="7" name="Espaço Reservado para Imagem 6">
            <a:extLst>
              <a:ext uri="{FF2B5EF4-FFF2-40B4-BE49-F238E27FC236}">
                <a16:creationId xmlns:a16="http://schemas.microsoft.com/office/drawing/2014/main" id="{2130E3C4-C59D-D45F-362B-515E4543A155}"/>
              </a:ext>
            </a:extLst>
          </p:cNvPr>
          <p:cNvSpPr>
            <a:spLocks noGrp="1"/>
          </p:cNvSpPr>
          <p:nvPr>
            <p:ph type="pic" sz="quarter" idx="13"/>
          </p:nvPr>
        </p:nvSpPr>
        <p:spPr>
          <a:xfrm>
            <a:off x="838200" y="1881188"/>
            <a:ext cx="2743200" cy="3233737"/>
          </a:xfrm>
        </p:spPr>
        <p:txBody>
          <a:bodyPr/>
          <a:lstStyle/>
          <a:p>
            <a:endParaRPr lang="pt-BR"/>
          </a:p>
        </p:txBody>
      </p:sp>
      <p:sp>
        <p:nvSpPr>
          <p:cNvPr id="9" name="Espaço Reservado para Imagem 8">
            <a:extLst>
              <a:ext uri="{FF2B5EF4-FFF2-40B4-BE49-F238E27FC236}">
                <a16:creationId xmlns:a16="http://schemas.microsoft.com/office/drawing/2014/main" id="{6DD297CA-C1F0-7569-4224-F5983D86DB97}"/>
              </a:ext>
            </a:extLst>
          </p:cNvPr>
          <p:cNvSpPr>
            <a:spLocks noGrp="1"/>
          </p:cNvSpPr>
          <p:nvPr>
            <p:ph type="pic" sz="quarter" idx="14"/>
          </p:nvPr>
        </p:nvSpPr>
        <p:spPr>
          <a:xfrm>
            <a:off x="5523923" y="1881187"/>
            <a:ext cx="2936586" cy="3233737"/>
          </a:xfrm>
        </p:spPr>
        <p:txBody>
          <a:bodyPr/>
          <a:lstStyle/>
          <a:p>
            <a:endParaRPr lang="pt-BR"/>
          </a:p>
        </p:txBody>
      </p:sp>
      <p:sp>
        <p:nvSpPr>
          <p:cNvPr id="11" name="Espaço Reservado para Imagem 10">
            <a:extLst>
              <a:ext uri="{FF2B5EF4-FFF2-40B4-BE49-F238E27FC236}">
                <a16:creationId xmlns:a16="http://schemas.microsoft.com/office/drawing/2014/main" id="{A1BBFB8B-CAA7-E716-140C-877ADC6CFA07}"/>
              </a:ext>
            </a:extLst>
          </p:cNvPr>
          <p:cNvSpPr>
            <a:spLocks noGrp="1"/>
          </p:cNvSpPr>
          <p:nvPr>
            <p:ph type="pic" sz="quarter" idx="15"/>
          </p:nvPr>
        </p:nvSpPr>
        <p:spPr>
          <a:xfrm>
            <a:off x="8610600" y="1881188"/>
            <a:ext cx="2743200" cy="3233737"/>
          </a:xfrm>
        </p:spPr>
        <p:txBody>
          <a:bodyPr/>
          <a:lstStyle/>
          <a:p>
            <a:endParaRPr lang="pt-BR"/>
          </a:p>
        </p:txBody>
      </p:sp>
      <p:pic>
        <p:nvPicPr>
          <p:cNvPr id="8" name="Imagem 7" descr="Uma imagem contendo Logotipo&#10;&#10;Descrição gerada automaticamente">
            <a:extLst>
              <a:ext uri="{FF2B5EF4-FFF2-40B4-BE49-F238E27FC236}">
                <a16:creationId xmlns:a16="http://schemas.microsoft.com/office/drawing/2014/main" id="{4A1BDB90-B341-80E2-725F-D23965B2F7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325" y="6265768"/>
            <a:ext cx="1895475" cy="460582"/>
          </a:xfrm>
          <a:prstGeom prst="rect">
            <a:avLst/>
          </a:prstGeom>
        </p:spPr>
      </p:pic>
    </p:spTree>
    <p:extLst>
      <p:ext uri="{BB962C8B-B14F-4D97-AF65-F5344CB8AC3E}">
        <p14:creationId xmlns:p14="http://schemas.microsoft.com/office/powerpoint/2010/main" val="3527535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05819D-7BA6-8212-CEEF-738797F63CF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8F1C57E-D22A-CDDA-67C7-477181C07E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A14503-DB95-92D0-C544-41133B47D6CB}"/>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C9917AE3-4F61-1ABC-92C1-9D73935B28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FE10674-84BC-6419-EEA9-A94AB39769DA}"/>
              </a:ext>
            </a:extLst>
          </p:cNvPr>
          <p:cNvSpPr>
            <a:spLocks noGrp="1"/>
          </p:cNvSpPr>
          <p:nvPr>
            <p:ph type="sldNum" sz="quarter" idx="12"/>
          </p:nvPr>
        </p:nvSpPr>
        <p:spPr/>
        <p:txBody>
          <a:bodyPr/>
          <a:lstStyle/>
          <a:p>
            <a:fld id="{4E87B227-2AA5-4E4F-84BD-B1EED0B4E249}" type="slidenum">
              <a:rPr lang="pt-BR" smtClean="0"/>
              <a:t>‹nº›</a:t>
            </a:fld>
            <a:endParaRPr lang="pt-BR"/>
          </a:p>
        </p:txBody>
      </p:sp>
      <p:pic>
        <p:nvPicPr>
          <p:cNvPr id="7" name="Imagem 6" descr="Uma imagem contendo Logotipo&#10;&#10;Descrição gerada automaticamente">
            <a:extLst>
              <a:ext uri="{FF2B5EF4-FFF2-40B4-BE49-F238E27FC236}">
                <a16:creationId xmlns:a16="http://schemas.microsoft.com/office/drawing/2014/main" id="{EDCCBA3A-BDC7-DB35-BBC2-BE9499C9D4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325" y="6265768"/>
            <a:ext cx="1895475" cy="460582"/>
          </a:xfrm>
          <a:prstGeom prst="rect">
            <a:avLst/>
          </a:prstGeom>
        </p:spPr>
      </p:pic>
    </p:spTree>
    <p:extLst>
      <p:ext uri="{BB962C8B-B14F-4D97-AF65-F5344CB8AC3E}">
        <p14:creationId xmlns:p14="http://schemas.microsoft.com/office/powerpoint/2010/main" val="4215028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60C1FF-F2E4-CBDF-8D9C-0C224837642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0F1FB2E-B120-B9BD-6D52-11A7261AE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AD0BAC9-86E9-287F-EF2E-208FB77B7C05}"/>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82BC9787-669E-ECF6-EFE4-306B3C70AFC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0A0B2D-43FD-AA64-FAF4-D7ED8A932830}"/>
              </a:ext>
            </a:extLst>
          </p:cNvPr>
          <p:cNvSpPr>
            <a:spLocks noGrp="1"/>
          </p:cNvSpPr>
          <p:nvPr>
            <p:ph type="sldNum" sz="quarter" idx="12"/>
          </p:nvPr>
        </p:nvSpPr>
        <p:spPr/>
        <p:txBody>
          <a:bodyPr/>
          <a:lstStyle/>
          <a:p>
            <a:fld id="{4E87B227-2AA5-4E4F-84BD-B1EED0B4E249}" type="slidenum">
              <a:rPr lang="pt-BR" smtClean="0"/>
              <a:t>‹nº›</a:t>
            </a:fld>
            <a:endParaRPr lang="pt-BR"/>
          </a:p>
        </p:txBody>
      </p:sp>
      <p:pic>
        <p:nvPicPr>
          <p:cNvPr id="7" name="Imagem 6" descr="Uma imagem contendo Logotipo&#10;&#10;Descrição gerada automaticamente">
            <a:extLst>
              <a:ext uri="{FF2B5EF4-FFF2-40B4-BE49-F238E27FC236}">
                <a16:creationId xmlns:a16="http://schemas.microsoft.com/office/drawing/2014/main" id="{B1E71D60-9EC8-00CC-88F2-9C4B2AF3D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325" y="6265768"/>
            <a:ext cx="1895475" cy="460582"/>
          </a:xfrm>
          <a:prstGeom prst="rect">
            <a:avLst/>
          </a:prstGeom>
        </p:spPr>
      </p:pic>
    </p:spTree>
    <p:extLst>
      <p:ext uri="{BB962C8B-B14F-4D97-AF65-F5344CB8AC3E}">
        <p14:creationId xmlns:p14="http://schemas.microsoft.com/office/powerpoint/2010/main" val="1818800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60C1FF-F2E4-CBDF-8D9C-0C224837642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0F1FB2E-B120-B9BD-6D52-11A7261AE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AD0BAC9-86E9-287F-EF2E-208FB77B7C05}"/>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82BC9787-669E-ECF6-EFE4-306B3C70AFC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60A0B2D-43FD-AA64-FAF4-D7ED8A932830}"/>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2825416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9497E-7AFF-2211-8FC9-CC7ABBEB850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E83A1FE-9508-F473-79E7-E16FE9CF510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47920A1-31E9-6A4A-5178-9B53B18A8AF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CE02A65-F3E6-2835-6C17-DFA484DC09E8}"/>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202A6D1B-30D7-EA8C-0266-3FE41D7CBF3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DA1516-314E-0BC6-E66E-D1FAF8DF4867}"/>
              </a:ext>
            </a:extLst>
          </p:cNvPr>
          <p:cNvSpPr>
            <a:spLocks noGrp="1"/>
          </p:cNvSpPr>
          <p:nvPr>
            <p:ph type="sldNum" sz="quarter" idx="12"/>
          </p:nvPr>
        </p:nvSpPr>
        <p:spPr/>
        <p:txBody>
          <a:bodyPr/>
          <a:lstStyle/>
          <a:p>
            <a:fld id="{4E87B227-2AA5-4E4F-84BD-B1EED0B4E249}" type="slidenum">
              <a:rPr lang="pt-BR" smtClean="0"/>
              <a:t>‹nº›</a:t>
            </a:fld>
            <a:endParaRPr lang="pt-BR"/>
          </a:p>
        </p:txBody>
      </p:sp>
      <p:pic>
        <p:nvPicPr>
          <p:cNvPr id="8" name="Imagem 7" descr="Uma imagem contendo Logotipo&#10;&#10;Descrição gerada automaticamente">
            <a:extLst>
              <a:ext uri="{FF2B5EF4-FFF2-40B4-BE49-F238E27FC236}">
                <a16:creationId xmlns:a16="http://schemas.microsoft.com/office/drawing/2014/main" id="{91214B61-D6BA-AA9A-0216-6696D3CD78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325" y="6265768"/>
            <a:ext cx="1895475" cy="460582"/>
          </a:xfrm>
          <a:prstGeom prst="rect">
            <a:avLst/>
          </a:prstGeom>
        </p:spPr>
      </p:pic>
    </p:spTree>
    <p:extLst>
      <p:ext uri="{BB962C8B-B14F-4D97-AF65-F5344CB8AC3E}">
        <p14:creationId xmlns:p14="http://schemas.microsoft.com/office/powerpoint/2010/main" val="101873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90BD2-986F-E4A4-5400-B7354059B05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F3AA730-30AC-86A8-21B2-6DADD1F45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AD3B0FE-B60C-92B9-32B3-D9BF91E63AB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A09D245-F9AD-8211-13E2-C9D8210D4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1B82CD5-D607-A3F1-4DFB-DE6C309B5FB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CFF49FC-7C86-6D81-235D-9B3071784EBA}"/>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8" name="Espaço Reservado para Rodapé 7">
            <a:extLst>
              <a:ext uri="{FF2B5EF4-FFF2-40B4-BE49-F238E27FC236}">
                <a16:creationId xmlns:a16="http://schemas.microsoft.com/office/drawing/2014/main" id="{6CAFCE69-63DD-942A-87A5-C91AE1C9F27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08561B2-323A-2565-A4C8-1F26118786B5}"/>
              </a:ext>
            </a:extLst>
          </p:cNvPr>
          <p:cNvSpPr>
            <a:spLocks noGrp="1"/>
          </p:cNvSpPr>
          <p:nvPr>
            <p:ph type="sldNum" sz="quarter" idx="12"/>
          </p:nvPr>
        </p:nvSpPr>
        <p:spPr/>
        <p:txBody>
          <a:bodyPr/>
          <a:lstStyle/>
          <a:p>
            <a:fld id="{4E87B227-2AA5-4E4F-84BD-B1EED0B4E249}" type="slidenum">
              <a:rPr lang="pt-BR" smtClean="0"/>
              <a:t>‹nº›</a:t>
            </a:fld>
            <a:endParaRPr lang="pt-BR"/>
          </a:p>
        </p:txBody>
      </p:sp>
      <p:pic>
        <p:nvPicPr>
          <p:cNvPr id="10" name="Imagem 9" descr="Uma imagem contendo Logotipo&#10;&#10;Descrição gerada automaticamente">
            <a:extLst>
              <a:ext uri="{FF2B5EF4-FFF2-40B4-BE49-F238E27FC236}">
                <a16:creationId xmlns:a16="http://schemas.microsoft.com/office/drawing/2014/main" id="{E2EDDDA9-4A01-F07A-BC3F-16CF063164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325" y="6265768"/>
            <a:ext cx="1895475" cy="460582"/>
          </a:xfrm>
          <a:prstGeom prst="rect">
            <a:avLst/>
          </a:prstGeom>
        </p:spPr>
      </p:pic>
    </p:spTree>
    <p:extLst>
      <p:ext uri="{BB962C8B-B14F-4D97-AF65-F5344CB8AC3E}">
        <p14:creationId xmlns:p14="http://schemas.microsoft.com/office/powerpoint/2010/main" val="4283565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07D64-C85E-C106-0079-5161EF5FB11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D3F1197-479F-A8BF-BE97-3C9872540F0E}"/>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4" name="Espaço Reservado para Rodapé 3">
            <a:extLst>
              <a:ext uri="{FF2B5EF4-FFF2-40B4-BE49-F238E27FC236}">
                <a16:creationId xmlns:a16="http://schemas.microsoft.com/office/drawing/2014/main" id="{9A5C9164-FC6E-CAFA-E81D-E94B24D17D7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F3CBA10-6662-DCD7-CE29-3E19544CDC2A}"/>
              </a:ext>
            </a:extLst>
          </p:cNvPr>
          <p:cNvSpPr>
            <a:spLocks noGrp="1"/>
          </p:cNvSpPr>
          <p:nvPr>
            <p:ph type="sldNum" sz="quarter" idx="12"/>
          </p:nvPr>
        </p:nvSpPr>
        <p:spPr/>
        <p:txBody>
          <a:bodyPr/>
          <a:lstStyle/>
          <a:p>
            <a:fld id="{4E87B227-2AA5-4E4F-84BD-B1EED0B4E249}" type="slidenum">
              <a:rPr lang="pt-BR" smtClean="0"/>
              <a:t>‹nº›</a:t>
            </a:fld>
            <a:endParaRPr lang="pt-BR"/>
          </a:p>
        </p:txBody>
      </p:sp>
      <p:pic>
        <p:nvPicPr>
          <p:cNvPr id="6" name="Imagem 5" descr="Uma imagem contendo Logotipo&#10;&#10;Descrição gerada automaticamente">
            <a:extLst>
              <a:ext uri="{FF2B5EF4-FFF2-40B4-BE49-F238E27FC236}">
                <a16:creationId xmlns:a16="http://schemas.microsoft.com/office/drawing/2014/main" id="{6F15FF5D-E961-9599-DD17-6E65A7F7A4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325" y="6265768"/>
            <a:ext cx="1895475" cy="460582"/>
          </a:xfrm>
          <a:prstGeom prst="rect">
            <a:avLst/>
          </a:prstGeom>
        </p:spPr>
      </p:pic>
    </p:spTree>
    <p:extLst>
      <p:ext uri="{BB962C8B-B14F-4D97-AF65-F5344CB8AC3E}">
        <p14:creationId xmlns:p14="http://schemas.microsoft.com/office/powerpoint/2010/main" val="2598704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915FB9-104C-4066-A4B4-C1DC262FBB3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C25CCC3-262B-7CFD-74BF-74AFCFEB9489}"/>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4" name="Espaço Reservado para Rodapé 3">
            <a:extLst>
              <a:ext uri="{FF2B5EF4-FFF2-40B4-BE49-F238E27FC236}">
                <a16:creationId xmlns:a16="http://schemas.microsoft.com/office/drawing/2014/main" id="{4B099E38-6133-3FA6-E941-50843ABA73B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7B97EB7-2CAF-1484-A0AE-02796D55F2FD}"/>
              </a:ext>
            </a:extLst>
          </p:cNvPr>
          <p:cNvSpPr>
            <a:spLocks noGrp="1"/>
          </p:cNvSpPr>
          <p:nvPr>
            <p:ph type="sldNum" sz="quarter" idx="12"/>
          </p:nvPr>
        </p:nvSpPr>
        <p:spPr/>
        <p:txBody>
          <a:bodyPr/>
          <a:lstStyle/>
          <a:p>
            <a:fld id="{4E87B227-2AA5-4E4F-84BD-B1EED0B4E249}" type="slidenum">
              <a:rPr lang="pt-BR" smtClean="0"/>
              <a:t>‹nº›</a:t>
            </a:fld>
            <a:endParaRPr lang="pt-BR"/>
          </a:p>
        </p:txBody>
      </p:sp>
      <p:sp>
        <p:nvSpPr>
          <p:cNvPr id="7" name="Espaço Reservado para Imagem 6">
            <a:extLst>
              <a:ext uri="{FF2B5EF4-FFF2-40B4-BE49-F238E27FC236}">
                <a16:creationId xmlns:a16="http://schemas.microsoft.com/office/drawing/2014/main" id="{14FD767C-C902-60C0-C5FA-09DA8EBC338E}"/>
              </a:ext>
            </a:extLst>
          </p:cNvPr>
          <p:cNvSpPr>
            <a:spLocks noGrp="1"/>
          </p:cNvSpPr>
          <p:nvPr>
            <p:ph type="pic" sz="quarter" idx="13"/>
          </p:nvPr>
        </p:nvSpPr>
        <p:spPr>
          <a:xfrm>
            <a:off x="2244305" y="1829594"/>
            <a:ext cx="2189672" cy="4387850"/>
          </a:xfrm>
          <a:prstGeom prst="roundRect">
            <a:avLst/>
          </a:prstGeom>
        </p:spPr>
        <p:style>
          <a:lnRef idx="2">
            <a:schemeClr val="dk1"/>
          </a:lnRef>
          <a:fillRef idx="1">
            <a:schemeClr val="lt1"/>
          </a:fillRef>
          <a:effectRef idx="0">
            <a:schemeClr val="dk1"/>
          </a:effectRef>
          <a:fontRef idx="minor">
            <a:schemeClr val="dk1"/>
          </a:fontRef>
        </p:style>
        <p:txBody>
          <a:bodyPr/>
          <a:lstStyle/>
          <a:p>
            <a:endParaRPr lang="pt-BR"/>
          </a:p>
        </p:txBody>
      </p:sp>
    </p:spTree>
    <p:extLst>
      <p:ext uri="{BB962C8B-B14F-4D97-AF65-F5344CB8AC3E}">
        <p14:creationId xmlns:p14="http://schemas.microsoft.com/office/powerpoint/2010/main" val="4114179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DD94B4-C6CC-88E8-75FC-C6C81B7FC7FE}"/>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3" name="Espaço Reservado para Rodapé 2">
            <a:extLst>
              <a:ext uri="{FF2B5EF4-FFF2-40B4-BE49-F238E27FC236}">
                <a16:creationId xmlns:a16="http://schemas.microsoft.com/office/drawing/2014/main" id="{51024701-50BD-6946-E405-90BB3D49525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FBF16D9-A148-A39D-3168-DE4F15142985}"/>
              </a:ext>
            </a:extLst>
          </p:cNvPr>
          <p:cNvSpPr>
            <a:spLocks noGrp="1"/>
          </p:cNvSpPr>
          <p:nvPr>
            <p:ph type="sldNum" sz="quarter" idx="12"/>
          </p:nvPr>
        </p:nvSpPr>
        <p:spPr/>
        <p:txBody>
          <a:bodyPr/>
          <a:lstStyle/>
          <a:p>
            <a:fld id="{4E87B227-2AA5-4E4F-84BD-B1EED0B4E249}" type="slidenum">
              <a:rPr lang="pt-BR" smtClean="0"/>
              <a:t>‹nº›</a:t>
            </a:fld>
            <a:endParaRPr lang="pt-BR"/>
          </a:p>
        </p:txBody>
      </p:sp>
      <p:sp>
        <p:nvSpPr>
          <p:cNvPr id="6" name="Espaço Reservado para Imagem 5">
            <a:extLst>
              <a:ext uri="{FF2B5EF4-FFF2-40B4-BE49-F238E27FC236}">
                <a16:creationId xmlns:a16="http://schemas.microsoft.com/office/drawing/2014/main" id="{0D3C16C0-0CE3-38CE-D345-411A1B93CC90}"/>
              </a:ext>
            </a:extLst>
          </p:cNvPr>
          <p:cNvSpPr>
            <a:spLocks noGrp="1"/>
          </p:cNvSpPr>
          <p:nvPr>
            <p:ph type="pic" sz="quarter" idx="13"/>
          </p:nvPr>
        </p:nvSpPr>
        <p:spPr>
          <a:xfrm>
            <a:off x="379413" y="361950"/>
            <a:ext cx="5716587" cy="5857875"/>
          </a:xfrm>
        </p:spPr>
        <p:txBody>
          <a:bodyPr/>
          <a:lstStyle/>
          <a:p>
            <a:endParaRPr lang="pt-BR"/>
          </a:p>
        </p:txBody>
      </p:sp>
    </p:spTree>
    <p:extLst>
      <p:ext uri="{BB962C8B-B14F-4D97-AF65-F5344CB8AC3E}">
        <p14:creationId xmlns:p14="http://schemas.microsoft.com/office/powerpoint/2010/main" val="2816427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FA4D8-6D70-C124-60F2-00236EE5304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9DE82F4-E76A-C645-912D-E4B2BFD21B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3C02950-005D-A0E4-F9BB-2EFA6B538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9F5089B-263F-9984-CF5D-55756D4DAE34}"/>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ECC3786B-7387-03AE-2DF4-ECD5E25E10A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F5B5737-DBB3-D617-7A02-FF4AA83D5C3B}"/>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989662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10EAB-4EB1-2F31-1879-C2A26F2A2D7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7906477-8F97-D47E-5CC6-3F7F2CE9EE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45D63D4-C405-878B-BB27-311CAF247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AB4CF84-747C-11E9-031D-B4104BB3E217}"/>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625F00E1-81C1-919F-ED76-96DCBD302F0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1EDD638-2F1F-6CFE-A099-2B5C0DC6FDE2}"/>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636518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457EA-15EB-87C8-DA07-FC9693CD55B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5DB3D0A-D3AE-D18F-429F-732C5C415BD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5016B28-4F5F-06FD-3148-FEFF5F94EC76}"/>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66FD22AE-FC46-C7DA-ACD4-2EAAD6C5A4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A039190-D8C7-D4BF-2F79-B8D1BFAABD76}"/>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1007897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2745E6A-5E3E-15C0-5AD8-3546279C9A9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1118655-9048-6265-94FB-C27F39C5857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5D236E9-AB75-FDD5-2738-0EBD55015325}"/>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C9EE2C85-1503-9983-D02D-8EC1A7476C8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26A394A-0ACF-453C-C127-901168683E5C}"/>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356848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9497E-7AFF-2211-8FC9-CC7ABBEB850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E83A1FE-9508-F473-79E7-E16FE9CF510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47920A1-31E9-6A4A-5178-9B53B18A8AF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CE02A65-F3E6-2835-6C17-DFA484DC09E8}"/>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6" name="Espaço Reservado para Rodapé 5">
            <a:extLst>
              <a:ext uri="{FF2B5EF4-FFF2-40B4-BE49-F238E27FC236}">
                <a16:creationId xmlns:a16="http://schemas.microsoft.com/office/drawing/2014/main" id="{202A6D1B-30D7-EA8C-0266-3FE41D7CBF3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DA1516-314E-0BC6-E66E-D1FAF8DF4867}"/>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353213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90BD2-986F-E4A4-5400-B7354059B05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F3AA730-30AC-86A8-21B2-6DADD1F45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AD3B0FE-B60C-92B9-32B3-D9BF91E63AB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A09D245-F9AD-8211-13E2-C9D8210D4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1B82CD5-D607-A3F1-4DFB-DE6C309B5FB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CFF49FC-7C86-6D81-235D-9B3071784EBA}"/>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8" name="Espaço Reservado para Rodapé 7">
            <a:extLst>
              <a:ext uri="{FF2B5EF4-FFF2-40B4-BE49-F238E27FC236}">
                <a16:creationId xmlns:a16="http://schemas.microsoft.com/office/drawing/2014/main" id="{6CAFCE69-63DD-942A-87A5-C91AE1C9F27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08561B2-323A-2565-A4C8-1F26118786B5}"/>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239951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07D64-C85E-C106-0079-5161EF5FB11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D3F1197-479F-A8BF-BE97-3C9872540F0E}"/>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4" name="Espaço Reservado para Rodapé 3">
            <a:extLst>
              <a:ext uri="{FF2B5EF4-FFF2-40B4-BE49-F238E27FC236}">
                <a16:creationId xmlns:a16="http://schemas.microsoft.com/office/drawing/2014/main" id="{9A5C9164-FC6E-CAFA-E81D-E94B24D17D7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F3CBA10-6662-DCD7-CE29-3E19544CDC2A}"/>
              </a:ext>
            </a:extLst>
          </p:cNvPr>
          <p:cNvSpPr>
            <a:spLocks noGrp="1"/>
          </p:cNvSpPr>
          <p:nvPr>
            <p:ph type="sldNum" sz="quarter" idx="12"/>
          </p:nvPr>
        </p:nvSpPr>
        <p:spPr/>
        <p:txBody>
          <a:bodyPr/>
          <a:lstStyle/>
          <a:p>
            <a:fld id="{4E87B227-2AA5-4E4F-84BD-B1EED0B4E249}" type="slidenum">
              <a:rPr lang="pt-BR" smtClean="0"/>
              <a:t>‹nº›</a:t>
            </a:fld>
            <a:endParaRPr lang="pt-BR"/>
          </a:p>
        </p:txBody>
      </p:sp>
    </p:spTree>
    <p:extLst>
      <p:ext uri="{BB962C8B-B14F-4D97-AF65-F5344CB8AC3E}">
        <p14:creationId xmlns:p14="http://schemas.microsoft.com/office/powerpoint/2010/main" val="13616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915FB9-104C-4066-A4B4-C1DC262FBB3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C25CCC3-262B-7CFD-74BF-74AFCFEB9489}"/>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4" name="Espaço Reservado para Rodapé 3">
            <a:extLst>
              <a:ext uri="{FF2B5EF4-FFF2-40B4-BE49-F238E27FC236}">
                <a16:creationId xmlns:a16="http://schemas.microsoft.com/office/drawing/2014/main" id="{4B099E38-6133-3FA6-E941-50843ABA73B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7B97EB7-2CAF-1484-A0AE-02796D55F2FD}"/>
              </a:ext>
            </a:extLst>
          </p:cNvPr>
          <p:cNvSpPr>
            <a:spLocks noGrp="1"/>
          </p:cNvSpPr>
          <p:nvPr>
            <p:ph type="sldNum" sz="quarter" idx="12"/>
          </p:nvPr>
        </p:nvSpPr>
        <p:spPr/>
        <p:txBody>
          <a:bodyPr/>
          <a:lstStyle/>
          <a:p>
            <a:fld id="{4E87B227-2AA5-4E4F-84BD-B1EED0B4E249}" type="slidenum">
              <a:rPr lang="pt-BR" smtClean="0"/>
              <a:t>‹nº›</a:t>
            </a:fld>
            <a:endParaRPr lang="pt-BR"/>
          </a:p>
        </p:txBody>
      </p:sp>
      <p:sp>
        <p:nvSpPr>
          <p:cNvPr id="7" name="Espaço Reservado para Imagem 6">
            <a:extLst>
              <a:ext uri="{FF2B5EF4-FFF2-40B4-BE49-F238E27FC236}">
                <a16:creationId xmlns:a16="http://schemas.microsoft.com/office/drawing/2014/main" id="{14FD767C-C902-60C0-C5FA-09DA8EBC338E}"/>
              </a:ext>
            </a:extLst>
          </p:cNvPr>
          <p:cNvSpPr>
            <a:spLocks noGrp="1"/>
          </p:cNvSpPr>
          <p:nvPr>
            <p:ph type="pic" sz="quarter" idx="13"/>
          </p:nvPr>
        </p:nvSpPr>
        <p:spPr>
          <a:xfrm>
            <a:off x="2244305" y="1829594"/>
            <a:ext cx="2189672" cy="4387850"/>
          </a:xfrm>
          <a:prstGeom prst="roundRect">
            <a:avLst/>
          </a:prstGeom>
        </p:spPr>
        <p:style>
          <a:lnRef idx="2">
            <a:schemeClr val="dk1"/>
          </a:lnRef>
          <a:fillRef idx="1">
            <a:schemeClr val="lt1"/>
          </a:fillRef>
          <a:effectRef idx="0">
            <a:schemeClr val="dk1"/>
          </a:effectRef>
          <a:fontRef idx="minor">
            <a:schemeClr val="dk1"/>
          </a:fontRef>
        </p:style>
        <p:txBody>
          <a:bodyPr/>
          <a:lstStyle/>
          <a:p>
            <a:endParaRPr lang="pt-BR"/>
          </a:p>
        </p:txBody>
      </p:sp>
    </p:spTree>
    <p:extLst>
      <p:ext uri="{BB962C8B-B14F-4D97-AF65-F5344CB8AC3E}">
        <p14:creationId xmlns:p14="http://schemas.microsoft.com/office/powerpoint/2010/main" val="146174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DD94B4-C6CC-88E8-75FC-C6C81B7FC7FE}"/>
              </a:ext>
            </a:extLst>
          </p:cNvPr>
          <p:cNvSpPr>
            <a:spLocks noGrp="1"/>
          </p:cNvSpPr>
          <p:nvPr>
            <p:ph type="dt" sz="half" idx="10"/>
          </p:nvPr>
        </p:nvSpPr>
        <p:spPr/>
        <p:txBody>
          <a:bodyPr/>
          <a:lstStyle/>
          <a:p>
            <a:fld id="{3D51BB38-EC9C-4753-931E-43588B9D12BA}" type="datetimeFigureOut">
              <a:rPr lang="pt-BR" smtClean="0"/>
              <a:t>26/03/2025</a:t>
            </a:fld>
            <a:endParaRPr lang="pt-BR"/>
          </a:p>
        </p:txBody>
      </p:sp>
      <p:sp>
        <p:nvSpPr>
          <p:cNvPr id="3" name="Espaço Reservado para Rodapé 2">
            <a:extLst>
              <a:ext uri="{FF2B5EF4-FFF2-40B4-BE49-F238E27FC236}">
                <a16:creationId xmlns:a16="http://schemas.microsoft.com/office/drawing/2014/main" id="{51024701-50BD-6946-E405-90BB3D49525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FBF16D9-A148-A39D-3168-DE4F15142985}"/>
              </a:ext>
            </a:extLst>
          </p:cNvPr>
          <p:cNvSpPr>
            <a:spLocks noGrp="1"/>
          </p:cNvSpPr>
          <p:nvPr>
            <p:ph type="sldNum" sz="quarter" idx="12"/>
          </p:nvPr>
        </p:nvSpPr>
        <p:spPr/>
        <p:txBody>
          <a:bodyPr/>
          <a:lstStyle/>
          <a:p>
            <a:fld id="{4E87B227-2AA5-4E4F-84BD-B1EED0B4E249}" type="slidenum">
              <a:rPr lang="pt-BR" smtClean="0"/>
              <a:t>‹nº›</a:t>
            </a:fld>
            <a:endParaRPr lang="pt-BR"/>
          </a:p>
        </p:txBody>
      </p:sp>
      <p:sp>
        <p:nvSpPr>
          <p:cNvPr id="6" name="Espaço Reservado para Imagem 5">
            <a:extLst>
              <a:ext uri="{FF2B5EF4-FFF2-40B4-BE49-F238E27FC236}">
                <a16:creationId xmlns:a16="http://schemas.microsoft.com/office/drawing/2014/main" id="{0D3C16C0-0CE3-38CE-D345-411A1B93CC90}"/>
              </a:ext>
            </a:extLst>
          </p:cNvPr>
          <p:cNvSpPr>
            <a:spLocks noGrp="1"/>
          </p:cNvSpPr>
          <p:nvPr>
            <p:ph type="pic" sz="quarter" idx="13"/>
          </p:nvPr>
        </p:nvSpPr>
        <p:spPr>
          <a:xfrm>
            <a:off x="379413" y="361950"/>
            <a:ext cx="5716587" cy="5857875"/>
          </a:xfrm>
        </p:spPr>
        <p:txBody>
          <a:bodyPr/>
          <a:lstStyle/>
          <a:p>
            <a:endParaRPr lang="pt-BR"/>
          </a:p>
        </p:txBody>
      </p:sp>
    </p:spTree>
    <p:extLst>
      <p:ext uri="{BB962C8B-B14F-4D97-AF65-F5344CB8AC3E}">
        <p14:creationId xmlns:p14="http://schemas.microsoft.com/office/powerpoint/2010/main" val="281436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8864FF4-3013-1D96-318B-B433D1568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852AB30-9581-8AAA-1EF6-6E388BAC7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32C90C1-FB7E-35B8-27F2-AB50F9EB25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FEEE18C3-D03A-E583-E1D6-6702F83B83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628358A-A80E-83BA-2159-53785B424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7B227-2AA5-4E4F-84BD-B1EED0B4E249}" type="slidenum">
              <a:rPr lang="pt-BR" smtClean="0"/>
              <a:t>‹nº›</a:t>
            </a:fld>
            <a:endParaRPr lang="pt-BR"/>
          </a:p>
        </p:txBody>
      </p:sp>
    </p:spTree>
    <p:extLst>
      <p:ext uri="{BB962C8B-B14F-4D97-AF65-F5344CB8AC3E}">
        <p14:creationId xmlns:p14="http://schemas.microsoft.com/office/powerpoint/2010/main" val="26062484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61" r:id="rId8"/>
    <p:sldLayoutId id="2147483655" r:id="rId9"/>
    <p:sldLayoutId id="2147483656" r:id="rId10"/>
    <p:sldLayoutId id="2147483657" r:id="rId11"/>
    <p:sldLayoutId id="2147483658" r:id="rId12"/>
    <p:sldLayoutId id="2147483659"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415600" y="593367"/>
            <a:ext cx="11360800" cy="7636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2pPr>
            <a:lvl3pPr marR="0" lvl="2"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3pPr>
            <a:lvl4pPr marR="0" lvl="3"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4pPr>
            <a:lvl5pPr marR="0" lvl="4"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5pPr>
            <a:lvl6pPr marR="0" lvl="5"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6pPr>
            <a:lvl7pPr marR="0" lvl="6"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7pPr>
            <a:lvl8pPr marR="0" lvl="7"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8pPr>
            <a:lvl9pPr marR="0" lvl="8" algn="l" rtl="0">
              <a:lnSpc>
                <a:spcPct val="100000"/>
              </a:lnSpc>
              <a:spcBef>
                <a:spcPts val="0"/>
              </a:spcBef>
              <a:spcAft>
                <a:spcPts val="0"/>
              </a:spcAft>
              <a:buClr>
                <a:schemeClr val="dk1"/>
              </a:buClr>
              <a:buSzPts val="2800"/>
              <a:buFont typeface="Playfair Display"/>
              <a:buNone/>
              <a:defRPr sz="2800" b="0" i="0" u="none" strike="noStrike" cap="none">
                <a:solidFill>
                  <a:schemeClr val="dk1"/>
                </a:solidFill>
                <a:latin typeface="Playfair Display"/>
                <a:ea typeface="Playfair Display"/>
                <a:cs typeface="Playfair Display"/>
                <a:sym typeface="Playfair Display"/>
              </a:defRPr>
            </a:lvl9pPr>
          </a:lstStyle>
          <a:p>
            <a:endParaRPr/>
          </a:p>
        </p:txBody>
      </p:sp>
      <p:sp>
        <p:nvSpPr>
          <p:cNvPr id="7" name="Google Shape;7;p13"/>
          <p:cNvSpPr txBox="1">
            <a:spLocks noGrp="1"/>
          </p:cNvSpPr>
          <p:nvPr>
            <p:ph type="body" idx="1"/>
          </p:nvPr>
        </p:nvSpPr>
        <p:spPr>
          <a:xfrm>
            <a:off x="480000" y="1536633"/>
            <a:ext cx="10992000" cy="4602400"/>
          </a:xfrm>
          <a:prstGeom prst="rect">
            <a:avLst/>
          </a:prstGeom>
          <a:noFill/>
          <a:ln>
            <a:noFill/>
          </a:ln>
        </p:spPr>
        <p:txBody>
          <a:bodyPr spcFirstLastPara="1" wrap="square" lIns="0" tIns="0" rIns="0" bIns="0" anchor="t" anchorCtr="0">
            <a:noAutofit/>
          </a:bodyPr>
          <a:lstStyle>
            <a:lvl1pPr marL="457200" marR="0" lvl="0" indent="-342900" algn="l" rtl="0">
              <a:lnSpc>
                <a:spcPct val="115000"/>
              </a:lnSpc>
              <a:spcBef>
                <a:spcPts val="0"/>
              </a:spcBef>
              <a:spcAft>
                <a:spcPts val="0"/>
              </a:spcAft>
              <a:buClr>
                <a:schemeClr val="dk2"/>
              </a:buClr>
              <a:buSzPts val="1800"/>
              <a:buFont typeface="Helvetica Neue"/>
              <a:buChar char="●"/>
              <a:defRPr sz="1800" b="0" i="0" u="none" strike="noStrike" cap="none">
                <a:solidFill>
                  <a:schemeClr val="dk2"/>
                </a:solidFill>
                <a:latin typeface="Helvetica Neue"/>
                <a:ea typeface="Helvetica Neue"/>
                <a:cs typeface="Helvetica Neue"/>
                <a:sym typeface="Helvetica Neue"/>
              </a:defRPr>
            </a:lvl1pPr>
            <a:lvl2pPr marL="914400" marR="0" lvl="1" indent="-317500" algn="l" rtl="0">
              <a:lnSpc>
                <a:spcPct val="115000"/>
              </a:lnSpc>
              <a:spcBef>
                <a:spcPts val="1600"/>
              </a:spcBef>
              <a:spcAft>
                <a:spcPts val="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2pPr>
            <a:lvl3pPr marL="1371600" marR="0" lvl="2" indent="-317500" algn="l" rtl="0">
              <a:lnSpc>
                <a:spcPct val="115000"/>
              </a:lnSpc>
              <a:spcBef>
                <a:spcPts val="1600"/>
              </a:spcBef>
              <a:spcAft>
                <a:spcPts val="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3pPr>
            <a:lvl4pPr marL="1828800" marR="0" lvl="3" indent="-317500" algn="l" rtl="0">
              <a:lnSpc>
                <a:spcPct val="115000"/>
              </a:lnSpc>
              <a:spcBef>
                <a:spcPts val="1600"/>
              </a:spcBef>
              <a:spcAft>
                <a:spcPts val="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4pPr>
            <a:lvl5pPr marL="2286000" marR="0" lvl="4" indent="-317500" algn="l" rtl="0">
              <a:lnSpc>
                <a:spcPct val="115000"/>
              </a:lnSpc>
              <a:spcBef>
                <a:spcPts val="1600"/>
              </a:spcBef>
              <a:spcAft>
                <a:spcPts val="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5pPr>
            <a:lvl6pPr marL="2743200" marR="0" lvl="5" indent="-317500" algn="l" rtl="0">
              <a:lnSpc>
                <a:spcPct val="115000"/>
              </a:lnSpc>
              <a:spcBef>
                <a:spcPts val="1600"/>
              </a:spcBef>
              <a:spcAft>
                <a:spcPts val="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6pPr>
            <a:lvl7pPr marL="3200400" marR="0" lvl="6" indent="-317500" algn="l" rtl="0">
              <a:lnSpc>
                <a:spcPct val="115000"/>
              </a:lnSpc>
              <a:spcBef>
                <a:spcPts val="1600"/>
              </a:spcBef>
              <a:spcAft>
                <a:spcPts val="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7pPr>
            <a:lvl8pPr marL="3657600" marR="0" lvl="7" indent="-317500" algn="l" rtl="0">
              <a:lnSpc>
                <a:spcPct val="115000"/>
              </a:lnSpc>
              <a:spcBef>
                <a:spcPts val="1600"/>
              </a:spcBef>
              <a:spcAft>
                <a:spcPts val="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8pPr>
            <a:lvl9pPr marL="4114800" marR="0" lvl="8" indent="-317500" algn="l" rtl="0">
              <a:lnSpc>
                <a:spcPct val="115000"/>
              </a:lnSpc>
              <a:spcBef>
                <a:spcPts val="1600"/>
              </a:spcBef>
              <a:spcAft>
                <a:spcPts val="1600"/>
              </a:spcAft>
              <a:buClr>
                <a:schemeClr val="dk2"/>
              </a:buClr>
              <a:buSzPts val="1400"/>
              <a:buFont typeface="Helvetica Neue"/>
              <a:buChar char="■"/>
              <a:defRPr sz="1400" b="0" i="0" u="none" strike="noStrike" cap="none">
                <a:solidFill>
                  <a:schemeClr val="dk2"/>
                </a:solidFill>
                <a:latin typeface="Helvetica Neue"/>
                <a:ea typeface="Helvetica Neue"/>
                <a:cs typeface="Helvetica Neue"/>
                <a:sym typeface="Helvetica Neue"/>
              </a:defRPr>
            </a:lvl9pPr>
          </a:lstStyle>
          <a:p>
            <a:endParaRPr/>
          </a:p>
        </p:txBody>
      </p:sp>
      <p:sp>
        <p:nvSpPr>
          <p:cNvPr id="8" name="Google Shape;8;p13"/>
          <p:cNvSpPr txBox="1">
            <a:spLocks noGrp="1"/>
          </p:cNvSpPr>
          <p:nvPr>
            <p:ph type="sldNum" idx="12"/>
          </p:nvPr>
        </p:nvSpPr>
        <p:spPr>
          <a:xfrm>
            <a:off x="11296600" y="6379199"/>
            <a:ext cx="655200" cy="24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Helvetica Neue"/>
                <a:ea typeface="Helvetica Neue"/>
                <a:cs typeface="Helvetica Neue"/>
                <a:sym typeface="Helvetica Neu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46630397"/>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113">
          <p15:clr>
            <a:srgbClr val="EA4335"/>
          </p15:clr>
        </p15:guide>
        <p15:guide id="3" pos="227">
          <p15:clr>
            <a:srgbClr val="EA4335"/>
          </p15:clr>
        </p15:guide>
        <p15:guide id="4" pos="340">
          <p15:clr>
            <a:srgbClr val="EA4335"/>
          </p15:clr>
        </p15:guide>
        <p15:guide id="5" pos="5647">
          <p15:clr>
            <a:srgbClr val="EA4335"/>
          </p15:clr>
        </p15:guide>
        <p15:guide id="6" pos="5533">
          <p15:clr>
            <a:srgbClr val="EA4335"/>
          </p15:clr>
        </p15:guide>
        <p15:guide id="7" pos="5420">
          <p15:clr>
            <a:srgbClr val="EA4335"/>
          </p15:clr>
        </p15:guide>
        <p15:guide id="8" orient="horz" pos="1620">
          <p15:clr>
            <a:srgbClr val="EA4335"/>
          </p15:clr>
        </p15:guide>
        <p15:guide id="9" orient="horz" pos="113">
          <p15:clr>
            <a:srgbClr val="EA4335"/>
          </p15:clr>
        </p15:guide>
        <p15:guide id="10" orient="horz" pos="227">
          <p15:clr>
            <a:srgbClr val="EA4335"/>
          </p15:clr>
        </p15:guide>
        <p15:guide id="11" orient="horz" pos="340">
          <p15:clr>
            <a:srgbClr val="EA4335"/>
          </p15:clr>
        </p15:guide>
        <p15:guide id="12" orient="horz" pos="3127">
          <p15:clr>
            <a:srgbClr val="EA4335"/>
          </p15:clr>
        </p15:guide>
        <p15:guide id="13" orient="horz" pos="3014">
          <p15:clr>
            <a:srgbClr val="EA4335"/>
          </p15:clr>
        </p15:guide>
        <p15:guide id="14" orient="horz" pos="2900">
          <p15:clr>
            <a:srgbClr val="EA4335"/>
          </p15:clr>
        </p15:guide>
        <p15:guide id="15" pos="2033">
          <p15:clr>
            <a:srgbClr val="EA4335"/>
          </p15:clr>
        </p15:guide>
        <p15:guide id="16" pos="3727">
          <p15:clr>
            <a:srgbClr val="EA4335"/>
          </p15:clr>
        </p15:guide>
        <p15:guide id="17" orient="horz" pos="1194">
          <p15:clr>
            <a:srgbClr val="EA4335"/>
          </p15:clr>
        </p15:guide>
        <p15:guide id="18" orient="horz" pos="204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304C2-4B85-4418-BAD6-6250E1BE820C}" type="datetimeFigureOut">
              <a:rPr lang="pt-BR" smtClean="0"/>
              <a:t>26/03/2025</a:t>
            </a:fld>
            <a:endParaRPr lang="pt-BR"/>
          </a:p>
        </p:txBody>
      </p:sp>
      <p:sp>
        <p:nvSpPr>
          <p:cNvPr id="5" name="Espaço Reservado para Rodapé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05642-8736-4D3D-B6F7-6A530FEEECE5}" type="slidenum">
              <a:rPr lang="pt-BR" smtClean="0"/>
              <a:t>‹nº›</a:t>
            </a:fld>
            <a:endParaRPr lang="pt-BR"/>
          </a:p>
        </p:txBody>
      </p:sp>
      <p:grpSp>
        <p:nvGrpSpPr>
          <p:cNvPr id="7" name="Agrupar 6"/>
          <p:cNvGrpSpPr/>
          <p:nvPr userDrawn="1"/>
        </p:nvGrpSpPr>
        <p:grpSpPr>
          <a:xfrm>
            <a:off x="8119725" y="1"/>
            <a:ext cx="4074727" cy="91723"/>
            <a:chOff x="7878655" y="0"/>
            <a:chExt cx="4074727" cy="91723"/>
          </a:xfrm>
        </p:grpSpPr>
        <p:grpSp>
          <p:nvGrpSpPr>
            <p:cNvPr id="8" name="Agrupar 7">
              <a:extLst>
                <a:ext uri="{FF2B5EF4-FFF2-40B4-BE49-F238E27FC236}">
                  <a16:creationId xmlns:a16="http://schemas.microsoft.com/office/drawing/2014/main" id="{93595401-D03E-412B-BBA3-E65107D22720}"/>
                </a:ext>
              </a:extLst>
            </p:cNvPr>
            <p:cNvGrpSpPr/>
            <p:nvPr/>
          </p:nvGrpSpPr>
          <p:grpSpPr>
            <a:xfrm>
              <a:off x="7878655" y="0"/>
              <a:ext cx="3056045" cy="91723"/>
              <a:chOff x="7772400" y="1164320"/>
              <a:chExt cx="4419600" cy="221845"/>
            </a:xfrm>
          </p:grpSpPr>
          <p:sp>
            <p:nvSpPr>
              <p:cNvPr id="10" name="Retângulo 9">
                <a:extLst>
                  <a:ext uri="{FF2B5EF4-FFF2-40B4-BE49-F238E27FC236}">
                    <a16:creationId xmlns:a16="http://schemas.microsoft.com/office/drawing/2014/main" id="{12B5DA99-61D2-425A-A736-2F1F1D309246}"/>
                  </a:ext>
                </a:extLst>
              </p:cNvPr>
              <p:cNvSpPr/>
              <p:nvPr/>
            </p:nvSpPr>
            <p:spPr>
              <a:xfrm flipV="1">
                <a:off x="10718800" y="1164320"/>
                <a:ext cx="1473200" cy="219980"/>
              </a:xfrm>
              <a:prstGeom prst="rect">
                <a:avLst/>
              </a:prstGeom>
              <a:solidFill>
                <a:srgbClr val="FDD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11" name="Retângulo 10">
                <a:extLst>
                  <a:ext uri="{FF2B5EF4-FFF2-40B4-BE49-F238E27FC236}">
                    <a16:creationId xmlns:a16="http://schemas.microsoft.com/office/drawing/2014/main" id="{ACBC6934-0596-4718-A3BD-34C88DBBA99D}"/>
                  </a:ext>
                </a:extLst>
              </p:cNvPr>
              <p:cNvSpPr/>
              <p:nvPr/>
            </p:nvSpPr>
            <p:spPr>
              <a:xfrm flipV="1">
                <a:off x="9245600" y="1164320"/>
                <a:ext cx="1473200" cy="219980"/>
              </a:xfrm>
              <a:prstGeom prst="rect">
                <a:avLst/>
              </a:prstGeom>
              <a:solidFill>
                <a:srgbClr val="1C3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12" name="Retângulo 11">
                <a:extLst>
                  <a:ext uri="{FF2B5EF4-FFF2-40B4-BE49-F238E27FC236}">
                    <a16:creationId xmlns:a16="http://schemas.microsoft.com/office/drawing/2014/main" id="{0581D0D8-A08D-4B97-87EE-423AB923C900}"/>
                  </a:ext>
                </a:extLst>
              </p:cNvPr>
              <p:cNvSpPr/>
              <p:nvPr/>
            </p:nvSpPr>
            <p:spPr>
              <a:xfrm flipV="1">
                <a:off x="7772400" y="1166185"/>
                <a:ext cx="1473200" cy="219980"/>
              </a:xfrm>
              <a:prstGeom prst="rect">
                <a:avLst/>
              </a:prstGeom>
              <a:solidFill>
                <a:srgbClr val="15D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grpSp>
        <p:sp>
          <p:nvSpPr>
            <p:cNvPr id="9" name="Retângulo 8">
              <a:extLst>
                <a:ext uri="{FF2B5EF4-FFF2-40B4-BE49-F238E27FC236}">
                  <a16:creationId xmlns:a16="http://schemas.microsoft.com/office/drawing/2014/main" id="{12B5DA99-61D2-425A-A736-2F1F1D309246}"/>
                </a:ext>
              </a:extLst>
            </p:cNvPr>
            <p:cNvSpPr/>
            <p:nvPr/>
          </p:nvSpPr>
          <p:spPr>
            <a:xfrm flipV="1">
              <a:off x="10934700" y="0"/>
              <a:ext cx="1018682" cy="909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rgbClr val="FF0000"/>
                </a:solidFill>
              </a:endParaRPr>
            </a:p>
          </p:txBody>
        </p:sp>
      </p:grpSp>
      <p:pic>
        <p:nvPicPr>
          <p:cNvPr id="13" name="Imagem 12">
            <a:extLst>
              <a:ext uri="{FF2B5EF4-FFF2-40B4-BE49-F238E27FC236}">
                <a16:creationId xmlns:a16="http://schemas.microsoft.com/office/drawing/2014/main" id="{9122CC2F-9716-4E14-A61C-FC7D9AF1B8AE}"/>
              </a:ext>
            </a:extLst>
          </p:cNvPr>
          <p:cNvPicPr>
            <a:picLocks noChangeAspect="1"/>
          </p:cNvPicPr>
          <p:nvPr userDrawn="1"/>
        </p:nvPicPr>
        <p:blipFill>
          <a:blip r:embed="rId13"/>
          <a:stretch>
            <a:fillRect/>
          </a:stretch>
        </p:blipFill>
        <p:spPr>
          <a:xfrm>
            <a:off x="0" y="6614985"/>
            <a:ext cx="12192000" cy="285879"/>
          </a:xfrm>
          <a:prstGeom prst="rect">
            <a:avLst/>
          </a:prstGeom>
        </p:spPr>
      </p:pic>
      <p:pic>
        <p:nvPicPr>
          <p:cNvPr id="14" name="Imagem 13" descr="Forma, Quadrado&#10;&#10;Descrição gerada automaticamente">
            <a:extLst>
              <a:ext uri="{FF2B5EF4-FFF2-40B4-BE49-F238E27FC236}">
                <a16:creationId xmlns:a16="http://schemas.microsoft.com/office/drawing/2014/main" id="{00FB9EB9-17CE-4D5A-8755-288F4886060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34701" y="5907754"/>
            <a:ext cx="1257300" cy="707231"/>
          </a:xfrm>
          <a:prstGeom prst="rect">
            <a:avLst/>
          </a:prstGeom>
        </p:spPr>
      </p:pic>
    </p:spTree>
    <p:extLst>
      <p:ext uri="{BB962C8B-B14F-4D97-AF65-F5344CB8AC3E}">
        <p14:creationId xmlns:p14="http://schemas.microsoft.com/office/powerpoint/2010/main" val="35785206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77" rtl="0" eaLnBrk="1" latinLnBrk="0" hangingPunct="1">
        <a:lnSpc>
          <a:spcPct val="90000"/>
        </a:lnSpc>
        <a:spcBef>
          <a:spcPct val="0"/>
        </a:spcBef>
        <a:buNone/>
        <a:defRPr sz="4400" b="1" kern="1200">
          <a:solidFill>
            <a:srgbClr val="FF0000"/>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8864FF4-3013-1D96-318B-B433D1568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852AB30-9581-8AAA-1EF6-6E388BAC7E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32C90C1-FB7E-35B8-27F2-AB50F9EB25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1BB38-EC9C-4753-931E-43588B9D12BA}" type="datetimeFigureOut">
              <a:rPr lang="pt-BR" smtClean="0"/>
              <a:t>26/03/2025</a:t>
            </a:fld>
            <a:endParaRPr lang="pt-BR"/>
          </a:p>
        </p:txBody>
      </p:sp>
      <p:sp>
        <p:nvSpPr>
          <p:cNvPr id="5" name="Espaço Reservado para Rodapé 4">
            <a:extLst>
              <a:ext uri="{FF2B5EF4-FFF2-40B4-BE49-F238E27FC236}">
                <a16:creationId xmlns:a16="http://schemas.microsoft.com/office/drawing/2014/main" id="{FEEE18C3-D03A-E583-E1D6-6702F83B83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628358A-A80E-83BA-2159-53785B424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7B227-2AA5-4E4F-84BD-B1EED0B4E249}" type="slidenum">
              <a:rPr lang="pt-BR" smtClean="0"/>
              <a:t>‹nº›</a:t>
            </a:fld>
            <a:endParaRPr lang="pt-BR"/>
          </a:p>
        </p:txBody>
      </p:sp>
    </p:spTree>
    <p:extLst>
      <p:ext uri="{BB962C8B-B14F-4D97-AF65-F5344CB8AC3E}">
        <p14:creationId xmlns:p14="http://schemas.microsoft.com/office/powerpoint/2010/main" val="42355539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0_2F96ABDB.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jpe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6.jpe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gov.br/mec/pt-br/novo-par" TargetMode="External"/><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hyperlink" Target="https://novopar.mec.gov.br/" TargetMode="External"/><Relationship Id="rId4" Type="http://schemas.openxmlformats.org/officeDocument/2006/relationships/image" Target="../media/image37.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8/10/relationships/comments" Target="../comments/modernComment_1EB3_6F8364FA.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0.png"/><Relationship Id="rId7" Type="http://schemas.openxmlformats.org/officeDocument/2006/relationships/diagramQuickStyle" Target="../diagrams/quickStyle1.xml"/><Relationship Id="rId2" Type="http://schemas.openxmlformats.org/officeDocument/2006/relationships/image" Target="../media/image26.jpeg"/><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1.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sv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microsoft.com/office/2018/10/relationships/comments" Target="../comments/modernComment_1EBC_A56458FC.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svg"/><Relationship Id="rId12"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25.svg"/><Relationship Id="rId5" Type="http://schemas.openxmlformats.org/officeDocument/2006/relationships/image" Target="../media/image81.png"/><Relationship Id="rId10" Type="http://schemas.openxmlformats.org/officeDocument/2006/relationships/image" Target="../media/image24.png"/><Relationship Id="rId4" Type="http://schemas.openxmlformats.org/officeDocument/2006/relationships/image" Target="../media/image80.svg"/><Relationship Id="rId9" Type="http://schemas.openxmlformats.org/officeDocument/2006/relationships/image" Target="../media/image85.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6.jpeg"/><Relationship Id="rId7" Type="http://schemas.openxmlformats.org/officeDocument/2006/relationships/hyperlink" Target="https://www.in.gov.br/en/web/dou/-/edital-n-1-de-11-de-fevereiro-de-2025-612175010" TargetMode="External"/><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hyperlink" Target="https://www.in.gov.br/en/web/dou/-/portaria-mec-n-96-de-11-de-fevereiro-de-2025-612333412" TargetMode="External"/><Relationship Id="rId5" Type="http://schemas.openxmlformats.org/officeDocument/2006/relationships/hyperlink" Target="https://www.fnde.gov.br/cadastro-base/login" TargetMode="External"/><Relationship Id="rId4" Type="http://schemas.openxmlformats.org/officeDocument/2006/relationships/hyperlink" Target="https://simec.mec.gov.br/login.ph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89.png"/><Relationship Id="rId5" Type="http://schemas.openxmlformats.org/officeDocument/2006/relationships/image" Target="../media/image25.sv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sv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89.png"/><Relationship Id="rId5" Type="http://schemas.openxmlformats.org/officeDocument/2006/relationships/image" Target="../media/image25.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sv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89.png"/><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21_0.xml"/><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eg"/><Relationship Id="rId16" Type="http://schemas.openxmlformats.org/officeDocument/2006/relationships/image" Target="../media/image21.png"/><Relationship Id="rId20" Type="http://schemas.openxmlformats.org/officeDocument/2006/relationships/image" Target="../media/image25.svg"/><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microsoft.com/office/2018/10/relationships/comments" Target="../comments/modernComment_1EB0_AC73ECB.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jpeg"/><Relationship Id="rId1" Type="http://schemas.openxmlformats.org/officeDocument/2006/relationships/slideLayout" Target="../slideLayouts/slideLayout11.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EFFF5AE-4EAF-27D8-2B34-32B3B0DFE5A0}"/>
            </a:ext>
          </a:extLst>
        </p:cNvPr>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339303B4-26D6-F2D2-0AC6-CDA9407E4E71}"/>
              </a:ext>
            </a:extLst>
          </p:cNvPr>
          <p:cNvSpPr/>
          <p:nvPr/>
        </p:nvSpPr>
        <p:spPr>
          <a:xfrm>
            <a:off x="617693" y="4177966"/>
            <a:ext cx="7726207" cy="717188"/>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pt-BR" sz="4000" b="1" dirty="0">
                <a:latin typeface="+mn-lt"/>
              </a:rPr>
              <a:t>Fórum da União dos Dirigentes Municipais de Educação -</a:t>
            </a:r>
            <a:r>
              <a:rPr lang="pt-BR" sz="4000" b="1" dirty="0"/>
              <a:t> BA</a:t>
            </a:r>
            <a:endParaRPr lang="pt-BR" sz="4000" b="1" i="0" u="none" strike="noStrike" kern="1200" cap="none" spc="0" normalizeH="0" baseline="0" noProof="0" dirty="0">
              <a:ln>
                <a:noFill/>
              </a:ln>
              <a:effectLst/>
              <a:highlight>
                <a:srgbClr val="FFFF00"/>
              </a:highlight>
              <a:uLnTx/>
              <a:uFillTx/>
              <a:latin typeface="Calibri" panose="020F0502020204030204"/>
              <a:ea typeface="Calibri"/>
              <a:cs typeface="Calibri"/>
            </a:endParaRPr>
          </a:p>
        </p:txBody>
      </p:sp>
      <p:sp>
        <p:nvSpPr>
          <p:cNvPr id="2" name="Subtítulo 5">
            <a:extLst>
              <a:ext uri="{FF2B5EF4-FFF2-40B4-BE49-F238E27FC236}">
                <a16:creationId xmlns:a16="http://schemas.microsoft.com/office/drawing/2014/main" id="{F82CF932-332C-E676-194A-3462654EB6D2}"/>
              </a:ext>
            </a:extLst>
          </p:cNvPr>
          <p:cNvSpPr txBox="1">
            <a:spLocks/>
          </p:cNvSpPr>
          <p:nvPr/>
        </p:nvSpPr>
        <p:spPr>
          <a:xfrm>
            <a:off x="712943" y="5546293"/>
            <a:ext cx="3487947" cy="742974"/>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pt-BR" sz="2000" dirty="0">
                <a:solidFill>
                  <a:prstClr val="white"/>
                </a:solidFill>
                <a:latin typeface="Calibri" panose="020F0502020204030204"/>
              </a:rPr>
              <a:t>Salvador</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pt-BR" sz="2000" dirty="0">
                <a:solidFill>
                  <a:prstClr val="white"/>
                </a:solidFill>
                <a:latin typeface="Calibri" panose="020F0502020204030204"/>
              </a:rPr>
              <a:t>28 de março </a:t>
            </a:r>
            <a:r>
              <a:rPr kumimoji="0" lang="pt-BR" sz="2000" b="1" i="0" u="none" strike="noStrike" kern="1200" cap="none" spc="0" normalizeH="0" baseline="0" noProof="0" dirty="0">
                <a:ln>
                  <a:noFill/>
                </a:ln>
                <a:solidFill>
                  <a:prstClr val="white"/>
                </a:solidFill>
                <a:effectLst/>
                <a:uLnTx/>
                <a:uFillTx/>
                <a:latin typeface="Calibri" panose="020F0502020204030204"/>
                <a:ea typeface="+mn-ea"/>
                <a:cs typeface="+mn-cs"/>
              </a:rPr>
              <a:t>de 2025</a:t>
            </a:r>
          </a:p>
        </p:txBody>
      </p:sp>
    </p:spTree>
    <p:extLst>
      <p:ext uri="{BB962C8B-B14F-4D97-AF65-F5344CB8AC3E}">
        <p14:creationId xmlns:p14="http://schemas.microsoft.com/office/powerpoint/2010/main" val="798403547"/>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FD0D4DE-5DFB-EBAE-F581-950364AE3D77}"/>
            </a:ext>
          </a:extLst>
        </p:cNvPr>
        <p:cNvGrpSpPr/>
        <p:nvPr/>
      </p:nvGrpSpPr>
      <p:grpSpPr>
        <a:xfrm>
          <a:off x="0" y="0"/>
          <a:ext cx="0" cy="0"/>
          <a:chOff x="0" y="0"/>
          <a:chExt cx="0" cy="0"/>
        </a:xfrm>
      </p:grpSpPr>
      <p:sp>
        <p:nvSpPr>
          <p:cNvPr id="13" name="CaixaDeTexto 12">
            <a:extLst>
              <a:ext uri="{FF2B5EF4-FFF2-40B4-BE49-F238E27FC236}">
                <a16:creationId xmlns:a16="http://schemas.microsoft.com/office/drawing/2014/main" id="{5F37572B-58E9-DC8E-1EF3-4EDA207DFDAA}"/>
              </a:ext>
            </a:extLst>
          </p:cNvPr>
          <p:cNvSpPr txBox="1"/>
          <p:nvPr/>
        </p:nvSpPr>
        <p:spPr>
          <a:xfrm>
            <a:off x="478754" y="652726"/>
            <a:ext cx="100898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800"/>
              </a:spcBef>
            </a:pPr>
            <a:r>
              <a:rPr lang="pt-BR" sz="2800">
                <a:solidFill>
                  <a:srgbClr val="212121"/>
                </a:solidFill>
                <a:latin typeface="Raleway Black"/>
                <a:ea typeface="Calibri" panose="020F0502020204030204"/>
                <a:cs typeface="Arial"/>
              </a:rPr>
              <a:t>UMA NOVA ESTRUTURA DE PLANEJAMENTO</a:t>
            </a:r>
          </a:p>
        </p:txBody>
      </p:sp>
      <p:sp>
        <p:nvSpPr>
          <p:cNvPr id="20" name="Google Shape;1771;g30b7f2d1de0_0_545">
            <a:extLst>
              <a:ext uri="{FF2B5EF4-FFF2-40B4-BE49-F238E27FC236}">
                <a16:creationId xmlns:a16="http://schemas.microsoft.com/office/drawing/2014/main" id="{73DCE894-C6D5-8418-7ED8-A0248D5CFD89}"/>
              </a:ext>
            </a:extLst>
          </p:cNvPr>
          <p:cNvSpPr txBox="1"/>
          <p:nvPr/>
        </p:nvSpPr>
        <p:spPr>
          <a:xfrm>
            <a:off x="1591544" y="1678616"/>
            <a:ext cx="2635500" cy="892800"/>
          </a:xfrm>
          <a:prstGeom prst="rect">
            <a:avLst/>
          </a:prstGeom>
          <a:noFill/>
          <a:ln>
            <a:noFill/>
          </a:ln>
        </p:spPr>
        <p:txBody>
          <a:bodyPr spcFirstLastPara="1" wrap="square" lIns="91425" tIns="45700" rIns="91425" bIns="45700"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700"/>
              <a:buFont typeface="Arial"/>
              <a:buNone/>
            </a:pPr>
            <a:r>
              <a:rPr lang="pt-BR" sz="1400" b="1" i="0" u="none" strike="noStrike" cap="none">
                <a:solidFill>
                  <a:srgbClr val="000000"/>
                </a:solidFill>
                <a:latin typeface="Poppins"/>
                <a:ea typeface="Poppins"/>
                <a:cs typeface="Poppins"/>
                <a:sym typeface="Poppins"/>
              </a:rPr>
              <a:t>(I) Seleção dos objetivos estratégicos e resultados </a:t>
            </a:r>
            <a:r>
              <a:rPr lang="pt-BR" sz="1200" b="0" i="0" u="none" strike="noStrike" cap="none">
                <a:solidFill>
                  <a:srgbClr val="000000"/>
                </a:solidFill>
                <a:latin typeface="Poppins"/>
                <a:ea typeface="Poppins"/>
                <a:cs typeface="Poppins"/>
                <a:sym typeface="Poppins"/>
              </a:rPr>
              <a:t>para o quadriênio por etapa e modalidade </a:t>
            </a:r>
            <a:endParaRPr>
              <a:solidFill>
                <a:srgbClr val="000000"/>
              </a:solidFill>
            </a:endParaRPr>
          </a:p>
        </p:txBody>
      </p:sp>
      <p:sp>
        <p:nvSpPr>
          <p:cNvPr id="21" name="Google Shape;1772;g30b7f2d1de0_0_545">
            <a:extLst>
              <a:ext uri="{FF2B5EF4-FFF2-40B4-BE49-F238E27FC236}">
                <a16:creationId xmlns:a16="http://schemas.microsoft.com/office/drawing/2014/main" id="{87B4BCDC-9025-6978-A4A4-749C1021E815}"/>
              </a:ext>
            </a:extLst>
          </p:cNvPr>
          <p:cNvSpPr txBox="1"/>
          <p:nvPr/>
        </p:nvSpPr>
        <p:spPr>
          <a:xfrm>
            <a:off x="5141521" y="1792278"/>
            <a:ext cx="2635500" cy="677100"/>
          </a:xfrm>
          <a:prstGeom prst="rect">
            <a:avLst/>
          </a:prstGeom>
          <a:noFill/>
          <a:ln>
            <a:noFill/>
          </a:ln>
        </p:spPr>
        <p:txBody>
          <a:bodyPr spcFirstLastPara="1" wrap="square" lIns="91425" tIns="45700" rIns="91425" bIns="45700"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pt-BR" sz="1400" b="1" i="0" u="none" strike="noStrike" cap="none">
                <a:solidFill>
                  <a:srgbClr val="000000"/>
                </a:solidFill>
                <a:latin typeface="Poppins"/>
                <a:ea typeface="Poppins"/>
                <a:cs typeface="Poppins"/>
                <a:sym typeface="Poppins"/>
              </a:rPr>
              <a:t>(II) Definição de ações </a:t>
            </a:r>
            <a:r>
              <a:rPr lang="pt-BR" sz="1200" b="0" i="0" u="none" strike="noStrike" cap="none">
                <a:solidFill>
                  <a:srgbClr val="000000"/>
                </a:solidFill>
                <a:latin typeface="Poppins"/>
                <a:ea typeface="Poppins"/>
                <a:cs typeface="Poppins"/>
                <a:sym typeface="Poppins"/>
              </a:rPr>
              <a:t>a serem realizadas para atingir cada objetivo estratégico</a:t>
            </a:r>
            <a:endParaRPr>
              <a:solidFill>
                <a:srgbClr val="000000"/>
              </a:solidFill>
            </a:endParaRPr>
          </a:p>
        </p:txBody>
      </p:sp>
      <p:sp>
        <p:nvSpPr>
          <p:cNvPr id="22" name="Google Shape;1773;g30b7f2d1de0_0_545">
            <a:extLst>
              <a:ext uri="{FF2B5EF4-FFF2-40B4-BE49-F238E27FC236}">
                <a16:creationId xmlns:a16="http://schemas.microsoft.com/office/drawing/2014/main" id="{1537F471-670F-4ACD-AECE-47B45400A8E0}"/>
              </a:ext>
            </a:extLst>
          </p:cNvPr>
          <p:cNvSpPr txBox="1"/>
          <p:nvPr/>
        </p:nvSpPr>
        <p:spPr>
          <a:xfrm>
            <a:off x="9047069" y="1792278"/>
            <a:ext cx="2753400" cy="708000"/>
          </a:xfrm>
          <a:prstGeom prst="rect">
            <a:avLst/>
          </a:prstGeom>
          <a:noFill/>
          <a:ln>
            <a:noFill/>
          </a:ln>
        </p:spPr>
        <p:txBody>
          <a:bodyPr spcFirstLastPara="1" wrap="square" lIns="91425" tIns="45700" rIns="91425" bIns="45700"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700"/>
              <a:buFont typeface="Arial"/>
              <a:buNone/>
            </a:pPr>
            <a:r>
              <a:rPr lang="pt-BR" sz="1400" b="1" i="0" u="none" strike="noStrike" cap="none">
                <a:solidFill>
                  <a:srgbClr val="000000"/>
                </a:solidFill>
                <a:latin typeface="Poppins"/>
                <a:ea typeface="Poppins"/>
                <a:cs typeface="Poppins"/>
                <a:sym typeface="Poppins"/>
              </a:rPr>
              <a:t>(III) Seleção de iniciativas de assistência </a:t>
            </a:r>
            <a:r>
              <a:rPr lang="pt-BR" sz="1200" b="0" i="0" u="none" strike="noStrike" cap="none">
                <a:solidFill>
                  <a:srgbClr val="000000"/>
                </a:solidFill>
                <a:latin typeface="Poppins"/>
                <a:ea typeface="Poppins"/>
                <a:cs typeface="Poppins"/>
                <a:sym typeface="Poppins"/>
              </a:rPr>
              <a:t>(técnica e/ou financeira) vinculadas às ações</a:t>
            </a:r>
            <a:endParaRPr>
              <a:solidFill>
                <a:srgbClr val="000000"/>
              </a:solidFill>
            </a:endParaRPr>
          </a:p>
        </p:txBody>
      </p:sp>
      <p:sp>
        <p:nvSpPr>
          <p:cNvPr id="23" name="Google Shape;1774;g30b7f2d1de0_0_545">
            <a:extLst>
              <a:ext uri="{FF2B5EF4-FFF2-40B4-BE49-F238E27FC236}">
                <a16:creationId xmlns:a16="http://schemas.microsoft.com/office/drawing/2014/main" id="{6CDFABC0-2261-7B7E-9140-48633F93240F}"/>
              </a:ext>
            </a:extLst>
          </p:cNvPr>
          <p:cNvSpPr txBox="1"/>
          <p:nvPr/>
        </p:nvSpPr>
        <p:spPr>
          <a:xfrm>
            <a:off x="9051093" y="3357642"/>
            <a:ext cx="2565600" cy="492600"/>
          </a:xfrm>
          <a:prstGeom prst="rect">
            <a:avLst/>
          </a:prstGeom>
          <a:noFill/>
          <a:ln>
            <a:noFill/>
          </a:ln>
        </p:spPr>
        <p:txBody>
          <a:bodyPr spcFirstLastPara="1" wrap="square" lIns="91425" tIns="45700" rIns="91425" bIns="45700"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700"/>
              <a:buFont typeface="Arial"/>
              <a:buNone/>
            </a:pPr>
            <a:r>
              <a:rPr lang="pt-BR" sz="1400" b="1" i="0" u="none" strike="noStrike" cap="none">
                <a:solidFill>
                  <a:srgbClr val="7F7F7F"/>
                </a:solidFill>
                <a:latin typeface="Poppins"/>
                <a:ea typeface="Poppins"/>
                <a:cs typeface="Poppins"/>
                <a:sym typeface="Poppins"/>
              </a:rPr>
              <a:t>(IV) Análise de Mérito </a:t>
            </a:r>
            <a:r>
              <a:rPr lang="pt-BR" sz="1200" b="0" i="0" u="none" strike="noStrike" cap="none">
                <a:solidFill>
                  <a:srgbClr val="7F7F7F"/>
                </a:solidFill>
                <a:latin typeface="Poppins"/>
                <a:ea typeface="Poppins"/>
                <a:cs typeface="Poppins"/>
                <a:sym typeface="Poppins"/>
              </a:rPr>
              <a:t>das iniciativas</a:t>
            </a:r>
            <a:endParaRPr>
              <a:solidFill>
                <a:srgbClr val="7F7F7F"/>
              </a:solidFill>
            </a:endParaRPr>
          </a:p>
        </p:txBody>
      </p:sp>
      <p:sp>
        <p:nvSpPr>
          <p:cNvPr id="24" name="Google Shape;1775;g30b7f2d1de0_0_545">
            <a:extLst>
              <a:ext uri="{FF2B5EF4-FFF2-40B4-BE49-F238E27FC236}">
                <a16:creationId xmlns:a16="http://schemas.microsoft.com/office/drawing/2014/main" id="{89109B16-6355-56C3-24FE-23D029721FC0}"/>
              </a:ext>
            </a:extLst>
          </p:cNvPr>
          <p:cNvSpPr txBox="1"/>
          <p:nvPr/>
        </p:nvSpPr>
        <p:spPr>
          <a:xfrm>
            <a:off x="6140157" y="3402691"/>
            <a:ext cx="2002500" cy="523200"/>
          </a:xfrm>
          <a:prstGeom prst="rect">
            <a:avLst/>
          </a:prstGeom>
          <a:noFill/>
          <a:ln>
            <a:noFill/>
          </a:ln>
        </p:spPr>
        <p:txBody>
          <a:bodyPr spcFirstLastPara="1" wrap="square" lIns="91425" tIns="45700" rIns="91425" bIns="45700"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700"/>
              <a:buFont typeface="Arial"/>
              <a:buNone/>
            </a:pPr>
            <a:r>
              <a:rPr lang="pt-BR" sz="1400" b="1" i="1" u="none" strike="noStrike" cap="none">
                <a:solidFill>
                  <a:srgbClr val="7F7F7F"/>
                </a:solidFill>
                <a:latin typeface="Poppins"/>
                <a:ea typeface="Poppins"/>
                <a:cs typeface="Poppins"/>
                <a:sym typeface="Poppins"/>
              </a:rPr>
              <a:t>(V) Seleção para atendimento</a:t>
            </a:r>
            <a:endParaRPr>
              <a:solidFill>
                <a:srgbClr val="7F7F7F"/>
              </a:solidFill>
            </a:endParaRPr>
          </a:p>
        </p:txBody>
      </p:sp>
      <p:pic>
        <p:nvPicPr>
          <p:cNvPr id="25" name="Google Shape;1779;g30b7f2d1de0_0_545" descr="Gráfico de decisão estrutura de tópicos">
            <a:extLst>
              <a:ext uri="{FF2B5EF4-FFF2-40B4-BE49-F238E27FC236}">
                <a16:creationId xmlns:a16="http://schemas.microsoft.com/office/drawing/2014/main" id="{37EFAEA3-D328-697F-CD70-75785ADFC57B}"/>
              </a:ext>
            </a:extLst>
          </p:cNvPr>
          <p:cNvPicPr preferRelativeResize="0"/>
          <p:nvPr/>
        </p:nvPicPr>
        <p:blipFill rotWithShape="1">
          <a:blip r:embed="rId4">
            <a:alphaModFix/>
          </a:blip>
          <a:srcRect/>
          <a:stretch/>
        </p:blipFill>
        <p:spPr>
          <a:xfrm>
            <a:off x="7962027" y="1530899"/>
            <a:ext cx="914400" cy="806967"/>
          </a:xfrm>
          <a:prstGeom prst="rect">
            <a:avLst/>
          </a:prstGeom>
          <a:noFill/>
          <a:ln>
            <a:noFill/>
          </a:ln>
        </p:spPr>
      </p:pic>
      <p:pic>
        <p:nvPicPr>
          <p:cNvPr id="26" name="Google Shape;1780;g30b7f2d1de0_0_545" descr="Pesquisa estrutura de tópicos">
            <a:extLst>
              <a:ext uri="{FF2B5EF4-FFF2-40B4-BE49-F238E27FC236}">
                <a16:creationId xmlns:a16="http://schemas.microsoft.com/office/drawing/2014/main" id="{8FFF97D0-B487-000E-6B11-37BF4D4F58FB}"/>
              </a:ext>
            </a:extLst>
          </p:cNvPr>
          <p:cNvPicPr preferRelativeResize="0"/>
          <p:nvPr/>
        </p:nvPicPr>
        <p:blipFill rotWithShape="1">
          <a:blip r:embed="rId5">
            <a:alphaModFix/>
          </a:blip>
          <a:srcRect/>
          <a:stretch/>
        </p:blipFill>
        <p:spPr>
          <a:xfrm>
            <a:off x="8419227" y="3290120"/>
            <a:ext cx="674175" cy="674175"/>
          </a:xfrm>
          <a:prstGeom prst="rect">
            <a:avLst/>
          </a:prstGeom>
          <a:noFill/>
          <a:ln>
            <a:noFill/>
          </a:ln>
        </p:spPr>
      </p:pic>
      <p:pic>
        <p:nvPicPr>
          <p:cNvPr id="27" name="Google Shape;1781;g30b7f2d1de0_0_545" descr="Na mosca estrutura de tópicos">
            <a:extLst>
              <a:ext uri="{FF2B5EF4-FFF2-40B4-BE49-F238E27FC236}">
                <a16:creationId xmlns:a16="http://schemas.microsoft.com/office/drawing/2014/main" id="{56AEB102-C85B-2AF2-51FF-2DE301C5B362}"/>
              </a:ext>
            </a:extLst>
          </p:cNvPr>
          <p:cNvPicPr preferRelativeResize="0"/>
          <p:nvPr/>
        </p:nvPicPr>
        <p:blipFill rotWithShape="1">
          <a:blip r:embed="rId6">
            <a:alphaModFix/>
          </a:blip>
          <a:srcRect/>
          <a:stretch/>
        </p:blipFill>
        <p:spPr>
          <a:xfrm>
            <a:off x="582410" y="1567066"/>
            <a:ext cx="914400" cy="914400"/>
          </a:xfrm>
          <a:prstGeom prst="rect">
            <a:avLst/>
          </a:prstGeom>
          <a:noFill/>
          <a:ln>
            <a:noFill/>
          </a:ln>
        </p:spPr>
      </p:pic>
      <p:pic>
        <p:nvPicPr>
          <p:cNvPr id="28" name="Google Shape;1782;g30b7f2d1de0_0_545">
            <a:extLst>
              <a:ext uri="{FF2B5EF4-FFF2-40B4-BE49-F238E27FC236}">
                <a16:creationId xmlns:a16="http://schemas.microsoft.com/office/drawing/2014/main" id="{199593CA-1BAB-32C0-4F4B-03B56B17CB1C}"/>
              </a:ext>
            </a:extLst>
          </p:cNvPr>
          <p:cNvPicPr preferRelativeResize="0"/>
          <p:nvPr/>
        </p:nvPicPr>
        <p:blipFill rotWithShape="1">
          <a:blip r:embed="rId7">
            <a:alphaModFix/>
          </a:blip>
          <a:srcRect b="14354"/>
          <a:stretch/>
        </p:blipFill>
        <p:spPr>
          <a:xfrm>
            <a:off x="5228602" y="3110767"/>
            <a:ext cx="954115" cy="1006475"/>
          </a:xfrm>
          <a:prstGeom prst="rect">
            <a:avLst/>
          </a:prstGeom>
          <a:noFill/>
          <a:ln>
            <a:noFill/>
          </a:ln>
        </p:spPr>
      </p:pic>
      <p:pic>
        <p:nvPicPr>
          <p:cNvPr id="29" name="Google Shape;1783;g30b7f2d1de0_0_545" descr="Manual estrutura de tópicos">
            <a:extLst>
              <a:ext uri="{FF2B5EF4-FFF2-40B4-BE49-F238E27FC236}">
                <a16:creationId xmlns:a16="http://schemas.microsoft.com/office/drawing/2014/main" id="{74D70EB2-43DD-EB92-C012-FA96B4EC405D}"/>
              </a:ext>
            </a:extLst>
          </p:cNvPr>
          <p:cNvPicPr preferRelativeResize="0"/>
          <p:nvPr/>
        </p:nvPicPr>
        <p:blipFill rotWithShape="1">
          <a:blip r:embed="rId8">
            <a:alphaModFix/>
          </a:blip>
          <a:srcRect/>
          <a:stretch/>
        </p:blipFill>
        <p:spPr>
          <a:xfrm>
            <a:off x="4227120" y="1611917"/>
            <a:ext cx="914400" cy="914400"/>
          </a:xfrm>
          <a:prstGeom prst="rect">
            <a:avLst/>
          </a:prstGeom>
          <a:noFill/>
          <a:ln>
            <a:noFill/>
          </a:ln>
        </p:spPr>
      </p:pic>
      <p:cxnSp>
        <p:nvCxnSpPr>
          <p:cNvPr id="30" name="Google Shape;1784;g30b7f2d1de0_0_545">
            <a:extLst>
              <a:ext uri="{FF2B5EF4-FFF2-40B4-BE49-F238E27FC236}">
                <a16:creationId xmlns:a16="http://schemas.microsoft.com/office/drawing/2014/main" id="{C9C8F7B1-B031-B077-FFE7-BD7140C1275F}"/>
              </a:ext>
            </a:extLst>
          </p:cNvPr>
          <p:cNvCxnSpPr/>
          <p:nvPr/>
        </p:nvCxnSpPr>
        <p:spPr>
          <a:xfrm>
            <a:off x="842963" y="2526317"/>
            <a:ext cx="10773900" cy="1604100"/>
          </a:xfrm>
          <a:prstGeom prst="bentConnector3">
            <a:avLst>
              <a:gd name="adj1" fmla="val 100127"/>
            </a:avLst>
          </a:prstGeom>
          <a:noFill/>
          <a:ln w="19050" cap="flat" cmpd="sng">
            <a:solidFill>
              <a:srgbClr val="000000"/>
            </a:solidFill>
            <a:prstDash val="solid"/>
            <a:round/>
            <a:headEnd type="none" w="sm" len="sm"/>
            <a:tailEnd type="none" w="sm" len="sm"/>
          </a:ln>
        </p:spPr>
      </p:cxnSp>
      <p:cxnSp>
        <p:nvCxnSpPr>
          <p:cNvPr id="31" name="Google Shape;1785;g30b7f2d1de0_0_545">
            <a:extLst>
              <a:ext uri="{FF2B5EF4-FFF2-40B4-BE49-F238E27FC236}">
                <a16:creationId xmlns:a16="http://schemas.microsoft.com/office/drawing/2014/main" id="{30220735-EBF1-B566-E2AA-DB31D1A0BC2E}"/>
              </a:ext>
            </a:extLst>
          </p:cNvPr>
          <p:cNvCxnSpPr/>
          <p:nvPr/>
        </p:nvCxnSpPr>
        <p:spPr>
          <a:xfrm rot="10800000">
            <a:off x="2032024" y="4117247"/>
            <a:ext cx="9584700" cy="13200"/>
          </a:xfrm>
          <a:prstGeom prst="straightConnector1">
            <a:avLst/>
          </a:prstGeom>
          <a:noFill/>
          <a:ln w="19050" cap="flat" cmpd="sng">
            <a:solidFill>
              <a:schemeClr val="tx1"/>
            </a:solidFill>
            <a:prstDash val="solid"/>
            <a:round/>
            <a:headEnd type="none" w="sm" len="sm"/>
            <a:tailEnd type="stealth" w="med" len="med"/>
          </a:ln>
        </p:spPr>
      </p:cxnSp>
      <p:sp>
        <p:nvSpPr>
          <p:cNvPr id="32" name="Google Shape;1786;g30b7f2d1de0_0_545">
            <a:extLst>
              <a:ext uri="{FF2B5EF4-FFF2-40B4-BE49-F238E27FC236}">
                <a16:creationId xmlns:a16="http://schemas.microsoft.com/office/drawing/2014/main" id="{21C15C7F-C46E-47DE-A0C2-2A66F16CF8FD}"/>
              </a:ext>
            </a:extLst>
          </p:cNvPr>
          <p:cNvSpPr txBox="1"/>
          <p:nvPr/>
        </p:nvSpPr>
        <p:spPr>
          <a:xfrm>
            <a:off x="3353459" y="3447538"/>
            <a:ext cx="2002500" cy="523200"/>
          </a:xfrm>
          <a:prstGeom prst="rect">
            <a:avLst/>
          </a:prstGeom>
          <a:noFill/>
          <a:ln>
            <a:noFill/>
          </a:ln>
        </p:spPr>
        <p:txBody>
          <a:bodyPr spcFirstLastPara="1" wrap="square" lIns="91425" tIns="45700" rIns="91425" bIns="45700"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700"/>
              <a:buFont typeface="Arial"/>
              <a:buNone/>
            </a:pPr>
            <a:r>
              <a:rPr lang="pt-BR" sz="1400" b="1" i="1" u="none" strike="noStrike" cap="none">
                <a:solidFill>
                  <a:srgbClr val="7F7F7F"/>
                </a:solidFill>
                <a:latin typeface="Poppins"/>
                <a:ea typeface="Poppins"/>
                <a:cs typeface="Poppins"/>
                <a:sym typeface="Poppins"/>
              </a:rPr>
              <a:t>(VI) Análise </a:t>
            </a:r>
            <a:endParaRPr>
              <a:solidFill>
                <a:srgbClr val="7F7F7F"/>
              </a:solidFill>
            </a:endParaRPr>
          </a:p>
          <a:p>
            <a:pPr marL="0" marR="0" lvl="0" indent="0" algn="l" rtl="0">
              <a:lnSpc>
                <a:spcPct val="100000"/>
              </a:lnSpc>
              <a:spcBef>
                <a:spcPts val="0"/>
              </a:spcBef>
              <a:spcAft>
                <a:spcPts val="0"/>
              </a:spcAft>
              <a:buClr>
                <a:srgbClr val="000000"/>
              </a:buClr>
              <a:buSzPts val="700"/>
              <a:buFont typeface="Arial"/>
              <a:buNone/>
            </a:pPr>
            <a:r>
              <a:rPr lang="pt-BR" sz="1400" b="1" i="1" u="none" strike="noStrike" cap="none">
                <a:solidFill>
                  <a:srgbClr val="7F7F7F"/>
                </a:solidFill>
                <a:latin typeface="Poppins"/>
                <a:ea typeface="Poppins"/>
                <a:cs typeface="Poppins"/>
                <a:sym typeface="Poppins"/>
              </a:rPr>
              <a:t>Financeira</a:t>
            </a:r>
            <a:endParaRPr>
              <a:solidFill>
                <a:srgbClr val="7F7F7F"/>
              </a:solidFill>
            </a:endParaRPr>
          </a:p>
        </p:txBody>
      </p:sp>
      <p:pic>
        <p:nvPicPr>
          <p:cNvPr id="33" name="Google Shape;1787;g30b7f2d1de0_0_545" descr="Oferta e procura estrutura de tópicos">
            <a:extLst>
              <a:ext uri="{FF2B5EF4-FFF2-40B4-BE49-F238E27FC236}">
                <a16:creationId xmlns:a16="http://schemas.microsoft.com/office/drawing/2014/main" id="{6E8797FD-1A5E-57A8-0B4D-B2F49C251ECC}"/>
              </a:ext>
            </a:extLst>
          </p:cNvPr>
          <p:cNvPicPr preferRelativeResize="0"/>
          <p:nvPr/>
        </p:nvPicPr>
        <p:blipFill rotWithShape="1">
          <a:blip r:embed="rId9">
            <a:alphaModFix/>
          </a:blip>
          <a:srcRect/>
          <a:stretch/>
        </p:blipFill>
        <p:spPr>
          <a:xfrm>
            <a:off x="2286725" y="3069041"/>
            <a:ext cx="914400" cy="914400"/>
          </a:xfrm>
          <a:prstGeom prst="rect">
            <a:avLst/>
          </a:prstGeom>
          <a:noFill/>
          <a:ln>
            <a:noFill/>
          </a:ln>
        </p:spPr>
      </p:pic>
      <p:sp>
        <p:nvSpPr>
          <p:cNvPr id="34" name="Google Shape;1789;g30b7f2d1de0_0_545">
            <a:extLst>
              <a:ext uri="{FF2B5EF4-FFF2-40B4-BE49-F238E27FC236}">
                <a16:creationId xmlns:a16="http://schemas.microsoft.com/office/drawing/2014/main" id="{9CC5268A-6770-3D40-9F60-4C4DFBB190C1}"/>
              </a:ext>
            </a:extLst>
          </p:cNvPr>
          <p:cNvSpPr txBox="1"/>
          <p:nvPr/>
        </p:nvSpPr>
        <p:spPr>
          <a:xfrm>
            <a:off x="7785553" y="4133384"/>
            <a:ext cx="3831272" cy="461635"/>
          </a:xfrm>
          <a:prstGeom prst="rect">
            <a:avLst/>
          </a:prstGeom>
          <a:noFill/>
          <a:ln>
            <a:noFill/>
          </a:ln>
        </p:spPr>
        <p:txBody>
          <a:bodyPr spcFirstLastPara="1" wrap="square" lIns="91425" tIns="91425" rIns="91425" bIns="91425"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pt-BR" b="1">
                <a:solidFill>
                  <a:srgbClr val="000000"/>
                </a:solidFill>
                <a:latin typeface="Poppins"/>
                <a:ea typeface="Poppins"/>
                <a:cs typeface="Poppins"/>
                <a:sym typeface="Poppins"/>
              </a:rPr>
              <a:t>FLUXO INTERNO (MEC e FNDE)</a:t>
            </a:r>
            <a:endParaRPr>
              <a:solidFill>
                <a:srgbClr val="000000"/>
              </a:solidFill>
            </a:endParaRPr>
          </a:p>
        </p:txBody>
      </p:sp>
      <p:sp>
        <p:nvSpPr>
          <p:cNvPr id="35" name="Google Shape;1790;g30b7f2d1de0_0_545">
            <a:extLst>
              <a:ext uri="{FF2B5EF4-FFF2-40B4-BE49-F238E27FC236}">
                <a16:creationId xmlns:a16="http://schemas.microsoft.com/office/drawing/2014/main" id="{B52B2773-7EEE-525C-91C9-65BDDD55F2B8}"/>
              </a:ext>
            </a:extLst>
          </p:cNvPr>
          <p:cNvSpPr txBox="1"/>
          <p:nvPr/>
        </p:nvSpPr>
        <p:spPr>
          <a:xfrm>
            <a:off x="842975" y="2575162"/>
            <a:ext cx="3000000" cy="461635"/>
          </a:xfrm>
          <a:prstGeom prst="rect">
            <a:avLst/>
          </a:prstGeom>
          <a:noFill/>
          <a:ln>
            <a:noFill/>
          </a:ln>
        </p:spPr>
        <p:txBody>
          <a:bodyPr spcFirstLastPara="1" wrap="square" lIns="91425" tIns="91425" rIns="91425" bIns="91425" anchor="t" anchorCtr="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pt-BR" b="1">
                <a:solidFill>
                  <a:srgbClr val="7F7F7F"/>
                </a:solidFill>
                <a:latin typeface="Poppins"/>
                <a:ea typeface="Poppins"/>
                <a:cs typeface="Poppins"/>
                <a:sym typeface="Poppins"/>
              </a:rPr>
              <a:t>FLUXO EXTERNO (ENTES)</a:t>
            </a:r>
            <a:endParaRPr>
              <a:solidFill>
                <a:srgbClr val="7F7F7F"/>
              </a:solidFill>
            </a:endParaRPr>
          </a:p>
        </p:txBody>
      </p:sp>
      <p:sp>
        <p:nvSpPr>
          <p:cNvPr id="36" name="CaixaDeTexto 35">
            <a:extLst>
              <a:ext uri="{FF2B5EF4-FFF2-40B4-BE49-F238E27FC236}">
                <a16:creationId xmlns:a16="http://schemas.microsoft.com/office/drawing/2014/main" id="{8862FD01-6135-3647-AEDD-4DAFC98DD434}"/>
              </a:ext>
            </a:extLst>
          </p:cNvPr>
          <p:cNvSpPr txBox="1"/>
          <p:nvPr/>
        </p:nvSpPr>
        <p:spPr>
          <a:xfrm>
            <a:off x="5354053" y="4802605"/>
            <a:ext cx="6236365" cy="1077218"/>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a:latin typeface="Poppins"/>
                <a:ea typeface="Calibri"/>
                <a:cs typeface="Poppins"/>
              </a:rPr>
              <a:t>Todas as iniciativas planejadas pelos entes serão analisadas pelo MEC/FNDE. Quando houver recursos para atendimento, elas serão selecionadas, conforme critérios de priorização. </a:t>
            </a:r>
            <a:endParaRPr lang="pt-BR" sz="1600">
              <a:latin typeface="Poppins"/>
              <a:cs typeface="Poppins"/>
            </a:endParaRPr>
          </a:p>
        </p:txBody>
      </p:sp>
      <p:pic>
        <p:nvPicPr>
          <p:cNvPr id="38" name="Imagem 37" descr="Logotipo, nome da empresa&#10;&#10;O conteúdo gerado por IA pode estar incorreto.">
            <a:extLst>
              <a:ext uri="{FF2B5EF4-FFF2-40B4-BE49-F238E27FC236}">
                <a16:creationId xmlns:a16="http://schemas.microsoft.com/office/drawing/2014/main" id="{85C44385-BB31-3FB2-4ABB-880D146A83A6}"/>
              </a:ext>
            </a:extLst>
          </p:cNvPr>
          <p:cNvPicPr>
            <a:picLocks noChangeAspect="1"/>
          </p:cNvPicPr>
          <p:nvPr/>
        </p:nvPicPr>
        <p:blipFill>
          <a:blip r:embed="rId10"/>
          <a:stretch>
            <a:fillRect/>
          </a:stretch>
        </p:blipFill>
        <p:spPr>
          <a:xfrm>
            <a:off x="10992228" y="1384"/>
            <a:ext cx="1199771" cy="833644"/>
          </a:xfrm>
          <a:prstGeom prst="rect">
            <a:avLst/>
          </a:prstGeom>
        </p:spPr>
      </p:pic>
    </p:spTree>
    <p:extLst>
      <p:ext uri="{BB962C8B-B14F-4D97-AF65-F5344CB8AC3E}">
        <p14:creationId xmlns:p14="http://schemas.microsoft.com/office/powerpoint/2010/main" val="1436447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F689AC5-654A-C552-0F4B-3DF0B57D1685}"/>
            </a:ext>
          </a:extLst>
        </p:cNvPr>
        <p:cNvGrpSpPr/>
        <p:nvPr/>
      </p:nvGrpSpPr>
      <p:grpSpPr>
        <a:xfrm>
          <a:off x="0" y="0"/>
          <a:ext cx="0" cy="0"/>
          <a:chOff x="0" y="0"/>
          <a:chExt cx="0" cy="0"/>
        </a:xfrm>
      </p:grpSpPr>
      <p:pic>
        <p:nvPicPr>
          <p:cNvPr id="38" name="Imagem 37" descr="Logotipo, nome da empresa&#10;&#10;O conteúdo gerado por IA pode estar incorreto.">
            <a:extLst>
              <a:ext uri="{FF2B5EF4-FFF2-40B4-BE49-F238E27FC236}">
                <a16:creationId xmlns:a16="http://schemas.microsoft.com/office/drawing/2014/main" id="{202976A6-AD04-BBF0-D2EA-E262BCE9171F}"/>
              </a:ext>
            </a:extLst>
          </p:cNvPr>
          <p:cNvPicPr>
            <a:picLocks noChangeAspect="1"/>
          </p:cNvPicPr>
          <p:nvPr/>
        </p:nvPicPr>
        <p:blipFill>
          <a:blip r:embed="rId4"/>
          <a:stretch>
            <a:fillRect/>
          </a:stretch>
        </p:blipFill>
        <p:spPr>
          <a:xfrm>
            <a:off x="10992228" y="1384"/>
            <a:ext cx="1199771" cy="833644"/>
          </a:xfrm>
          <a:prstGeom prst="rect">
            <a:avLst/>
          </a:prstGeom>
        </p:spPr>
      </p:pic>
      <p:sp>
        <p:nvSpPr>
          <p:cNvPr id="4" name="Google Shape;854;g2cadaa1f7e7_0_1527">
            <a:extLst>
              <a:ext uri="{FF2B5EF4-FFF2-40B4-BE49-F238E27FC236}">
                <a16:creationId xmlns:a16="http://schemas.microsoft.com/office/drawing/2014/main" id="{C7AF1C73-5BEC-8EFC-6832-6A32CB58438D}"/>
              </a:ext>
            </a:extLst>
          </p:cNvPr>
          <p:cNvSpPr txBox="1"/>
          <p:nvPr/>
        </p:nvSpPr>
        <p:spPr>
          <a:xfrm>
            <a:off x="560230" y="619244"/>
            <a:ext cx="8061072" cy="65665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FFFFFF"/>
              </a:buClr>
              <a:buSzPts val="1500"/>
              <a:buFont typeface="Montserrat Medium"/>
              <a:buNone/>
            </a:pPr>
            <a:r>
              <a:rPr lang="en-US" sz="2800" b="1" dirty="0">
                <a:solidFill>
                  <a:srgbClr val="FFFFFF"/>
                </a:solidFill>
                <a:highlight>
                  <a:srgbClr val="000000"/>
                </a:highlight>
                <a:latin typeface="Raleway Black"/>
                <a:ea typeface="Montserrat"/>
                <a:cs typeface="Montserrat"/>
                <a:sym typeface="Montserrat"/>
              </a:rPr>
              <a:t>PRÓXIMOS PASSOS</a:t>
            </a:r>
            <a:endParaRPr sz="2800" b="1" i="0" u="none" strike="noStrike" cap="none" dirty="0">
              <a:solidFill>
                <a:srgbClr val="FFFFFF"/>
              </a:solidFill>
              <a:highlight>
                <a:srgbClr val="000000"/>
              </a:highlight>
              <a:latin typeface="Raleway Black"/>
              <a:ea typeface="Montserrat"/>
              <a:cs typeface="Montserrat"/>
              <a:sym typeface="Montserrat"/>
            </a:endParaRPr>
          </a:p>
          <a:p>
            <a:pPr marL="0" marR="0" lvl="0" indent="0" algn="l" rtl="0">
              <a:lnSpc>
                <a:spcPct val="100000"/>
              </a:lnSpc>
              <a:spcBef>
                <a:spcPts val="0"/>
              </a:spcBef>
              <a:spcAft>
                <a:spcPts val="0"/>
              </a:spcAft>
              <a:buClr>
                <a:srgbClr val="FFFFFF"/>
              </a:buClr>
              <a:buSzPts val="1500"/>
              <a:buFont typeface="Montserrat Medium"/>
              <a:buNone/>
            </a:pPr>
            <a:endParaRPr sz="1467" b="0" i="0" u="none" strike="noStrike" cap="none">
              <a:solidFill>
                <a:srgbClr val="000000"/>
              </a:solidFill>
              <a:highlight>
                <a:srgbClr val="2F52A0"/>
              </a:highlight>
              <a:latin typeface="Montserrat Medium"/>
              <a:ea typeface="Montserrat Medium"/>
              <a:cs typeface="Montserrat Medium"/>
              <a:sym typeface="Montserrat Medium"/>
            </a:endParaRPr>
          </a:p>
        </p:txBody>
      </p:sp>
      <p:pic>
        <p:nvPicPr>
          <p:cNvPr id="8" name="Imagem 7" descr="Interface gráfica do usuário, Aplicativo, Site&#10;&#10;O conteúdo gerado por IA pode estar incorreto.">
            <a:extLst>
              <a:ext uri="{FF2B5EF4-FFF2-40B4-BE49-F238E27FC236}">
                <a16:creationId xmlns:a16="http://schemas.microsoft.com/office/drawing/2014/main" id="{2229F804-34B4-5097-41B0-264BE957E7D5}"/>
              </a:ext>
            </a:extLst>
          </p:cNvPr>
          <p:cNvPicPr>
            <a:picLocks noChangeAspect="1"/>
          </p:cNvPicPr>
          <p:nvPr/>
        </p:nvPicPr>
        <p:blipFill>
          <a:blip r:embed="rId5"/>
          <a:stretch>
            <a:fillRect/>
          </a:stretch>
        </p:blipFill>
        <p:spPr>
          <a:xfrm>
            <a:off x="6390373" y="836269"/>
            <a:ext cx="5453743" cy="2333032"/>
          </a:xfrm>
          <a:prstGeom prst="rect">
            <a:avLst/>
          </a:prstGeom>
        </p:spPr>
      </p:pic>
      <p:sp>
        <p:nvSpPr>
          <p:cNvPr id="10" name="CaixaDeTexto 9">
            <a:extLst>
              <a:ext uri="{FF2B5EF4-FFF2-40B4-BE49-F238E27FC236}">
                <a16:creationId xmlns:a16="http://schemas.microsoft.com/office/drawing/2014/main" id="{2479CD16-CC5C-C080-8CFD-ABF49D24C007}"/>
              </a:ext>
            </a:extLst>
          </p:cNvPr>
          <p:cNvSpPr txBox="1"/>
          <p:nvPr/>
        </p:nvSpPr>
        <p:spPr>
          <a:xfrm>
            <a:off x="418836" y="970877"/>
            <a:ext cx="5818349" cy="393954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pt-BR" sz="2000">
              <a:latin typeface="Amasis MT Pro Medium" panose="02040604050005020304" pitchFamily="18" charset="0"/>
            </a:endParaRPr>
          </a:p>
          <a:p>
            <a:pPr marL="342900" indent="-342900">
              <a:spcBef>
                <a:spcPts val="1200"/>
              </a:spcBef>
              <a:buFont typeface="Arial" panose="020B0604020202020204" pitchFamily="34" charset="0"/>
              <a:buChar char="•"/>
            </a:pPr>
            <a:r>
              <a:rPr lang="pt-BR" sz="2000" b="1" dirty="0">
                <a:latin typeface="Raleway"/>
              </a:rPr>
              <a:t>Cadastro</a:t>
            </a:r>
            <a:r>
              <a:rPr lang="pt-BR" sz="2000" dirty="0">
                <a:latin typeface="Raleway"/>
              </a:rPr>
              <a:t> de prefeitos (as) e secretários (as) no sistema Habilita do FNDE</a:t>
            </a:r>
          </a:p>
          <a:p>
            <a:pPr marL="342900" indent="-342900">
              <a:spcBef>
                <a:spcPts val="1200"/>
              </a:spcBef>
              <a:buFont typeface="Arial" panose="020B0604020202020204" pitchFamily="34" charset="0"/>
              <a:buChar char="•"/>
            </a:pPr>
            <a:r>
              <a:rPr lang="pt-BR" sz="2000" dirty="0">
                <a:latin typeface="Raleway"/>
              </a:rPr>
              <a:t>Acessar o sistema do Novo PAR </a:t>
            </a:r>
            <a:r>
              <a:rPr lang="pt-BR" sz="2000" b="1" dirty="0">
                <a:solidFill>
                  <a:schemeClr val="accent5">
                    <a:lumMod val="76000"/>
                  </a:schemeClr>
                </a:solidFill>
                <a:latin typeface="Raleway"/>
              </a:rPr>
              <a:t>novopar.mec.gov.br</a:t>
            </a:r>
          </a:p>
          <a:p>
            <a:pPr marL="342900" indent="-342900">
              <a:spcBef>
                <a:spcPts val="1200"/>
              </a:spcBef>
              <a:buFont typeface="Arial" panose="020B0604020202020204" pitchFamily="34" charset="0"/>
              <a:buChar char="•"/>
            </a:pPr>
            <a:r>
              <a:rPr lang="pt-BR" sz="2000" dirty="0">
                <a:latin typeface="Raleway"/>
              </a:rPr>
              <a:t>Secretário (a) de Educação </a:t>
            </a:r>
            <a:r>
              <a:rPr lang="pt-BR" sz="2000" b="1" dirty="0">
                <a:latin typeface="Raleway"/>
              </a:rPr>
              <a:t>cadastra o (a) coordenador (a) e equipe técnica no Novo PAR </a:t>
            </a:r>
          </a:p>
          <a:p>
            <a:pPr marL="342900" indent="-342900">
              <a:spcBef>
                <a:spcPts val="1200"/>
              </a:spcBef>
              <a:buFont typeface="Arial" panose="020B0604020202020204" pitchFamily="34" charset="0"/>
              <a:buChar char="•"/>
            </a:pPr>
            <a:r>
              <a:rPr lang="pt-BR" sz="2000" b="1" dirty="0">
                <a:latin typeface="Raleway"/>
              </a:rPr>
              <a:t>Análise do diagnóstico da rede</a:t>
            </a:r>
          </a:p>
          <a:p>
            <a:pPr marL="342900" indent="-342900">
              <a:spcBef>
                <a:spcPts val="1200"/>
              </a:spcBef>
              <a:buFont typeface="Arial" panose="020B0604020202020204" pitchFamily="34" charset="0"/>
              <a:buChar char="•"/>
            </a:pPr>
            <a:r>
              <a:rPr lang="pt-BR" sz="2000" b="1" dirty="0">
                <a:latin typeface="Raleway"/>
              </a:rPr>
              <a:t>Resposta ao questionário do Diagnóstico</a:t>
            </a:r>
          </a:p>
        </p:txBody>
      </p:sp>
      <p:sp>
        <p:nvSpPr>
          <p:cNvPr id="12" name="CaixaDeTexto 11">
            <a:extLst>
              <a:ext uri="{FF2B5EF4-FFF2-40B4-BE49-F238E27FC236}">
                <a16:creationId xmlns:a16="http://schemas.microsoft.com/office/drawing/2014/main" id="{DF3E93A5-B994-5EB0-4ADD-A91DBCD2A74A}"/>
              </a:ext>
            </a:extLst>
          </p:cNvPr>
          <p:cNvSpPr txBox="1"/>
          <p:nvPr/>
        </p:nvSpPr>
        <p:spPr>
          <a:xfrm>
            <a:off x="417464" y="5838476"/>
            <a:ext cx="10251519"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2400" b="1" dirty="0">
                <a:solidFill>
                  <a:schemeClr val="bg1"/>
                </a:solidFill>
                <a:highlight>
                  <a:srgbClr val="FF0000"/>
                </a:highlight>
                <a:latin typeface="Raleway Black"/>
              </a:rPr>
              <a:t>Previsão de abertura da etapa de planejamento: </a:t>
            </a:r>
            <a:r>
              <a:rPr lang="pt-BR" sz="2400" b="1" u="sng" dirty="0">
                <a:solidFill>
                  <a:schemeClr val="bg1"/>
                </a:solidFill>
                <a:highlight>
                  <a:srgbClr val="FF0000"/>
                </a:highlight>
                <a:latin typeface="Raleway Black"/>
              </a:rPr>
              <a:t>maio de 2025</a:t>
            </a:r>
          </a:p>
        </p:txBody>
      </p:sp>
      <p:grpSp>
        <p:nvGrpSpPr>
          <p:cNvPr id="46" name="Agrupar 45">
            <a:extLst>
              <a:ext uri="{FF2B5EF4-FFF2-40B4-BE49-F238E27FC236}">
                <a16:creationId xmlns:a16="http://schemas.microsoft.com/office/drawing/2014/main" id="{95B6F3A3-FEC2-1B45-11DA-AD3B36E44F09}"/>
              </a:ext>
            </a:extLst>
          </p:cNvPr>
          <p:cNvGrpSpPr/>
          <p:nvPr/>
        </p:nvGrpSpPr>
        <p:grpSpPr>
          <a:xfrm>
            <a:off x="5829300" y="3379995"/>
            <a:ext cx="6226347" cy="2206695"/>
            <a:chOff x="1284843" y="1396959"/>
            <a:chExt cx="9880273" cy="3767415"/>
          </a:xfrm>
        </p:grpSpPr>
        <p:sp>
          <p:nvSpPr>
            <p:cNvPr id="39" name="Retângulo 38">
              <a:extLst>
                <a:ext uri="{FF2B5EF4-FFF2-40B4-BE49-F238E27FC236}">
                  <a16:creationId xmlns:a16="http://schemas.microsoft.com/office/drawing/2014/main" id="{0895639D-6A29-CC56-B33B-D2ADBF29024A}"/>
                </a:ext>
              </a:extLst>
            </p:cNvPr>
            <p:cNvSpPr/>
            <p:nvPr/>
          </p:nvSpPr>
          <p:spPr>
            <a:xfrm>
              <a:off x="1922098" y="1396959"/>
              <a:ext cx="6445099" cy="2794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pt-BR" sz="1700" baseline="0" dirty="0">
                  <a:latin typeface="Calibri"/>
                </a:rPr>
                <a:t>Escute com atenção</a:t>
              </a:r>
              <a:r>
                <a:rPr lang="pt-BR" sz="1700" dirty="0">
                  <a:latin typeface="Calibri"/>
                  <a:ea typeface="Calibri"/>
                  <a:cs typeface="Calibri"/>
                </a:rPr>
                <a:t>​</a:t>
              </a:r>
              <a:endParaRPr lang="pt-BR" dirty="0">
                <a:ea typeface="Calibri"/>
                <a:cs typeface="Calibri"/>
              </a:endParaRPr>
            </a:p>
          </p:txBody>
        </p:sp>
        <p:sp>
          <p:nvSpPr>
            <p:cNvPr id="40" name="Retângulo 39">
              <a:extLst>
                <a:ext uri="{FF2B5EF4-FFF2-40B4-BE49-F238E27FC236}">
                  <a16:creationId xmlns:a16="http://schemas.microsoft.com/office/drawing/2014/main" id="{957CD8A4-0C34-073D-7609-9FF6836E3070}"/>
                </a:ext>
              </a:extLst>
            </p:cNvPr>
            <p:cNvSpPr/>
            <p:nvPr/>
          </p:nvSpPr>
          <p:spPr>
            <a:xfrm>
              <a:off x="5818282" y="1696347"/>
              <a:ext cx="5346834" cy="6158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1200" b="1" dirty="0">
                  <a:solidFill>
                    <a:srgbClr val="000000"/>
                  </a:solidFill>
                  <a:latin typeface="Poppins"/>
                  <a:cs typeface="Poppins"/>
                </a:rPr>
                <a:t>Para mais informações: </a:t>
              </a:r>
              <a:endParaRPr lang="pt-BR" dirty="0"/>
            </a:p>
            <a:p>
              <a:pPr algn="ctr"/>
              <a:r>
                <a:rPr lang="pt-BR" sz="1200">
                  <a:solidFill>
                    <a:srgbClr val="000000"/>
                  </a:solidFill>
                  <a:latin typeface="Poppins"/>
                  <a:cs typeface="Poppins"/>
                  <a:hlinkClick r:id="rId6">
                    <a:extLst>
                      <a:ext uri="{A12FA001-AC4F-418D-AE19-62706E023703}">
                        <ahyp:hlinkClr xmlns:ahyp="http://schemas.microsoft.com/office/drawing/2018/hyperlinkcolor" val="tx"/>
                      </a:ext>
                    </a:extLst>
                  </a:hlinkClick>
                </a:rPr>
                <a:t>https://www.gov.br/mec/pt-br/novo-par</a:t>
              </a:r>
              <a:r>
                <a:rPr lang="pt-BR" sz="1200">
                  <a:solidFill>
                    <a:srgbClr val="000000"/>
                  </a:solidFill>
                  <a:latin typeface="Poppins"/>
                  <a:cs typeface="Poppins"/>
                </a:rPr>
                <a:t>  </a:t>
              </a:r>
              <a:endParaRPr lang="pt-BR"/>
            </a:p>
          </p:txBody>
        </p:sp>
        <p:pic>
          <p:nvPicPr>
            <p:cNvPr id="41" name="Imagem 40">
              <a:extLst>
                <a:ext uri="{FF2B5EF4-FFF2-40B4-BE49-F238E27FC236}">
                  <a16:creationId xmlns:a16="http://schemas.microsoft.com/office/drawing/2014/main" id="{B6BCD623-7CFD-97E6-8BA1-AF2DA21CCAB5}"/>
                </a:ext>
              </a:extLst>
            </p:cNvPr>
            <p:cNvPicPr>
              <a:picLocks noChangeAspect="1"/>
            </p:cNvPicPr>
            <p:nvPr/>
          </p:nvPicPr>
          <p:blipFill>
            <a:blip r:embed="rId7"/>
            <a:srcRect l="9665" t="23113" r="6691" b="23738"/>
            <a:stretch/>
          </p:blipFill>
          <p:spPr>
            <a:xfrm>
              <a:off x="7291403" y="2498054"/>
              <a:ext cx="2700368" cy="2657629"/>
            </a:xfrm>
            <a:prstGeom prst="rect">
              <a:avLst/>
            </a:prstGeom>
          </p:spPr>
        </p:pic>
        <p:pic>
          <p:nvPicPr>
            <p:cNvPr id="42" name="Gráfico 11">
              <a:extLst>
                <a:ext uri="{FF2B5EF4-FFF2-40B4-BE49-F238E27FC236}">
                  <a16:creationId xmlns:a16="http://schemas.microsoft.com/office/drawing/2014/main" id="{5CB888D5-9A13-0F43-0E50-B3F63A01E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80786" y="2797787"/>
              <a:ext cx="2120264" cy="2129483"/>
            </a:xfrm>
            <a:prstGeom prst="rect">
              <a:avLst/>
            </a:prstGeom>
          </p:spPr>
        </p:pic>
        <p:sp>
          <p:nvSpPr>
            <p:cNvPr id="43" name="CaixaDeTexto 13">
              <a:extLst>
                <a:ext uri="{FF2B5EF4-FFF2-40B4-BE49-F238E27FC236}">
                  <a16:creationId xmlns:a16="http://schemas.microsoft.com/office/drawing/2014/main" id="{F9EE06D6-8787-B1D7-C15B-165EB576C432}"/>
                </a:ext>
              </a:extLst>
            </p:cNvPr>
            <p:cNvSpPr txBox="1"/>
            <p:nvPr/>
          </p:nvSpPr>
          <p:spPr>
            <a:xfrm>
              <a:off x="1284843" y="1694554"/>
              <a:ext cx="4049487"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lang="pt-BR"/>
              </a:defPPr>
              <a:lvl1pPr marL="0" marR="0" lvl="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ctr"/>
              <a:r>
                <a:rPr lang="pt-BR" sz="1200" b="1" dirty="0">
                  <a:latin typeface="Poppins"/>
                  <a:ea typeface="+mn-ea"/>
                  <a:cs typeface="Poppins"/>
                </a:rPr>
                <a:t>Para acessar o sistema: </a:t>
              </a:r>
              <a:r>
                <a:rPr lang="pt-BR" sz="1200" dirty="0">
                  <a:latin typeface="Poppins"/>
                  <a:cs typeface="Poppins"/>
                  <a:hlinkClick r:id="rId10">
                    <a:extLst>
                      <a:ext uri="{A12FA001-AC4F-418D-AE19-62706E023703}">
                        <ahyp:hlinkClr xmlns:ahyp="http://schemas.microsoft.com/office/drawing/2018/hyperlinkcolor" val="tx"/>
                      </a:ext>
                    </a:extLst>
                  </a:hlinkClick>
                </a:rPr>
                <a:t>https://novopar.mec.gov.br/</a:t>
              </a:r>
              <a:endParaRPr lang="pt-BR" sz="1200" dirty="0">
                <a:latin typeface="Poppins"/>
                <a:cs typeface="Poppins"/>
              </a:endParaRPr>
            </a:p>
          </p:txBody>
        </p:sp>
        <p:pic>
          <p:nvPicPr>
            <p:cNvPr id="44" name="Imagem 43">
              <a:extLst>
                <a:ext uri="{FF2B5EF4-FFF2-40B4-BE49-F238E27FC236}">
                  <a16:creationId xmlns:a16="http://schemas.microsoft.com/office/drawing/2014/main" id="{D489C339-E00D-DFA1-8149-795C8D8BDA8A}"/>
                </a:ext>
              </a:extLst>
            </p:cNvPr>
            <p:cNvPicPr>
              <a:picLocks noChangeAspect="1"/>
            </p:cNvPicPr>
            <p:nvPr/>
          </p:nvPicPr>
          <p:blipFill>
            <a:blip r:embed="rId7"/>
            <a:srcRect l="7435" t="21934" r="4461" b="23559"/>
            <a:stretch/>
          </p:blipFill>
          <p:spPr>
            <a:xfrm>
              <a:off x="2028656" y="2498053"/>
              <a:ext cx="2734940" cy="2666321"/>
            </a:xfrm>
            <a:prstGeom prst="rect">
              <a:avLst/>
            </a:prstGeom>
          </p:spPr>
        </p:pic>
        <p:pic>
          <p:nvPicPr>
            <p:cNvPr id="45" name="Imagem 44">
              <a:extLst>
                <a:ext uri="{FF2B5EF4-FFF2-40B4-BE49-F238E27FC236}">
                  <a16:creationId xmlns:a16="http://schemas.microsoft.com/office/drawing/2014/main" id="{71E098EA-0E40-AFF8-62FE-DFF64FC86B7C}"/>
                </a:ext>
              </a:extLst>
            </p:cNvPr>
            <p:cNvPicPr>
              <a:picLocks noChangeAspect="1"/>
            </p:cNvPicPr>
            <p:nvPr/>
          </p:nvPicPr>
          <p:blipFill>
            <a:blip r:embed="rId11"/>
            <a:stretch>
              <a:fillRect/>
            </a:stretch>
          </p:blipFill>
          <p:spPr>
            <a:xfrm>
              <a:off x="2421204" y="2967844"/>
              <a:ext cx="1908343" cy="1803055"/>
            </a:xfrm>
            <a:prstGeom prst="rect">
              <a:avLst/>
            </a:prstGeom>
          </p:spPr>
        </p:pic>
      </p:grpSp>
      <p:pic>
        <p:nvPicPr>
          <p:cNvPr id="2" name="Imagem 1" descr="Código QR&#10;&#10;O conteúdo gerado por IA pode estar incorreto.">
            <a:extLst>
              <a:ext uri="{FF2B5EF4-FFF2-40B4-BE49-F238E27FC236}">
                <a16:creationId xmlns:a16="http://schemas.microsoft.com/office/drawing/2014/main" id="{BDADA483-D137-AD16-BC6C-377C8017BB4C}"/>
              </a:ext>
            </a:extLst>
          </p:cNvPr>
          <p:cNvPicPr>
            <a:picLocks noChangeAspect="1"/>
          </p:cNvPicPr>
          <p:nvPr/>
        </p:nvPicPr>
        <p:blipFill>
          <a:blip r:embed="rId12"/>
          <a:stretch>
            <a:fillRect/>
          </a:stretch>
        </p:blipFill>
        <p:spPr>
          <a:xfrm>
            <a:off x="6565824" y="4254516"/>
            <a:ext cx="1171920" cy="1130722"/>
          </a:xfrm>
          <a:prstGeom prst="rect">
            <a:avLst/>
          </a:prstGeom>
        </p:spPr>
      </p:pic>
    </p:spTree>
    <p:extLst>
      <p:ext uri="{BB962C8B-B14F-4D97-AF65-F5344CB8AC3E}">
        <p14:creationId xmlns:p14="http://schemas.microsoft.com/office/powerpoint/2010/main" val="1212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F9FF-735D-E68B-3C1E-45B268F7FB31}"/>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12B601B8-67E2-847A-B2F0-67CDE5DD33F7}"/>
              </a:ext>
            </a:extLst>
          </p:cNvPr>
          <p:cNvSpPr/>
          <p:nvPr/>
        </p:nvSpPr>
        <p:spPr>
          <a:xfrm>
            <a:off x="292608" y="1609344"/>
            <a:ext cx="11373211" cy="4882305"/>
          </a:xfrm>
          <a:prstGeom prst="rect">
            <a:avLst/>
          </a:prstGeom>
          <a:solidFill>
            <a:srgbClr val="E2E7EE"/>
          </a:solidFill>
          <a:ln w="28575">
            <a:solidFill>
              <a:srgbClr val="19A1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pic>
        <p:nvPicPr>
          <p:cNvPr id="3" name="Imagem 2" descr="Gráfico&#10;&#10;O conteúdo gerado por IA pode estar incorreto.">
            <a:extLst>
              <a:ext uri="{FF2B5EF4-FFF2-40B4-BE49-F238E27FC236}">
                <a16:creationId xmlns:a16="http://schemas.microsoft.com/office/drawing/2014/main" id="{35B5DE61-D32B-3782-090F-75A82A844A62}"/>
              </a:ext>
            </a:extLst>
          </p:cNvPr>
          <p:cNvPicPr>
            <a:picLocks noChangeAspect="1"/>
          </p:cNvPicPr>
          <p:nvPr/>
        </p:nvPicPr>
        <p:blipFill>
          <a:blip r:embed="rId3"/>
          <a:stretch>
            <a:fillRect/>
          </a:stretch>
        </p:blipFill>
        <p:spPr>
          <a:xfrm>
            <a:off x="429723" y="1699601"/>
            <a:ext cx="4054476" cy="2130182"/>
          </a:xfrm>
          <a:prstGeom prst="rect">
            <a:avLst/>
          </a:prstGeom>
        </p:spPr>
      </p:pic>
      <p:sp>
        <p:nvSpPr>
          <p:cNvPr id="5" name="Retângulo: Cantos Arredondados 4">
            <a:extLst>
              <a:ext uri="{FF2B5EF4-FFF2-40B4-BE49-F238E27FC236}">
                <a16:creationId xmlns:a16="http://schemas.microsoft.com/office/drawing/2014/main" id="{1544B9FE-6539-EDED-F287-C278DE71AA13}"/>
              </a:ext>
            </a:extLst>
          </p:cNvPr>
          <p:cNvSpPr/>
          <p:nvPr/>
        </p:nvSpPr>
        <p:spPr>
          <a:xfrm>
            <a:off x="442433" y="399968"/>
            <a:ext cx="8308800" cy="554141"/>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3200" b="1">
                <a:solidFill>
                  <a:schemeClr val="bg1"/>
                </a:solidFill>
              </a:rPr>
              <a:t>Estratégia Nacional de Escolas Conectadas</a:t>
            </a:r>
          </a:p>
        </p:txBody>
      </p:sp>
      <p:sp>
        <p:nvSpPr>
          <p:cNvPr id="14" name="Subtítulo 5">
            <a:extLst>
              <a:ext uri="{FF2B5EF4-FFF2-40B4-BE49-F238E27FC236}">
                <a16:creationId xmlns:a16="http://schemas.microsoft.com/office/drawing/2014/main" id="{9D5238C7-B54F-5034-E39D-8513BFAE6A06}"/>
              </a:ext>
            </a:extLst>
          </p:cNvPr>
          <p:cNvSpPr txBox="1">
            <a:spLocks/>
          </p:cNvSpPr>
          <p:nvPr/>
        </p:nvSpPr>
        <p:spPr>
          <a:xfrm>
            <a:off x="823254" y="1521871"/>
            <a:ext cx="10060931" cy="24990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just"/>
            <a:endParaRPr lang="pt-BR" sz="2400"/>
          </a:p>
        </p:txBody>
      </p:sp>
      <p:sp>
        <p:nvSpPr>
          <p:cNvPr id="10" name="CaixaDeTexto 9">
            <a:extLst>
              <a:ext uri="{FF2B5EF4-FFF2-40B4-BE49-F238E27FC236}">
                <a16:creationId xmlns:a16="http://schemas.microsoft.com/office/drawing/2014/main" id="{7DECA2C8-1FA0-E106-7C20-01650036B47E}"/>
              </a:ext>
            </a:extLst>
          </p:cNvPr>
          <p:cNvSpPr txBox="1"/>
          <p:nvPr/>
        </p:nvSpPr>
        <p:spPr>
          <a:xfrm>
            <a:off x="6098227" y="1705942"/>
            <a:ext cx="52729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dirty="0">
                <a:ea typeface="Calibri"/>
                <a:cs typeface="Calibri"/>
              </a:rPr>
              <a:t>48,4% das escolas não estão nos parâmetros adequados de conectividade</a:t>
            </a:r>
          </a:p>
        </p:txBody>
      </p:sp>
      <p:sp>
        <p:nvSpPr>
          <p:cNvPr id="18" name="Retângulo: Cantos Arredondados 17">
            <a:extLst>
              <a:ext uri="{FF2B5EF4-FFF2-40B4-BE49-F238E27FC236}">
                <a16:creationId xmlns:a16="http://schemas.microsoft.com/office/drawing/2014/main" id="{BF47B52F-6E79-1FBD-FC3A-995AAD514085}"/>
              </a:ext>
            </a:extLst>
          </p:cNvPr>
          <p:cNvSpPr/>
          <p:nvPr/>
        </p:nvSpPr>
        <p:spPr>
          <a:xfrm>
            <a:off x="5859173" y="2627112"/>
            <a:ext cx="5257800" cy="288366"/>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solidFill>
                  <a:schemeClr val="bg1"/>
                </a:solidFill>
              </a:rPr>
              <a:t>Principais desafios a serem superados</a:t>
            </a:r>
          </a:p>
        </p:txBody>
      </p:sp>
      <p:sp>
        <p:nvSpPr>
          <p:cNvPr id="19" name="Retângulo: Cantos Arredondados 18">
            <a:extLst>
              <a:ext uri="{FF2B5EF4-FFF2-40B4-BE49-F238E27FC236}">
                <a16:creationId xmlns:a16="http://schemas.microsoft.com/office/drawing/2014/main" id="{5214DE93-3F91-9E18-30AB-2E5C6CC0BF43}"/>
              </a:ext>
            </a:extLst>
          </p:cNvPr>
          <p:cNvSpPr/>
          <p:nvPr/>
        </p:nvSpPr>
        <p:spPr>
          <a:xfrm>
            <a:off x="5771250" y="4136452"/>
            <a:ext cx="5257800" cy="288366"/>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solidFill>
                  <a:schemeClr val="bg1"/>
                </a:solidFill>
              </a:rPr>
              <a:t>Previsão de atendimento pelo governo federal</a:t>
            </a:r>
          </a:p>
        </p:txBody>
      </p:sp>
      <p:sp>
        <p:nvSpPr>
          <p:cNvPr id="22" name="Retângulo: Cantos Arredondados 21">
            <a:extLst>
              <a:ext uri="{FF2B5EF4-FFF2-40B4-BE49-F238E27FC236}">
                <a16:creationId xmlns:a16="http://schemas.microsoft.com/office/drawing/2014/main" id="{2356C002-4255-8A95-B5F2-EC03040088A1}"/>
              </a:ext>
            </a:extLst>
          </p:cNvPr>
          <p:cNvSpPr/>
          <p:nvPr/>
        </p:nvSpPr>
        <p:spPr>
          <a:xfrm>
            <a:off x="7641847" y="4937249"/>
            <a:ext cx="1739331" cy="9919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4" name="CaixaDeTexto 23">
            <a:extLst>
              <a:ext uri="{FF2B5EF4-FFF2-40B4-BE49-F238E27FC236}">
                <a16:creationId xmlns:a16="http://schemas.microsoft.com/office/drawing/2014/main" id="{1F26C09B-5D5B-BD70-5D9B-9AB36FC8C14B}"/>
              </a:ext>
            </a:extLst>
          </p:cNvPr>
          <p:cNvSpPr txBox="1"/>
          <p:nvPr/>
        </p:nvSpPr>
        <p:spPr>
          <a:xfrm>
            <a:off x="7718113" y="5157134"/>
            <a:ext cx="15755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ea typeface="Calibri"/>
                <a:cs typeface="Calibri"/>
              </a:rPr>
              <a:t>4.674 escolas (39%)</a:t>
            </a:r>
          </a:p>
        </p:txBody>
      </p:sp>
      <p:sp>
        <p:nvSpPr>
          <p:cNvPr id="25" name="CaixaDeTexto 24">
            <a:extLst>
              <a:ext uri="{FF2B5EF4-FFF2-40B4-BE49-F238E27FC236}">
                <a16:creationId xmlns:a16="http://schemas.microsoft.com/office/drawing/2014/main" id="{AE5DEDDD-3A11-FE51-85FD-846C785979E8}"/>
              </a:ext>
            </a:extLst>
          </p:cNvPr>
          <p:cNvSpPr txBox="1"/>
          <p:nvPr/>
        </p:nvSpPr>
        <p:spPr>
          <a:xfrm>
            <a:off x="7601931" y="5428122"/>
            <a:ext cx="6961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a:solidFill>
                  <a:srgbClr val="19A1B0"/>
                </a:solidFill>
                <a:ea typeface="Calibri"/>
                <a:cs typeface="Calibri"/>
              </a:rPr>
              <a:t>2025</a:t>
            </a:r>
          </a:p>
        </p:txBody>
      </p:sp>
      <p:sp>
        <p:nvSpPr>
          <p:cNvPr id="26" name="CaixaDeTexto 25">
            <a:extLst>
              <a:ext uri="{FF2B5EF4-FFF2-40B4-BE49-F238E27FC236}">
                <a16:creationId xmlns:a16="http://schemas.microsoft.com/office/drawing/2014/main" id="{45C31E70-A129-673D-AC10-10764F9EFA51}"/>
              </a:ext>
            </a:extLst>
          </p:cNvPr>
          <p:cNvSpPr txBox="1"/>
          <p:nvPr/>
        </p:nvSpPr>
        <p:spPr>
          <a:xfrm>
            <a:off x="8679191" y="5426861"/>
            <a:ext cx="7521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a:solidFill>
                  <a:srgbClr val="19A1B0"/>
                </a:solidFill>
                <a:ea typeface="Calibri"/>
                <a:cs typeface="Calibri"/>
              </a:rPr>
              <a:t>2026</a:t>
            </a:r>
          </a:p>
        </p:txBody>
      </p:sp>
      <p:sp>
        <p:nvSpPr>
          <p:cNvPr id="27" name="CaixaDeTexto 26">
            <a:extLst>
              <a:ext uri="{FF2B5EF4-FFF2-40B4-BE49-F238E27FC236}">
                <a16:creationId xmlns:a16="http://schemas.microsoft.com/office/drawing/2014/main" id="{B1E130A1-45C7-A057-70BC-899EC4CF1F7D}"/>
              </a:ext>
            </a:extLst>
          </p:cNvPr>
          <p:cNvSpPr txBox="1"/>
          <p:nvPr/>
        </p:nvSpPr>
        <p:spPr>
          <a:xfrm>
            <a:off x="7629206" y="5632305"/>
            <a:ext cx="6703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dirty="0">
                <a:ea typeface="Calibri"/>
                <a:cs typeface="Calibri"/>
              </a:rPr>
              <a:t>2.860</a:t>
            </a:r>
          </a:p>
        </p:txBody>
      </p:sp>
      <p:sp>
        <p:nvSpPr>
          <p:cNvPr id="28" name="CaixaDeTexto 27">
            <a:extLst>
              <a:ext uri="{FF2B5EF4-FFF2-40B4-BE49-F238E27FC236}">
                <a16:creationId xmlns:a16="http://schemas.microsoft.com/office/drawing/2014/main" id="{AED033CC-A82E-DBB0-ED94-6511F495E122}"/>
              </a:ext>
            </a:extLst>
          </p:cNvPr>
          <p:cNvSpPr txBox="1"/>
          <p:nvPr/>
        </p:nvSpPr>
        <p:spPr>
          <a:xfrm>
            <a:off x="8659870" y="5638549"/>
            <a:ext cx="7746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dirty="0">
                <a:ea typeface="Calibri"/>
                <a:cs typeface="Calibri"/>
              </a:rPr>
              <a:t>1.814</a:t>
            </a:r>
            <a:endParaRPr lang="pt-BR" dirty="0"/>
          </a:p>
        </p:txBody>
      </p:sp>
      <p:sp>
        <p:nvSpPr>
          <p:cNvPr id="29" name="Retângulo: Cantos Arredondados 28">
            <a:extLst>
              <a:ext uri="{FF2B5EF4-FFF2-40B4-BE49-F238E27FC236}">
                <a16:creationId xmlns:a16="http://schemas.microsoft.com/office/drawing/2014/main" id="{5A589935-8494-3C19-8EA0-F62AFB91766E}"/>
              </a:ext>
            </a:extLst>
          </p:cNvPr>
          <p:cNvSpPr/>
          <p:nvPr/>
        </p:nvSpPr>
        <p:spPr>
          <a:xfrm>
            <a:off x="9488838" y="4945763"/>
            <a:ext cx="1817773" cy="9919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0" name="CaixaDeTexto 29">
            <a:extLst>
              <a:ext uri="{FF2B5EF4-FFF2-40B4-BE49-F238E27FC236}">
                <a16:creationId xmlns:a16="http://schemas.microsoft.com/office/drawing/2014/main" id="{23D38479-E6AF-A2AE-1FF1-69BFBAFA5278}"/>
              </a:ext>
            </a:extLst>
          </p:cNvPr>
          <p:cNvSpPr txBox="1"/>
          <p:nvPr/>
        </p:nvSpPr>
        <p:spPr>
          <a:xfrm>
            <a:off x="9562930" y="4923353"/>
            <a:ext cx="15755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ea typeface="Calibri"/>
                <a:cs typeface="Calibri"/>
              </a:rPr>
              <a:t>FUST</a:t>
            </a:r>
            <a:endParaRPr lang="pt-BR" dirty="0"/>
          </a:p>
        </p:txBody>
      </p:sp>
      <p:sp>
        <p:nvSpPr>
          <p:cNvPr id="31" name="CaixaDeTexto 30">
            <a:extLst>
              <a:ext uri="{FF2B5EF4-FFF2-40B4-BE49-F238E27FC236}">
                <a16:creationId xmlns:a16="http://schemas.microsoft.com/office/drawing/2014/main" id="{66420F95-C532-3411-064B-82BBA6792699}"/>
              </a:ext>
            </a:extLst>
          </p:cNvPr>
          <p:cNvSpPr txBox="1"/>
          <p:nvPr/>
        </p:nvSpPr>
        <p:spPr>
          <a:xfrm>
            <a:off x="9621135" y="5154443"/>
            <a:ext cx="1575593"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ea typeface="Calibri"/>
                <a:cs typeface="Calibri"/>
              </a:rPr>
              <a:t>1.860 escolas (15%)</a:t>
            </a:r>
          </a:p>
        </p:txBody>
      </p:sp>
      <p:sp>
        <p:nvSpPr>
          <p:cNvPr id="32" name="CaixaDeTexto 31">
            <a:extLst>
              <a:ext uri="{FF2B5EF4-FFF2-40B4-BE49-F238E27FC236}">
                <a16:creationId xmlns:a16="http://schemas.microsoft.com/office/drawing/2014/main" id="{80ADD15E-844A-147E-A3B9-7384C46A9A56}"/>
              </a:ext>
            </a:extLst>
          </p:cNvPr>
          <p:cNvSpPr txBox="1"/>
          <p:nvPr/>
        </p:nvSpPr>
        <p:spPr>
          <a:xfrm>
            <a:off x="9419428" y="5425431"/>
            <a:ext cx="80822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a:solidFill>
                  <a:srgbClr val="19A1B0"/>
                </a:solidFill>
                <a:ea typeface="Calibri"/>
                <a:cs typeface="Calibri"/>
              </a:rPr>
              <a:t>2025</a:t>
            </a:r>
          </a:p>
        </p:txBody>
      </p:sp>
      <p:sp>
        <p:nvSpPr>
          <p:cNvPr id="33" name="CaixaDeTexto 32">
            <a:extLst>
              <a:ext uri="{FF2B5EF4-FFF2-40B4-BE49-F238E27FC236}">
                <a16:creationId xmlns:a16="http://schemas.microsoft.com/office/drawing/2014/main" id="{E89EDF04-9D94-B228-2C4B-4EC65FB8D56C}"/>
              </a:ext>
            </a:extLst>
          </p:cNvPr>
          <p:cNvSpPr txBox="1"/>
          <p:nvPr/>
        </p:nvSpPr>
        <p:spPr>
          <a:xfrm>
            <a:off x="10604625" y="5424170"/>
            <a:ext cx="8194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a:solidFill>
                  <a:srgbClr val="19A1B0"/>
                </a:solidFill>
                <a:ea typeface="Calibri"/>
                <a:cs typeface="Calibri"/>
              </a:rPr>
              <a:t>2026</a:t>
            </a:r>
          </a:p>
        </p:txBody>
      </p:sp>
      <p:sp>
        <p:nvSpPr>
          <p:cNvPr id="34" name="CaixaDeTexto 33">
            <a:extLst>
              <a:ext uri="{FF2B5EF4-FFF2-40B4-BE49-F238E27FC236}">
                <a16:creationId xmlns:a16="http://schemas.microsoft.com/office/drawing/2014/main" id="{6C20F7C6-7BD9-ACCB-858D-1A4B1842A70E}"/>
              </a:ext>
            </a:extLst>
          </p:cNvPr>
          <p:cNvSpPr txBox="1"/>
          <p:nvPr/>
        </p:nvSpPr>
        <p:spPr>
          <a:xfrm>
            <a:off x="9419428" y="5629614"/>
            <a:ext cx="7633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dirty="0">
                <a:ea typeface="Calibri"/>
                <a:cs typeface="Calibri"/>
              </a:rPr>
              <a:t>778</a:t>
            </a:r>
          </a:p>
        </p:txBody>
      </p:sp>
      <p:sp>
        <p:nvSpPr>
          <p:cNvPr id="35" name="CaixaDeTexto 34">
            <a:extLst>
              <a:ext uri="{FF2B5EF4-FFF2-40B4-BE49-F238E27FC236}">
                <a16:creationId xmlns:a16="http://schemas.microsoft.com/office/drawing/2014/main" id="{6CF450E0-9951-698C-23D9-E51886B69BD4}"/>
              </a:ext>
            </a:extLst>
          </p:cNvPr>
          <p:cNvSpPr txBox="1"/>
          <p:nvPr/>
        </p:nvSpPr>
        <p:spPr>
          <a:xfrm>
            <a:off x="10607715" y="5635858"/>
            <a:ext cx="8306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dirty="0">
                <a:ea typeface="Calibri"/>
                <a:cs typeface="Calibri"/>
              </a:rPr>
              <a:t>1.082</a:t>
            </a:r>
          </a:p>
        </p:txBody>
      </p:sp>
      <p:sp>
        <p:nvSpPr>
          <p:cNvPr id="36" name="Retângulo: Cantos Arredondados 35">
            <a:extLst>
              <a:ext uri="{FF2B5EF4-FFF2-40B4-BE49-F238E27FC236}">
                <a16:creationId xmlns:a16="http://schemas.microsoft.com/office/drawing/2014/main" id="{FB617CEC-94AE-6DA7-10F9-BA34B84FA880}"/>
              </a:ext>
            </a:extLst>
          </p:cNvPr>
          <p:cNvSpPr/>
          <p:nvPr/>
        </p:nvSpPr>
        <p:spPr>
          <a:xfrm>
            <a:off x="7630642" y="4548710"/>
            <a:ext cx="3339793" cy="288366"/>
          </a:xfrm>
          <a:prstGeom prst="roundRect">
            <a:avLst/>
          </a:prstGeom>
          <a:solidFill>
            <a:srgbClr val="8CD0D7"/>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2025 e 2026 – 2.582 escolas</a:t>
            </a:r>
          </a:p>
        </p:txBody>
      </p:sp>
      <p:sp>
        <p:nvSpPr>
          <p:cNvPr id="37" name="Retângulo: Cantos Arredondados 36">
            <a:extLst>
              <a:ext uri="{FF2B5EF4-FFF2-40B4-BE49-F238E27FC236}">
                <a16:creationId xmlns:a16="http://schemas.microsoft.com/office/drawing/2014/main" id="{10F2FC70-EAFA-47E8-A5C2-646709AF49D3}"/>
              </a:ext>
            </a:extLst>
          </p:cNvPr>
          <p:cNvSpPr/>
          <p:nvPr/>
        </p:nvSpPr>
        <p:spPr>
          <a:xfrm>
            <a:off x="5712636" y="4548710"/>
            <a:ext cx="1733082" cy="288366"/>
          </a:xfrm>
          <a:prstGeom prst="roundRect">
            <a:avLst/>
          </a:prstGeom>
          <a:solidFill>
            <a:srgbClr val="8CD0D7"/>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b="1">
                <a:solidFill>
                  <a:schemeClr val="tx1"/>
                </a:solidFill>
              </a:rPr>
              <a:t>2024</a:t>
            </a:r>
          </a:p>
        </p:txBody>
      </p:sp>
      <p:sp>
        <p:nvSpPr>
          <p:cNvPr id="38" name="Retângulo: Cantos Arredondados 37">
            <a:extLst>
              <a:ext uri="{FF2B5EF4-FFF2-40B4-BE49-F238E27FC236}">
                <a16:creationId xmlns:a16="http://schemas.microsoft.com/office/drawing/2014/main" id="{9D5C0B73-E1A3-EE35-2CC8-443F3AC7801E}"/>
              </a:ext>
            </a:extLst>
          </p:cNvPr>
          <p:cNvSpPr/>
          <p:nvPr/>
        </p:nvSpPr>
        <p:spPr>
          <a:xfrm>
            <a:off x="5713451" y="4942211"/>
            <a:ext cx="1764705" cy="10031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39" name="CaixaDeTexto 38">
            <a:extLst>
              <a:ext uri="{FF2B5EF4-FFF2-40B4-BE49-F238E27FC236}">
                <a16:creationId xmlns:a16="http://schemas.microsoft.com/office/drawing/2014/main" id="{D115F668-9C1F-3289-61BF-F7F0EF111020}"/>
              </a:ext>
            </a:extLst>
          </p:cNvPr>
          <p:cNvSpPr txBox="1"/>
          <p:nvPr/>
        </p:nvSpPr>
        <p:spPr>
          <a:xfrm>
            <a:off x="5813809" y="4942211"/>
            <a:ext cx="15755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a:ea typeface="Calibri"/>
                <a:cs typeface="Calibri"/>
              </a:rPr>
              <a:t>PIEC</a:t>
            </a:r>
          </a:p>
        </p:txBody>
      </p:sp>
      <p:sp>
        <p:nvSpPr>
          <p:cNvPr id="40" name="CaixaDeTexto 39">
            <a:extLst>
              <a:ext uri="{FF2B5EF4-FFF2-40B4-BE49-F238E27FC236}">
                <a16:creationId xmlns:a16="http://schemas.microsoft.com/office/drawing/2014/main" id="{FAE55873-495B-AD07-1025-3245CC58A2AD}"/>
              </a:ext>
            </a:extLst>
          </p:cNvPr>
          <p:cNvSpPr txBox="1"/>
          <p:nvPr/>
        </p:nvSpPr>
        <p:spPr>
          <a:xfrm>
            <a:off x="5804778" y="5173301"/>
            <a:ext cx="15755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ea typeface="Calibri"/>
                <a:cs typeface="Calibri"/>
              </a:rPr>
              <a:t>9.692 escolas (80%)</a:t>
            </a:r>
          </a:p>
        </p:txBody>
      </p:sp>
      <p:pic>
        <p:nvPicPr>
          <p:cNvPr id="47" name="Google Shape;173;p1" descr="Logotipo, Ícone&#10;&#10;Descrição gerada automaticamente">
            <a:extLst>
              <a:ext uri="{FF2B5EF4-FFF2-40B4-BE49-F238E27FC236}">
                <a16:creationId xmlns:a16="http://schemas.microsoft.com/office/drawing/2014/main" id="{2658AD56-21D3-3E07-FCF3-8CDE11C57C42}"/>
              </a:ext>
            </a:extLst>
          </p:cNvPr>
          <p:cNvPicPr preferRelativeResize="0"/>
          <p:nvPr/>
        </p:nvPicPr>
        <p:blipFill rotWithShape="1">
          <a:blip r:embed="rId4">
            <a:alphaModFix/>
          </a:blip>
          <a:srcRect/>
          <a:stretch/>
        </p:blipFill>
        <p:spPr>
          <a:xfrm>
            <a:off x="9501967" y="413747"/>
            <a:ext cx="2175587" cy="535981"/>
          </a:xfrm>
          <a:prstGeom prst="rect">
            <a:avLst/>
          </a:prstGeom>
          <a:noFill/>
          <a:ln>
            <a:noFill/>
          </a:ln>
        </p:spPr>
      </p:pic>
      <p:sp>
        <p:nvSpPr>
          <p:cNvPr id="2" name="CaixaDeTexto 22">
            <a:extLst>
              <a:ext uri="{FF2B5EF4-FFF2-40B4-BE49-F238E27FC236}">
                <a16:creationId xmlns:a16="http://schemas.microsoft.com/office/drawing/2014/main" id="{2983FD84-900D-9DB8-FCC8-311958FFF538}"/>
              </a:ext>
            </a:extLst>
          </p:cNvPr>
          <p:cNvSpPr txBox="1"/>
          <p:nvPr/>
        </p:nvSpPr>
        <p:spPr>
          <a:xfrm>
            <a:off x="7727144" y="4926044"/>
            <a:ext cx="157559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600" b="1" dirty="0">
                <a:ea typeface="Calibri"/>
                <a:cs typeface="Calibri"/>
              </a:rPr>
              <a:t>EACE</a:t>
            </a:r>
          </a:p>
        </p:txBody>
      </p:sp>
      <p:cxnSp>
        <p:nvCxnSpPr>
          <p:cNvPr id="43" name="Conector: Angulado 42">
            <a:extLst>
              <a:ext uri="{FF2B5EF4-FFF2-40B4-BE49-F238E27FC236}">
                <a16:creationId xmlns:a16="http://schemas.microsoft.com/office/drawing/2014/main" id="{FAEBFF37-865E-6156-3F09-5EA817580453}"/>
              </a:ext>
            </a:extLst>
          </p:cNvPr>
          <p:cNvCxnSpPr>
            <a:cxnSpLocks/>
          </p:cNvCxnSpPr>
          <p:nvPr/>
        </p:nvCxnSpPr>
        <p:spPr>
          <a:xfrm flipV="1">
            <a:off x="3118104" y="1921256"/>
            <a:ext cx="3131370" cy="750007"/>
          </a:xfrm>
          <a:prstGeom prst="bentConnector3">
            <a:avLst>
              <a:gd name="adj1" fmla="val 50000"/>
            </a:avLst>
          </a:prstGeom>
          <a:ln w="38100">
            <a:solidFill>
              <a:srgbClr val="19A1B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Retângulo 5">
            <a:extLst>
              <a:ext uri="{FF2B5EF4-FFF2-40B4-BE49-F238E27FC236}">
                <a16:creationId xmlns:a16="http://schemas.microsoft.com/office/drawing/2014/main" id="{808AB016-2BD6-2247-45C0-3DD518A00E8B}"/>
              </a:ext>
            </a:extLst>
          </p:cNvPr>
          <p:cNvSpPr/>
          <p:nvPr/>
        </p:nvSpPr>
        <p:spPr>
          <a:xfrm>
            <a:off x="457200" y="2679192"/>
            <a:ext cx="2660904" cy="1143000"/>
          </a:xfrm>
          <a:prstGeom prst="rect">
            <a:avLst/>
          </a:prstGeom>
          <a:noFill/>
          <a:ln w="38100">
            <a:solidFill>
              <a:srgbClr val="19A1B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pic>
        <p:nvPicPr>
          <p:cNvPr id="7" name="Imagem 6" descr="Mapa&#10;&#10;O conteúdo gerado por IA pode estar incorreto.">
            <a:extLst>
              <a:ext uri="{FF2B5EF4-FFF2-40B4-BE49-F238E27FC236}">
                <a16:creationId xmlns:a16="http://schemas.microsoft.com/office/drawing/2014/main" id="{41A5BE8D-0C66-6458-C6CD-FEA445BD0899}"/>
              </a:ext>
            </a:extLst>
          </p:cNvPr>
          <p:cNvPicPr>
            <a:picLocks noChangeAspect="1"/>
          </p:cNvPicPr>
          <p:nvPr/>
        </p:nvPicPr>
        <p:blipFill>
          <a:blip r:embed="rId5"/>
          <a:stretch>
            <a:fillRect/>
          </a:stretch>
        </p:blipFill>
        <p:spPr>
          <a:xfrm>
            <a:off x="456467" y="3865685"/>
            <a:ext cx="4040066" cy="2584938"/>
          </a:xfrm>
          <a:prstGeom prst="rect">
            <a:avLst/>
          </a:prstGeom>
        </p:spPr>
      </p:pic>
      <p:pic>
        <p:nvPicPr>
          <p:cNvPr id="11" name="Imagem 10" descr="Texto&#10;&#10;O conteúdo gerado por IA pode estar incorreto.">
            <a:extLst>
              <a:ext uri="{FF2B5EF4-FFF2-40B4-BE49-F238E27FC236}">
                <a16:creationId xmlns:a16="http://schemas.microsoft.com/office/drawing/2014/main" id="{EEA91E5D-319E-143B-3247-82810456DC3C}"/>
              </a:ext>
            </a:extLst>
          </p:cNvPr>
          <p:cNvPicPr>
            <a:picLocks noChangeAspect="1"/>
          </p:cNvPicPr>
          <p:nvPr/>
        </p:nvPicPr>
        <p:blipFill>
          <a:blip r:embed="rId6"/>
          <a:srcRect l="506" t="1333" r="71302"/>
          <a:stretch/>
        </p:blipFill>
        <p:spPr>
          <a:xfrm>
            <a:off x="5477999" y="3001351"/>
            <a:ext cx="2364064" cy="782211"/>
          </a:xfrm>
          <a:prstGeom prst="rect">
            <a:avLst/>
          </a:prstGeom>
          <a:ln>
            <a:noFill/>
          </a:ln>
        </p:spPr>
      </p:pic>
      <p:pic>
        <p:nvPicPr>
          <p:cNvPr id="12" name="Imagem 11" descr="Texto&#10;&#10;O conteúdo gerado por IA pode estar incorreto.">
            <a:extLst>
              <a:ext uri="{FF2B5EF4-FFF2-40B4-BE49-F238E27FC236}">
                <a16:creationId xmlns:a16="http://schemas.microsoft.com/office/drawing/2014/main" id="{E4785699-196D-C882-5CA8-45DEBFB3073C}"/>
              </a:ext>
            </a:extLst>
          </p:cNvPr>
          <p:cNvPicPr>
            <a:picLocks noChangeAspect="1"/>
          </p:cNvPicPr>
          <p:nvPr/>
        </p:nvPicPr>
        <p:blipFill>
          <a:blip r:embed="rId6"/>
          <a:srcRect l="42424" t="-1333" r="14558" b="-2667"/>
          <a:stretch/>
        </p:blipFill>
        <p:spPr>
          <a:xfrm>
            <a:off x="7838082" y="3001351"/>
            <a:ext cx="3607271" cy="824490"/>
          </a:xfrm>
          <a:prstGeom prst="rect">
            <a:avLst/>
          </a:prstGeom>
          <a:ln>
            <a:noFill/>
          </a:ln>
        </p:spPr>
      </p:pic>
    </p:spTree>
    <p:extLst>
      <p:ext uri="{BB962C8B-B14F-4D97-AF65-F5344CB8AC3E}">
        <p14:creationId xmlns:p14="http://schemas.microsoft.com/office/powerpoint/2010/main" val="187088204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AB66AD19-93F6-2F0E-3D52-3A23CC7FA086}"/>
            </a:ext>
          </a:extLst>
        </p:cNvPr>
        <p:cNvGrpSpPr/>
        <p:nvPr/>
      </p:nvGrpSpPr>
      <p:grpSpPr>
        <a:xfrm>
          <a:off x="0" y="0"/>
          <a:ext cx="0" cy="0"/>
          <a:chOff x="0" y="0"/>
          <a:chExt cx="0" cy="0"/>
        </a:xfrm>
      </p:grpSpPr>
      <p:pic>
        <p:nvPicPr>
          <p:cNvPr id="2" name="Gráfico 1">
            <a:extLst>
              <a:ext uri="{FF2B5EF4-FFF2-40B4-BE49-F238E27FC236}">
                <a16:creationId xmlns:a16="http://schemas.microsoft.com/office/drawing/2014/main" id="{8808A63C-ED47-98B0-3766-37167BDD5E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722" y="6080"/>
            <a:ext cx="10154751" cy="6849097"/>
          </a:xfrm>
          <a:prstGeom prst="rect">
            <a:avLst/>
          </a:prstGeom>
        </p:spPr>
      </p:pic>
      <p:pic>
        <p:nvPicPr>
          <p:cNvPr id="3" name="Google Shape;711;p36" descr="A logo with different colors&#10;&#10;Description automatically generated">
            <a:extLst>
              <a:ext uri="{FF2B5EF4-FFF2-40B4-BE49-F238E27FC236}">
                <a16:creationId xmlns:a16="http://schemas.microsoft.com/office/drawing/2014/main" id="{A7017643-88CB-A689-4B19-026C5E9DFDB3}"/>
              </a:ext>
            </a:extLst>
          </p:cNvPr>
          <p:cNvPicPr preferRelativeResize="0"/>
          <p:nvPr/>
        </p:nvPicPr>
        <p:blipFill rotWithShape="1">
          <a:blip r:embed="rId5">
            <a:alphaModFix/>
          </a:blip>
          <a:srcRect/>
          <a:stretch/>
        </p:blipFill>
        <p:spPr>
          <a:xfrm>
            <a:off x="10497955" y="176866"/>
            <a:ext cx="1486032" cy="478263"/>
          </a:xfrm>
          <a:prstGeom prst="rect">
            <a:avLst/>
          </a:prstGeom>
          <a:noFill/>
          <a:ln>
            <a:noFill/>
          </a:ln>
        </p:spPr>
      </p:pic>
      <p:sp>
        <p:nvSpPr>
          <p:cNvPr id="6" name="Retângulo: Cantos Arredondados 5">
            <a:extLst>
              <a:ext uri="{FF2B5EF4-FFF2-40B4-BE49-F238E27FC236}">
                <a16:creationId xmlns:a16="http://schemas.microsoft.com/office/drawing/2014/main" id="{CA6022CA-F9B9-8E1F-3EAD-C6F6F5D6B828}"/>
              </a:ext>
            </a:extLst>
          </p:cNvPr>
          <p:cNvSpPr/>
          <p:nvPr/>
        </p:nvSpPr>
        <p:spPr>
          <a:xfrm>
            <a:off x="442433" y="399968"/>
            <a:ext cx="8308800" cy="554141"/>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3200" b="1">
                <a:solidFill>
                  <a:schemeClr val="bg1"/>
                </a:solidFill>
              </a:rPr>
              <a:t>Estratégia Nacional de Escolas Conectadas</a:t>
            </a:r>
          </a:p>
        </p:txBody>
      </p:sp>
    </p:spTree>
    <p:extLst>
      <p:ext uri="{BB962C8B-B14F-4D97-AF65-F5344CB8AC3E}">
        <p14:creationId xmlns:p14="http://schemas.microsoft.com/office/powerpoint/2010/main" val="300734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BB504-C932-3AAE-0CEB-83451E84C3B7}"/>
            </a:ext>
          </a:extLst>
        </p:cNvPr>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F2392D08-7B7B-61B4-A9BE-9F14606AA62E}"/>
              </a:ext>
            </a:extLst>
          </p:cNvPr>
          <p:cNvSpPr/>
          <p:nvPr/>
        </p:nvSpPr>
        <p:spPr>
          <a:xfrm>
            <a:off x="375198" y="366351"/>
            <a:ext cx="6739977" cy="587758"/>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3200" b="1">
                <a:solidFill>
                  <a:schemeClr val="bg1"/>
                </a:solidFill>
              </a:rPr>
              <a:t>Dimensão Pedagógica da ENEC</a:t>
            </a:r>
          </a:p>
        </p:txBody>
      </p:sp>
      <p:sp>
        <p:nvSpPr>
          <p:cNvPr id="9" name="CaixaDeTexto 8">
            <a:extLst>
              <a:ext uri="{FF2B5EF4-FFF2-40B4-BE49-F238E27FC236}">
                <a16:creationId xmlns:a16="http://schemas.microsoft.com/office/drawing/2014/main" id="{165DF80A-62BE-268B-A2F0-921BDDEC411F}"/>
              </a:ext>
            </a:extLst>
          </p:cNvPr>
          <p:cNvSpPr txBox="1"/>
          <p:nvPr/>
        </p:nvSpPr>
        <p:spPr>
          <a:xfrm>
            <a:off x="493696" y="1144306"/>
            <a:ext cx="11399532" cy="646331"/>
          </a:xfrm>
          <a:prstGeom prst="rect">
            <a:avLst/>
          </a:prstGeom>
          <a:noFill/>
        </p:spPr>
        <p:txBody>
          <a:bodyPr wrap="square" lIns="91440" tIns="45720" rIns="91440" bIns="45720" rtlCol="0" anchor="t">
            <a:spAutoFit/>
          </a:bodyPr>
          <a:lstStyle/>
          <a:p>
            <a:r>
              <a:rPr lang="pt-PT"/>
              <a:t>Alinhada à Política Nacional de Educação Digital (PNED) e à Política de Inovação Educação Conectada (PIEC), o MEC está com diversas iniciativas para garantir intencionalidade pedagógica e uso seguro das tecnologias digitais nas escolas:</a:t>
            </a:r>
            <a:endParaRPr lang="pt-BR">
              <a:ea typeface="Calibri"/>
              <a:cs typeface="Calibri"/>
            </a:endParaRPr>
          </a:p>
        </p:txBody>
      </p:sp>
      <p:pic>
        <p:nvPicPr>
          <p:cNvPr id="2" name="Imagem 67">
            <a:extLst>
              <a:ext uri="{FF2B5EF4-FFF2-40B4-BE49-F238E27FC236}">
                <a16:creationId xmlns:a16="http://schemas.microsoft.com/office/drawing/2014/main" id="{14B0475B-8046-5A14-255A-0D2DA2EB8F9C}"/>
              </a:ext>
            </a:extLst>
          </p:cNvPr>
          <p:cNvPicPr>
            <a:picLocks noChangeAspect="1"/>
          </p:cNvPicPr>
          <p:nvPr/>
        </p:nvPicPr>
        <p:blipFill rotWithShape="1">
          <a:blip r:embed="rId2"/>
          <a:srcRect l="-97" t="-1095" r="3182"/>
          <a:stretch/>
        </p:blipFill>
        <p:spPr>
          <a:xfrm>
            <a:off x="8485252" y="6249502"/>
            <a:ext cx="1638602" cy="581629"/>
          </a:xfrm>
          <a:prstGeom prst="rect">
            <a:avLst/>
          </a:prstGeom>
        </p:spPr>
      </p:pic>
      <p:pic>
        <p:nvPicPr>
          <p:cNvPr id="4" name="Imagem 3" descr="Uma imagem com texto, diagrama, file, Tipo de letra&#10;&#10;Os conteúdos gerados pela IA podem estar incorretos.">
            <a:extLst>
              <a:ext uri="{FF2B5EF4-FFF2-40B4-BE49-F238E27FC236}">
                <a16:creationId xmlns:a16="http://schemas.microsoft.com/office/drawing/2014/main" id="{A09F7E63-05FF-5921-3A4B-C6D6F303D0D2}"/>
              </a:ext>
            </a:extLst>
          </p:cNvPr>
          <p:cNvPicPr>
            <a:picLocks noChangeAspect="1"/>
          </p:cNvPicPr>
          <p:nvPr/>
        </p:nvPicPr>
        <p:blipFill>
          <a:blip r:embed="rId3"/>
          <a:stretch>
            <a:fillRect/>
          </a:stretch>
        </p:blipFill>
        <p:spPr>
          <a:xfrm>
            <a:off x="1704975" y="1788993"/>
            <a:ext cx="8782050" cy="4257675"/>
          </a:xfrm>
          <a:prstGeom prst="rect">
            <a:avLst/>
          </a:prstGeom>
          <a:ln>
            <a:noFill/>
          </a:ln>
        </p:spPr>
      </p:pic>
    </p:spTree>
    <p:extLst>
      <p:ext uri="{BB962C8B-B14F-4D97-AF65-F5344CB8AC3E}">
        <p14:creationId xmlns:p14="http://schemas.microsoft.com/office/powerpoint/2010/main" val="224732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60485-0FC4-9088-882E-C6573303D65C}"/>
            </a:ext>
          </a:extLst>
        </p:cNvPr>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E5D5BE32-2CBC-8FE3-2804-7C74CAE8258E}"/>
              </a:ext>
            </a:extLst>
          </p:cNvPr>
          <p:cNvSpPr/>
          <p:nvPr/>
        </p:nvSpPr>
        <p:spPr>
          <a:xfrm>
            <a:off x="375198" y="366351"/>
            <a:ext cx="6739977" cy="587758"/>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a:ln>
                  <a:noFill/>
                </a:ln>
                <a:solidFill>
                  <a:prstClr val="white"/>
                </a:solidFill>
                <a:effectLst/>
                <a:uLnTx/>
                <a:uFillTx/>
                <a:latin typeface="Calibri" panose="020F0502020204030204"/>
                <a:ea typeface="+mn-ea"/>
                <a:cs typeface="+mn-cs"/>
              </a:rPr>
              <a:t>ENEC: ASSESSORIA TÉCNICA</a:t>
            </a:r>
          </a:p>
        </p:txBody>
      </p:sp>
      <p:sp>
        <p:nvSpPr>
          <p:cNvPr id="14" name="Subtítulo 5">
            <a:extLst>
              <a:ext uri="{FF2B5EF4-FFF2-40B4-BE49-F238E27FC236}">
                <a16:creationId xmlns:a16="http://schemas.microsoft.com/office/drawing/2014/main" id="{4218789E-4FAE-EA74-E520-A1CD1DABAE15}"/>
              </a:ext>
            </a:extLst>
          </p:cNvPr>
          <p:cNvSpPr txBox="1">
            <a:spLocks/>
          </p:cNvSpPr>
          <p:nvPr/>
        </p:nvSpPr>
        <p:spPr>
          <a:xfrm>
            <a:off x="823254" y="1521871"/>
            <a:ext cx="10060931" cy="24990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646DAF76-7B8D-6412-DEB9-CE96D20A1398}"/>
              </a:ext>
            </a:extLst>
          </p:cNvPr>
          <p:cNvSpPr txBox="1"/>
          <p:nvPr/>
        </p:nvSpPr>
        <p:spPr>
          <a:xfrm>
            <a:off x="446161" y="1164758"/>
            <a:ext cx="10454908" cy="1631216"/>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kumimoji="0" lang="pt-BR" sz="2000" b="1" i="0" u="none" strike="noStrike" kern="1200" cap="none" spc="0" normalizeH="0" baseline="0" noProof="0">
                <a:ln>
                  <a:noFill/>
                </a:ln>
                <a:solidFill>
                  <a:prstClr val="black"/>
                </a:solidFill>
                <a:effectLst/>
                <a:uLnTx/>
                <a:uFillTx/>
                <a:latin typeface="Calibri" panose="020F0502020204030204"/>
                <a:ea typeface="+mn-ea"/>
                <a:cs typeface="+mn-cs"/>
              </a:rPr>
              <a:t>Curso</a:t>
            </a:r>
            <a:r>
              <a:rPr lang="pt-BR" sz="2000" b="1">
                <a:solidFill>
                  <a:prstClr val="black"/>
                </a:solidFill>
                <a:latin typeface="Calibri" panose="020F0502020204030204"/>
              </a:rPr>
              <a:t>:</a:t>
            </a:r>
            <a:r>
              <a:rPr kumimoji="0" lang="pt-BR" sz="2000" b="1" i="0" u="none" strike="noStrike" kern="1200" cap="none" spc="0" normalizeH="0" baseline="0" noProof="0">
                <a:ln>
                  <a:noFill/>
                </a:ln>
                <a:solidFill>
                  <a:prstClr val="black"/>
                </a:solidFill>
                <a:effectLst/>
                <a:uLnTx/>
                <a:uFillTx/>
                <a:latin typeface="Calibri" panose="020F0502020204030204"/>
                <a:ea typeface="+mn-ea"/>
                <a:cs typeface="+mn-cs"/>
              </a:rPr>
              <a:t> </a:t>
            </a:r>
            <a:r>
              <a:rPr lang="pt-BR" sz="2000" b="1">
                <a:solidFill>
                  <a:prstClr val="black"/>
                </a:solidFill>
                <a:ea typeface="+mn-lt"/>
                <a:cs typeface="+mn-lt"/>
              </a:rPr>
              <a:t>Especialização em Educação Digital </a:t>
            </a:r>
            <a:r>
              <a:rPr kumimoji="0" lang="pt-BR" sz="2000" b="1" i="0" u="none" strike="noStrike" kern="1200" cap="none" spc="0" normalizeH="0" baseline="0" noProof="0">
                <a:ln>
                  <a:noFill/>
                </a:ln>
                <a:solidFill>
                  <a:prstClr val="black"/>
                </a:solidFill>
                <a:effectLst/>
                <a:uLnTx/>
                <a:uFillTx/>
                <a:ea typeface="+mn-lt"/>
                <a:cs typeface="+mn-lt"/>
              </a:rPr>
              <a:t>e Inovação Pedagógica na Educação Básica</a:t>
            </a:r>
            <a:r>
              <a:rPr lang="pt-BR" sz="2000" b="1">
                <a:solidFill>
                  <a:prstClr val="black"/>
                </a:solidFill>
                <a:ea typeface="+mn-lt"/>
                <a:cs typeface="+mn-lt"/>
              </a:rPr>
              <a:t> </a:t>
            </a:r>
            <a:endParaRPr lang="pt-BR" sz="20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1" i="0" u="none" strike="noStrike" kern="1200" cap="none" spc="0" normalizeH="0" baseline="0" noProof="0">
                <a:ln>
                  <a:noFill/>
                </a:ln>
                <a:solidFill>
                  <a:prstClr val="black"/>
                </a:solidFill>
                <a:effectLst/>
                <a:uLnTx/>
                <a:uFillTx/>
                <a:latin typeface="Calibri" panose="020F0502020204030204"/>
                <a:ea typeface="+mn-ea"/>
                <a:cs typeface="+mn-cs"/>
              </a:rPr>
              <a:t>Objetivo:</a:t>
            </a:r>
            <a:r>
              <a:rPr kumimoji="0" lang="pt-BR" sz="2000" b="0" i="0" u="none" strike="noStrike" kern="1200" cap="none" spc="0" normalizeH="0" baseline="0" noProof="0">
                <a:ln>
                  <a:noFill/>
                </a:ln>
                <a:solidFill>
                  <a:prstClr val="black"/>
                </a:solidFill>
                <a:effectLst/>
                <a:uLnTx/>
                <a:uFillTx/>
                <a:latin typeface="Calibri" panose="020F0502020204030204"/>
                <a:ea typeface="+mn-ea"/>
                <a:cs typeface="+mn-cs"/>
              </a:rPr>
              <a:t> capacitar técnicos das secretarias municipais de educação com temáticas relacionadas ao desenvolvimento de competências digitais dos profissionais da educação para implementação do Currículo de Educação Digital bem como para construção de um processo de formação continuada com foco no uso estratégico das tecnologias digitais na prática pedagógica.​</a:t>
            </a:r>
            <a:endParaRPr lang="pt-BR" sz="20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8" name="CaixaDeTexto 7">
            <a:extLst>
              <a:ext uri="{FF2B5EF4-FFF2-40B4-BE49-F238E27FC236}">
                <a16:creationId xmlns:a16="http://schemas.microsoft.com/office/drawing/2014/main" id="{0AD5E437-7A2A-3225-4C33-CDCDB79E2DB6}"/>
              </a:ext>
            </a:extLst>
          </p:cNvPr>
          <p:cNvSpPr txBox="1"/>
          <p:nvPr/>
        </p:nvSpPr>
        <p:spPr>
          <a:xfrm>
            <a:off x="2186608" y="5001015"/>
            <a:ext cx="9732145" cy="923330"/>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1200" cap="none" spc="0" normalizeH="0" baseline="0" noProof="0">
                <a:ln>
                  <a:noFill/>
                </a:ln>
                <a:solidFill>
                  <a:prstClr val="black"/>
                </a:solidFill>
                <a:effectLst/>
                <a:uLnTx/>
                <a:uFillTx/>
                <a:latin typeface="Calibri" panose="020F0502020204030204"/>
                <a:ea typeface="+mn-ea"/>
                <a:cs typeface="+mn-cs"/>
              </a:rPr>
              <a:t>Vagas: </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5,6 mil​ </a:t>
            </a:r>
            <a:endParaRPr lang="pt-BR"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1200" cap="none" spc="0" normalizeH="0" baseline="0" noProof="0">
                <a:ln>
                  <a:noFill/>
                </a:ln>
                <a:solidFill>
                  <a:prstClr val="black"/>
                </a:solidFill>
                <a:effectLst/>
                <a:uLnTx/>
                <a:uFillTx/>
                <a:latin typeface="Calibri" panose="020F0502020204030204"/>
                <a:ea typeface="+mn-ea"/>
                <a:cs typeface="+mn-cs"/>
              </a:rPr>
              <a:t>Ambiente de Oferta: </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AVA UFMS (Moodle)​ </a:t>
            </a:r>
            <a:endParaRPr lang="pt-BR"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1200" cap="none" spc="0" normalizeH="0" baseline="0" noProof="0">
                <a:ln>
                  <a:noFill/>
                </a:ln>
                <a:solidFill>
                  <a:prstClr val="black"/>
                </a:solidFill>
                <a:effectLst/>
                <a:uLnTx/>
                <a:uFillTx/>
                <a:latin typeface="Calibri" panose="020F0502020204030204"/>
                <a:ea typeface="+mn-ea"/>
                <a:cs typeface="+mn-cs"/>
              </a:rPr>
              <a:t>Coordenação: </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SEB/DAGE/CGTI​* Certificação: UFMS​</a:t>
            </a:r>
            <a:endParaRPr lang="pt-BR"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1" name="CaixaDeTexto 10">
            <a:extLst>
              <a:ext uri="{FF2B5EF4-FFF2-40B4-BE49-F238E27FC236}">
                <a16:creationId xmlns:a16="http://schemas.microsoft.com/office/drawing/2014/main" id="{6DB91CF4-7138-FD7E-E5CB-CD66300AE292}"/>
              </a:ext>
            </a:extLst>
          </p:cNvPr>
          <p:cNvSpPr txBox="1"/>
          <p:nvPr/>
        </p:nvSpPr>
        <p:spPr>
          <a:xfrm>
            <a:off x="451383" y="2883860"/>
            <a:ext cx="9506168" cy="646331"/>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1200" cap="none" spc="0" normalizeH="0" baseline="0" noProof="0">
                <a:ln>
                  <a:noFill/>
                </a:ln>
                <a:solidFill>
                  <a:prstClr val="black"/>
                </a:solidFill>
                <a:effectLst/>
                <a:uLnTx/>
                <a:uFillTx/>
                <a:latin typeface="Calibri" panose="020F0502020204030204"/>
                <a:ea typeface="+mn-ea"/>
                <a:cs typeface="+mn-cs"/>
              </a:rPr>
              <a:t>Carga Horária: </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360 horas </a:t>
            </a:r>
            <a:r>
              <a:rPr lang="pt-BR">
                <a:solidFill>
                  <a:prstClr val="black"/>
                </a:solidFill>
                <a:latin typeface="Calibri" panose="020F0502020204030204"/>
              </a:rPr>
              <a:t>(</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8 módulos</a:t>
            </a:r>
            <a:r>
              <a:rPr lang="pt-BR">
                <a:solidFill>
                  <a:prstClr val="black"/>
                </a:solidFill>
                <a:latin typeface="Calibri" panose="020F0502020204030204"/>
              </a:rPr>
              <a:t>)</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 + Trabalho Final de Curso.​</a:t>
            </a:r>
          </a:p>
          <a:p>
            <a:pPr marL="285750" indent="-285750">
              <a:buFont typeface="Arial" panose="020B0604020202020204" pitchFamily="34" charset="0"/>
              <a:buChar char="•"/>
              <a:defRPr/>
            </a:pPr>
            <a:r>
              <a:rPr kumimoji="0" lang="pt-BR" sz="1800" b="1" i="0" u="none" strike="noStrike" kern="1200" cap="none" spc="0" normalizeH="0" baseline="0" noProof="0">
                <a:ln>
                  <a:noFill/>
                </a:ln>
                <a:solidFill>
                  <a:prstClr val="black"/>
                </a:solidFill>
                <a:effectLst/>
                <a:uLnTx/>
                <a:uFillTx/>
                <a:latin typeface="Calibri" panose="020F0502020204030204"/>
                <a:ea typeface="+mn-ea"/>
                <a:cs typeface="+mn-cs"/>
              </a:rPr>
              <a:t>Metodologia:</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 </a:t>
            </a:r>
            <a:r>
              <a:rPr lang="pt-BR">
                <a:solidFill>
                  <a:prstClr val="black"/>
                </a:solidFill>
                <a:latin typeface="Calibri" panose="020F0502020204030204"/>
              </a:rPr>
              <a:t>Módulo assíncrono e síncrono com metodologias</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 ativas que envolvam a prática.  </a:t>
            </a:r>
            <a:endParaRPr lang="pt-BR"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3" name="CaixaDeTexto 12">
            <a:extLst>
              <a:ext uri="{FF2B5EF4-FFF2-40B4-BE49-F238E27FC236}">
                <a16:creationId xmlns:a16="http://schemas.microsoft.com/office/drawing/2014/main" id="{6AB7605E-DE41-A3C0-2E0B-DFCD758C53D3}"/>
              </a:ext>
            </a:extLst>
          </p:cNvPr>
          <p:cNvSpPr txBox="1"/>
          <p:nvPr/>
        </p:nvSpPr>
        <p:spPr>
          <a:xfrm>
            <a:off x="451611" y="3681403"/>
            <a:ext cx="8665339" cy="1200329"/>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kumimoji="0" lang="pt-BR" sz="1800" b="1" i="0" u="none" strike="noStrike" kern="1200" cap="none" spc="0" normalizeH="0" baseline="0" noProof="0">
                <a:ln>
                  <a:noFill/>
                </a:ln>
                <a:solidFill>
                  <a:prstClr val="black"/>
                </a:solidFill>
                <a:effectLst/>
                <a:uLnTx/>
                <a:uFillTx/>
                <a:latin typeface="Calibri" panose="020F0502020204030204"/>
                <a:ea typeface="+mn-ea"/>
                <a:cs typeface="+mn-cs"/>
              </a:rPr>
              <a:t>Público-alvo: </a:t>
            </a:r>
            <a:r>
              <a:rPr lang="pt-BR">
                <a:solidFill>
                  <a:prstClr val="black"/>
                </a:solidFill>
                <a:ea typeface="+mn-lt"/>
                <a:cs typeface="+mn-lt"/>
              </a:rPr>
              <a:t>Técnicos e/ou gestores de</a:t>
            </a:r>
            <a:r>
              <a:rPr kumimoji="0" lang="pt-BR" sz="1800" b="0" i="0" u="none" strike="noStrike" kern="1200" cap="none" spc="0" normalizeH="0" baseline="0" noProof="0">
                <a:ln>
                  <a:noFill/>
                </a:ln>
                <a:solidFill>
                  <a:prstClr val="black"/>
                </a:solidFill>
                <a:effectLst/>
                <a:uLnTx/>
                <a:uFillTx/>
                <a:ea typeface="+mn-lt"/>
                <a:cs typeface="+mn-lt"/>
              </a:rPr>
              <a:t> secretarias municipais de educação</a:t>
            </a:r>
            <a:r>
              <a:rPr lang="pt-BR">
                <a:solidFill>
                  <a:prstClr val="black"/>
                </a:solidFill>
                <a:ea typeface="+mn-lt"/>
                <a:cs typeface="+mn-lt"/>
              </a:rPr>
              <a:t>.</a:t>
            </a:r>
            <a:endParaRPr lang="pt-BR"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1200" cap="none" spc="0" normalizeH="0" baseline="0" noProof="0">
                <a:ln>
                  <a:noFill/>
                </a:ln>
                <a:solidFill>
                  <a:prstClr val="black"/>
                </a:solidFill>
                <a:effectLst/>
                <a:uLnTx/>
                <a:uFillTx/>
                <a:latin typeface="Calibri" panose="020F0502020204030204"/>
                <a:ea typeface="+mn-ea"/>
                <a:cs typeface="+mn-cs"/>
              </a:rPr>
              <a:t>Perfil: </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portador/a de diploma de nível superior em qualquer área e que tenha familiaridade com os temas de formação de professores e currículo e conhecimento sobre o uso de tecnologia para fins pedagógicos</a:t>
            </a:r>
            <a:endParaRPr lang="pt-BR"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6" name="Google Shape;173;p1" descr="Logotipo, Ícone&#10;&#10;Descrição gerada automaticamente">
            <a:extLst>
              <a:ext uri="{FF2B5EF4-FFF2-40B4-BE49-F238E27FC236}">
                <a16:creationId xmlns:a16="http://schemas.microsoft.com/office/drawing/2014/main" id="{82CA1DB3-84B5-78E0-B208-0A4F3C081141}"/>
              </a:ext>
            </a:extLst>
          </p:cNvPr>
          <p:cNvPicPr preferRelativeResize="0"/>
          <p:nvPr/>
        </p:nvPicPr>
        <p:blipFill rotWithShape="1">
          <a:blip r:embed="rId2">
            <a:alphaModFix/>
          </a:blip>
          <a:srcRect/>
          <a:stretch/>
        </p:blipFill>
        <p:spPr>
          <a:xfrm>
            <a:off x="9501967" y="413747"/>
            <a:ext cx="2175587" cy="535981"/>
          </a:xfrm>
          <a:prstGeom prst="rect">
            <a:avLst/>
          </a:prstGeom>
          <a:noFill/>
          <a:ln>
            <a:noFill/>
          </a:ln>
        </p:spPr>
      </p:pic>
      <p:sp>
        <p:nvSpPr>
          <p:cNvPr id="9" name="Elipse 8">
            <a:extLst>
              <a:ext uri="{FF2B5EF4-FFF2-40B4-BE49-F238E27FC236}">
                <a16:creationId xmlns:a16="http://schemas.microsoft.com/office/drawing/2014/main" id="{D63B3B8A-CA3A-9EB6-1890-2E55F480F56D}"/>
              </a:ext>
            </a:extLst>
          </p:cNvPr>
          <p:cNvSpPr/>
          <p:nvPr/>
        </p:nvSpPr>
        <p:spPr>
          <a:xfrm>
            <a:off x="9620250" y="2789208"/>
            <a:ext cx="2296583" cy="210608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b="1">
                <a:ea typeface="Calibri"/>
                <a:cs typeface="Calibri"/>
              </a:rPr>
              <a:t>Adesão a partir de indicação da SME via SIMEC ou formulário:</a:t>
            </a:r>
            <a:endParaRPr lang="pt-BR" sz="1400">
              <a:ea typeface="Calibri"/>
              <a:cs typeface="Calibri"/>
            </a:endParaRPr>
          </a:p>
        </p:txBody>
      </p:sp>
      <p:pic>
        <p:nvPicPr>
          <p:cNvPr id="2" name="Imagem 1" descr="Uma imagem com padrão, quadrado, Simetria, design&#10;&#10;Os conteúdos gerados pela IA podem estar incorretos.">
            <a:extLst>
              <a:ext uri="{FF2B5EF4-FFF2-40B4-BE49-F238E27FC236}">
                <a16:creationId xmlns:a16="http://schemas.microsoft.com/office/drawing/2014/main" id="{DE86AE8C-138C-8897-6927-57078D76A7C9}"/>
              </a:ext>
            </a:extLst>
          </p:cNvPr>
          <p:cNvPicPr>
            <a:picLocks noChangeAspect="1"/>
          </p:cNvPicPr>
          <p:nvPr/>
        </p:nvPicPr>
        <p:blipFill>
          <a:blip r:embed="rId3"/>
          <a:stretch>
            <a:fillRect/>
          </a:stretch>
        </p:blipFill>
        <p:spPr>
          <a:xfrm>
            <a:off x="7905660" y="4740305"/>
            <a:ext cx="1872831" cy="1891881"/>
          </a:xfrm>
          <a:prstGeom prst="rect">
            <a:avLst/>
          </a:prstGeom>
        </p:spPr>
      </p:pic>
    </p:spTree>
    <p:extLst>
      <p:ext uri="{BB962C8B-B14F-4D97-AF65-F5344CB8AC3E}">
        <p14:creationId xmlns:p14="http://schemas.microsoft.com/office/powerpoint/2010/main" val="346602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A10158-7B71-D495-3616-CBCD3E4BAA13}"/>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A0EBE3F2-4123-46ED-0E31-270B71613101}"/>
              </a:ext>
            </a:extLst>
          </p:cNvPr>
          <p:cNvSpPr txBox="1"/>
          <p:nvPr/>
        </p:nvSpPr>
        <p:spPr>
          <a:xfrm>
            <a:off x="375198" y="1342178"/>
            <a:ext cx="11108879" cy="400110"/>
          </a:xfrm>
          <a:prstGeom prst="rect">
            <a:avLst/>
          </a:prstGeom>
          <a:solidFill>
            <a:schemeClr val="bg1"/>
          </a:solidFill>
        </p:spPr>
        <p:txBody>
          <a:bodyPr wrap="square" rtlCol="0">
            <a:spAutoFit/>
          </a:bodyPr>
          <a:lstStyle/>
          <a:p>
            <a:endParaRPr lang="pt-BR" sz="2000" b="1"/>
          </a:p>
        </p:txBody>
      </p:sp>
      <p:sp>
        <p:nvSpPr>
          <p:cNvPr id="3" name="Retângulo: Cantos Arredondados 2">
            <a:extLst>
              <a:ext uri="{FF2B5EF4-FFF2-40B4-BE49-F238E27FC236}">
                <a16:creationId xmlns:a16="http://schemas.microsoft.com/office/drawing/2014/main" id="{AF1EA223-BE7A-CA48-FDDF-2977F85A20A6}"/>
              </a:ext>
            </a:extLst>
          </p:cNvPr>
          <p:cNvSpPr/>
          <p:nvPr/>
        </p:nvSpPr>
        <p:spPr>
          <a:xfrm>
            <a:off x="150506" y="180736"/>
            <a:ext cx="6674536" cy="639280"/>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sz="3200" b="1">
                <a:solidFill>
                  <a:schemeClr val="bg1"/>
                </a:solidFill>
              </a:rPr>
              <a:t>Gestão Presente – Hub Educacional</a:t>
            </a:r>
            <a:endParaRPr lang="pt-BR" sz="3200" b="1">
              <a:solidFill>
                <a:schemeClr val="bg1"/>
              </a:solidFill>
              <a:ea typeface="Calibri"/>
              <a:cs typeface="Calibri"/>
            </a:endParaRPr>
          </a:p>
        </p:txBody>
      </p:sp>
      <p:sp>
        <p:nvSpPr>
          <p:cNvPr id="6" name="CaixaDeTexto 5">
            <a:extLst>
              <a:ext uri="{FF2B5EF4-FFF2-40B4-BE49-F238E27FC236}">
                <a16:creationId xmlns:a16="http://schemas.microsoft.com/office/drawing/2014/main" id="{35FFCADD-A78B-C8D9-228F-D707F3F92258}"/>
              </a:ext>
            </a:extLst>
          </p:cNvPr>
          <p:cNvSpPr txBox="1"/>
          <p:nvPr/>
        </p:nvSpPr>
        <p:spPr>
          <a:xfrm>
            <a:off x="149733" y="1005416"/>
            <a:ext cx="4794249" cy="56323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a:ea typeface="Calibri"/>
                <a:cs typeface="Calibri"/>
              </a:rPr>
              <a:t>O que é?</a:t>
            </a:r>
          </a:p>
          <a:p>
            <a:pPr algn="just"/>
            <a:r>
              <a:rPr lang="pt-BR">
                <a:ea typeface="Calibri"/>
                <a:cs typeface="Calibri"/>
              </a:rPr>
              <a:t>Hub de Dados da Educação Básica para armazenar informação dos estudantes e sua trajetória escolar. Como também, ferramentas gratuitas para apoiar nos processos de gestão escolar.</a:t>
            </a:r>
          </a:p>
          <a:p>
            <a:pPr algn="just"/>
            <a:endParaRPr lang="pt-BR">
              <a:ea typeface="Calibri"/>
              <a:cs typeface="Calibri"/>
            </a:endParaRPr>
          </a:p>
          <a:p>
            <a:pPr algn="just"/>
            <a:r>
              <a:rPr lang="pt-BR" b="1">
                <a:ea typeface="Calibri"/>
                <a:cs typeface="Calibri"/>
              </a:rPr>
              <a:t>Gestão Presente na Escola</a:t>
            </a:r>
          </a:p>
          <a:p>
            <a:pPr algn="just"/>
            <a:r>
              <a:rPr lang="en-US">
                <a:ea typeface="Calibri"/>
                <a:cs typeface="Calibri"/>
              </a:rPr>
              <a:t>Sistema </a:t>
            </a:r>
            <a:r>
              <a:rPr lang="en-US" err="1">
                <a:ea typeface="Calibri"/>
                <a:cs typeface="Calibri"/>
              </a:rPr>
              <a:t>gratuito</a:t>
            </a:r>
            <a:r>
              <a:rPr lang="en-US">
                <a:ea typeface="Calibri"/>
                <a:cs typeface="Calibri"/>
              </a:rPr>
              <a:t> para </a:t>
            </a:r>
            <a:r>
              <a:rPr lang="en-US" err="1">
                <a:ea typeface="Calibri"/>
                <a:cs typeface="Calibri"/>
              </a:rPr>
              <a:t>Secretarias</a:t>
            </a:r>
            <a:r>
              <a:rPr lang="en-US">
                <a:ea typeface="Calibri"/>
                <a:cs typeface="Calibri"/>
              </a:rPr>
              <a:t> </a:t>
            </a:r>
            <a:r>
              <a:rPr lang="en-US" err="1">
                <a:ea typeface="Calibri"/>
                <a:cs typeface="Calibri"/>
              </a:rPr>
              <a:t>Municipais</a:t>
            </a:r>
            <a:r>
              <a:rPr lang="en-US">
                <a:ea typeface="Calibri"/>
                <a:cs typeface="Calibri"/>
              </a:rPr>
              <a:t> e </a:t>
            </a:r>
            <a:r>
              <a:rPr lang="en-US" err="1">
                <a:ea typeface="Calibri"/>
                <a:cs typeface="Calibri"/>
              </a:rPr>
              <a:t>Estaduais</a:t>
            </a:r>
            <a:r>
              <a:rPr lang="en-US">
                <a:ea typeface="Calibri"/>
                <a:cs typeface="Calibri"/>
              </a:rPr>
              <a:t> de </a:t>
            </a:r>
            <a:r>
              <a:rPr lang="en-US" err="1">
                <a:ea typeface="Calibri"/>
                <a:cs typeface="Calibri"/>
              </a:rPr>
              <a:t>Educação</a:t>
            </a:r>
            <a:r>
              <a:rPr lang="en-US">
                <a:ea typeface="Calibri"/>
                <a:cs typeface="Calibri"/>
              </a:rPr>
              <a:t> para </a:t>
            </a:r>
            <a:r>
              <a:rPr lang="en-US" err="1">
                <a:ea typeface="Calibri"/>
                <a:cs typeface="Calibri"/>
              </a:rPr>
              <a:t>automatizar</a:t>
            </a:r>
            <a:r>
              <a:rPr lang="en-US">
                <a:ea typeface="Calibri"/>
                <a:cs typeface="Calibri"/>
              </a:rPr>
              <a:t> e </a:t>
            </a:r>
            <a:r>
              <a:rPr lang="en-US" err="1">
                <a:ea typeface="Calibri"/>
                <a:cs typeface="Calibri"/>
              </a:rPr>
              <a:t>otimizar</a:t>
            </a:r>
            <a:r>
              <a:rPr lang="en-US">
                <a:ea typeface="Calibri"/>
                <a:cs typeface="Calibri"/>
              </a:rPr>
              <a:t> </a:t>
            </a:r>
            <a:r>
              <a:rPr lang="en-US" err="1">
                <a:ea typeface="Calibri"/>
                <a:cs typeface="Calibri"/>
              </a:rPr>
              <a:t>os</a:t>
            </a:r>
            <a:r>
              <a:rPr lang="en-US">
                <a:ea typeface="Calibri"/>
                <a:cs typeface="Calibri"/>
              </a:rPr>
              <a:t> </a:t>
            </a:r>
            <a:r>
              <a:rPr lang="en-US" err="1">
                <a:ea typeface="Calibri"/>
                <a:cs typeface="Calibri"/>
              </a:rPr>
              <a:t>processos</a:t>
            </a:r>
            <a:r>
              <a:rPr lang="en-US">
                <a:ea typeface="Calibri"/>
                <a:cs typeface="Calibri"/>
              </a:rPr>
              <a:t> </a:t>
            </a:r>
            <a:r>
              <a:rPr lang="en-US" err="1">
                <a:ea typeface="Calibri"/>
                <a:cs typeface="Calibri"/>
              </a:rPr>
              <a:t>administrativos</a:t>
            </a:r>
            <a:r>
              <a:rPr lang="en-US">
                <a:ea typeface="Calibri"/>
                <a:cs typeface="Calibri"/>
              </a:rPr>
              <a:t> e </a:t>
            </a:r>
            <a:r>
              <a:rPr lang="en-US" err="1">
                <a:ea typeface="Calibri"/>
                <a:cs typeface="Calibri"/>
              </a:rPr>
              <a:t>acadêmicos</a:t>
            </a:r>
            <a:r>
              <a:rPr lang="en-US">
                <a:ea typeface="Calibri"/>
                <a:cs typeface="Calibri"/>
              </a:rPr>
              <a:t>, </a:t>
            </a:r>
            <a:r>
              <a:rPr lang="en-US" err="1">
                <a:ea typeface="Calibri"/>
                <a:cs typeface="Calibri"/>
              </a:rPr>
              <a:t>visando</a:t>
            </a:r>
            <a:r>
              <a:rPr lang="en-US">
                <a:ea typeface="Calibri"/>
                <a:cs typeface="Calibri"/>
              </a:rPr>
              <a:t> </a:t>
            </a:r>
            <a:r>
              <a:rPr lang="en-US" err="1">
                <a:ea typeface="Calibri"/>
                <a:cs typeface="Calibri"/>
              </a:rPr>
              <a:t>facilitar</a:t>
            </a:r>
            <a:r>
              <a:rPr lang="en-US">
                <a:ea typeface="Calibri"/>
                <a:cs typeface="Calibri"/>
              </a:rPr>
              <a:t> o </a:t>
            </a:r>
            <a:r>
              <a:rPr lang="en-US" err="1">
                <a:ea typeface="Calibri"/>
                <a:cs typeface="Calibri"/>
              </a:rPr>
              <a:t>gerenciamento</a:t>
            </a:r>
            <a:r>
              <a:rPr lang="en-US">
                <a:ea typeface="Calibri"/>
                <a:cs typeface="Calibri"/>
              </a:rPr>
              <a:t> de </a:t>
            </a:r>
            <a:r>
              <a:rPr lang="en-US" err="1">
                <a:ea typeface="Calibri"/>
                <a:cs typeface="Calibri"/>
              </a:rPr>
              <a:t>várias</a:t>
            </a:r>
            <a:r>
              <a:rPr lang="en-US">
                <a:ea typeface="Calibri"/>
                <a:cs typeface="Calibri"/>
              </a:rPr>
              <a:t> </a:t>
            </a:r>
            <a:r>
              <a:rPr lang="en-US" err="1">
                <a:ea typeface="Calibri"/>
                <a:cs typeface="Calibri"/>
              </a:rPr>
              <a:t>atividades</a:t>
            </a:r>
            <a:r>
              <a:rPr lang="en-US">
                <a:ea typeface="Calibri"/>
                <a:cs typeface="Calibri"/>
              </a:rPr>
              <a:t> </a:t>
            </a:r>
            <a:r>
              <a:rPr lang="en-US" err="1">
                <a:ea typeface="Calibri"/>
                <a:cs typeface="Calibri"/>
              </a:rPr>
              <a:t>escolares</a:t>
            </a:r>
            <a:r>
              <a:rPr lang="en-US">
                <a:ea typeface="Calibri"/>
                <a:cs typeface="Calibri"/>
              </a:rPr>
              <a:t>, </a:t>
            </a:r>
            <a:r>
              <a:rPr lang="en-US" err="1">
                <a:ea typeface="Calibri"/>
                <a:cs typeface="Calibri"/>
              </a:rPr>
              <a:t>desde</a:t>
            </a:r>
            <a:r>
              <a:rPr lang="en-US">
                <a:ea typeface="Calibri"/>
                <a:cs typeface="Calibri"/>
              </a:rPr>
              <a:t> a </a:t>
            </a:r>
            <a:r>
              <a:rPr lang="en-US" err="1">
                <a:ea typeface="Calibri"/>
                <a:cs typeface="Calibri"/>
              </a:rPr>
              <a:t>matrícula</a:t>
            </a:r>
            <a:r>
              <a:rPr lang="en-US">
                <a:ea typeface="Calibri"/>
                <a:cs typeface="Calibri"/>
              </a:rPr>
              <a:t> dos </a:t>
            </a:r>
            <a:r>
              <a:rPr lang="en-US" err="1">
                <a:ea typeface="Calibri"/>
                <a:cs typeface="Calibri"/>
              </a:rPr>
              <a:t>estudantes</a:t>
            </a:r>
            <a:r>
              <a:rPr lang="en-US">
                <a:ea typeface="Calibri"/>
                <a:cs typeface="Calibri"/>
              </a:rPr>
              <a:t> </a:t>
            </a:r>
            <a:r>
              <a:rPr lang="en-US" err="1">
                <a:ea typeface="Calibri"/>
                <a:cs typeface="Calibri"/>
              </a:rPr>
              <a:t>até</a:t>
            </a:r>
            <a:r>
              <a:rPr lang="en-US">
                <a:ea typeface="Calibri"/>
                <a:cs typeface="Calibri"/>
              </a:rPr>
              <a:t> a </a:t>
            </a:r>
            <a:r>
              <a:rPr lang="en-US" err="1">
                <a:ea typeface="Calibri"/>
                <a:cs typeface="Calibri"/>
              </a:rPr>
              <a:t>geração</a:t>
            </a:r>
            <a:r>
              <a:rPr lang="en-US">
                <a:ea typeface="Calibri"/>
                <a:cs typeface="Calibri"/>
              </a:rPr>
              <a:t> de </a:t>
            </a:r>
            <a:r>
              <a:rPr lang="en-US" err="1">
                <a:ea typeface="Calibri"/>
                <a:cs typeface="Calibri"/>
              </a:rPr>
              <a:t>relatórios</a:t>
            </a:r>
            <a:r>
              <a:rPr lang="en-US">
                <a:ea typeface="Calibri"/>
                <a:cs typeface="Calibri"/>
              </a:rPr>
              <a:t>, para:</a:t>
            </a:r>
            <a:endParaRPr lang="pt-BR">
              <a:ea typeface="Calibri"/>
              <a:cs typeface="Calibri"/>
            </a:endParaRPr>
          </a:p>
          <a:p>
            <a:pPr algn="just"/>
            <a:endParaRPr lang="en-US">
              <a:ea typeface="Calibri"/>
              <a:cs typeface="Calibri"/>
            </a:endParaRPr>
          </a:p>
          <a:p>
            <a:pPr marL="285750" indent="-285750" algn="just">
              <a:buFont typeface="Arial"/>
              <a:buChar char="•"/>
            </a:pPr>
            <a:r>
              <a:rPr lang="en-US">
                <a:ea typeface="Calibri"/>
                <a:cs typeface="Calibri"/>
              </a:rPr>
              <a:t>Auxiliar </a:t>
            </a:r>
            <a:r>
              <a:rPr lang="en-US" err="1">
                <a:ea typeface="Calibri"/>
                <a:cs typeface="Calibri"/>
              </a:rPr>
              <a:t>na</a:t>
            </a:r>
            <a:r>
              <a:rPr lang="en-US">
                <a:ea typeface="Calibri"/>
                <a:cs typeface="Calibri"/>
              </a:rPr>
              <a:t> </a:t>
            </a:r>
            <a:r>
              <a:rPr lang="en-US" err="1">
                <a:ea typeface="Calibri"/>
                <a:cs typeface="Calibri"/>
              </a:rPr>
              <a:t>tomada</a:t>
            </a:r>
            <a:r>
              <a:rPr lang="en-US">
                <a:ea typeface="Calibri"/>
                <a:cs typeface="Calibri"/>
              </a:rPr>
              <a:t> de </a:t>
            </a:r>
            <a:r>
              <a:rPr lang="en-US" err="1">
                <a:ea typeface="Calibri"/>
                <a:cs typeface="Calibri"/>
              </a:rPr>
              <a:t>decisão</a:t>
            </a:r>
            <a:r>
              <a:rPr lang="en-US">
                <a:ea typeface="Calibri"/>
                <a:cs typeface="Calibri"/>
              </a:rPr>
              <a:t>; </a:t>
            </a:r>
          </a:p>
          <a:p>
            <a:pPr marL="285750" indent="-285750" algn="just">
              <a:buFont typeface="Arial"/>
              <a:buChar char="•"/>
            </a:pPr>
            <a:r>
              <a:rPr lang="en-US" err="1">
                <a:ea typeface="Calibri"/>
                <a:cs typeface="Calibri"/>
              </a:rPr>
              <a:t>Apoio</a:t>
            </a:r>
            <a:r>
              <a:rPr lang="en-US">
                <a:ea typeface="Calibri"/>
                <a:cs typeface="Calibri"/>
              </a:rPr>
              <a:t> </a:t>
            </a:r>
            <a:r>
              <a:rPr lang="en-US" err="1">
                <a:ea typeface="Calibri"/>
                <a:cs typeface="Calibri"/>
              </a:rPr>
              <a:t>técnico</a:t>
            </a:r>
            <a:r>
              <a:rPr lang="en-US">
                <a:ea typeface="Calibri"/>
                <a:cs typeface="Calibri"/>
              </a:rPr>
              <a:t> e </a:t>
            </a:r>
            <a:r>
              <a:rPr lang="en-US" err="1">
                <a:ea typeface="Calibri"/>
                <a:cs typeface="Calibri"/>
              </a:rPr>
              <a:t>formativo</a:t>
            </a:r>
            <a:r>
              <a:rPr lang="en-US">
                <a:ea typeface="Calibri"/>
                <a:cs typeface="Calibri"/>
              </a:rPr>
              <a:t>;</a:t>
            </a:r>
          </a:p>
          <a:p>
            <a:pPr marL="285750" indent="-285750" algn="just">
              <a:buFont typeface="Arial"/>
              <a:buChar char="•"/>
            </a:pPr>
            <a:r>
              <a:rPr lang="en-US" err="1">
                <a:ea typeface="Calibri"/>
                <a:cs typeface="Calibri"/>
              </a:rPr>
              <a:t>Melhorar</a:t>
            </a:r>
            <a:r>
              <a:rPr lang="en-US">
                <a:ea typeface="Calibri"/>
                <a:cs typeface="Calibri"/>
              </a:rPr>
              <a:t> a </a:t>
            </a:r>
            <a:r>
              <a:rPr lang="en-US" err="1">
                <a:ea typeface="Calibri"/>
                <a:cs typeface="Calibri"/>
              </a:rPr>
              <a:t>transparência</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gestão</a:t>
            </a:r>
            <a:r>
              <a:rPr lang="en-US">
                <a:ea typeface="Calibri"/>
                <a:cs typeface="Calibri"/>
              </a:rPr>
              <a:t> escolar;</a:t>
            </a:r>
          </a:p>
          <a:p>
            <a:pPr marL="285750" indent="-285750" algn="just">
              <a:buFont typeface="Arial"/>
              <a:buChar char="•"/>
            </a:pPr>
            <a:r>
              <a:rPr lang="en-US" err="1">
                <a:ea typeface="Calibri"/>
                <a:cs typeface="Calibri"/>
              </a:rPr>
              <a:t>Garantir</a:t>
            </a:r>
            <a:r>
              <a:rPr lang="en-US">
                <a:ea typeface="Calibri"/>
                <a:cs typeface="Calibri"/>
              </a:rPr>
              <a:t> o </a:t>
            </a:r>
            <a:r>
              <a:rPr lang="en-US" err="1">
                <a:ea typeface="Calibri"/>
                <a:cs typeface="Calibri"/>
              </a:rPr>
              <a:t>direitos</a:t>
            </a:r>
            <a:r>
              <a:rPr lang="en-US">
                <a:ea typeface="Calibri"/>
                <a:cs typeface="Calibri"/>
              </a:rPr>
              <a:t> </a:t>
            </a:r>
            <a:r>
              <a:rPr lang="en-US" err="1">
                <a:ea typeface="Calibri"/>
                <a:cs typeface="Calibri"/>
              </a:rPr>
              <a:t>ao</a:t>
            </a:r>
            <a:r>
              <a:rPr lang="en-US">
                <a:ea typeface="Calibri"/>
                <a:cs typeface="Calibri"/>
              </a:rPr>
              <a:t> </a:t>
            </a:r>
            <a:r>
              <a:rPr lang="en-US" err="1">
                <a:ea typeface="Calibri"/>
                <a:cs typeface="Calibri"/>
              </a:rPr>
              <a:t>acesso</a:t>
            </a:r>
            <a:r>
              <a:rPr lang="en-US">
                <a:ea typeface="Calibri"/>
                <a:cs typeface="Calibri"/>
              </a:rPr>
              <a:t> </a:t>
            </a:r>
            <a:r>
              <a:rPr lang="en-US" err="1">
                <a:ea typeface="Calibri"/>
                <a:cs typeface="Calibri"/>
              </a:rPr>
              <a:t>aos</a:t>
            </a:r>
            <a:r>
              <a:rPr lang="en-US">
                <a:ea typeface="Calibri"/>
                <a:cs typeface="Calibri"/>
              </a:rPr>
              <a:t> dados </a:t>
            </a:r>
            <a:r>
              <a:rPr lang="en-US" err="1">
                <a:ea typeface="Calibri"/>
                <a:cs typeface="Calibri"/>
              </a:rPr>
              <a:t>relativos</a:t>
            </a:r>
            <a:r>
              <a:rPr lang="en-US">
                <a:ea typeface="Calibri"/>
                <a:cs typeface="Calibri"/>
              </a:rPr>
              <a:t> à jornada do </a:t>
            </a:r>
            <a:r>
              <a:rPr lang="en-US" err="1">
                <a:ea typeface="Calibri"/>
                <a:cs typeface="Calibri"/>
              </a:rPr>
              <a:t>estudante</a:t>
            </a:r>
            <a:r>
              <a:rPr lang="en-US">
                <a:ea typeface="Calibri"/>
                <a:cs typeface="Calibri"/>
              </a:rPr>
              <a:t>;</a:t>
            </a:r>
            <a:endParaRPr lang="pt-BR">
              <a:ea typeface="Calibri" panose="020F0502020204030204"/>
              <a:cs typeface="Calibri" panose="020F0502020204030204"/>
            </a:endParaRPr>
          </a:p>
        </p:txBody>
      </p:sp>
      <p:grpSp>
        <p:nvGrpSpPr>
          <p:cNvPr id="32" name="Agrupar 31">
            <a:extLst>
              <a:ext uri="{FF2B5EF4-FFF2-40B4-BE49-F238E27FC236}">
                <a16:creationId xmlns:a16="http://schemas.microsoft.com/office/drawing/2014/main" id="{3E80E186-F1AD-5BF3-F109-674560666233}"/>
              </a:ext>
            </a:extLst>
          </p:cNvPr>
          <p:cNvGrpSpPr/>
          <p:nvPr/>
        </p:nvGrpSpPr>
        <p:grpSpPr>
          <a:xfrm>
            <a:off x="5850956" y="945988"/>
            <a:ext cx="5460385" cy="3649199"/>
            <a:chOff x="422519" y="3036602"/>
            <a:chExt cx="5432985" cy="3537276"/>
          </a:xfrm>
        </p:grpSpPr>
        <p:sp>
          <p:nvSpPr>
            <p:cNvPr id="31" name="Retângulo 30">
              <a:extLst>
                <a:ext uri="{FF2B5EF4-FFF2-40B4-BE49-F238E27FC236}">
                  <a16:creationId xmlns:a16="http://schemas.microsoft.com/office/drawing/2014/main" id="{674423A6-983B-CF16-50A6-C64CAB53E485}"/>
                </a:ext>
              </a:extLst>
            </p:cNvPr>
            <p:cNvSpPr/>
            <p:nvPr/>
          </p:nvSpPr>
          <p:spPr>
            <a:xfrm>
              <a:off x="422519" y="3036602"/>
              <a:ext cx="5430878" cy="3537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Imagem 20" descr="Texto&#10;&#10;O conteúdo gerado por IA pode estar incorreto.">
              <a:extLst>
                <a:ext uri="{FF2B5EF4-FFF2-40B4-BE49-F238E27FC236}">
                  <a16:creationId xmlns:a16="http://schemas.microsoft.com/office/drawing/2014/main" id="{F5CF2ADD-90A1-3E40-7DD9-8CF85A0DD237}"/>
                </a:ext>
              </a:extLst>
            </p:cNvPr>
            <p:cNvPicPr>
              <a:picLocks noChangeAspect="1"/>
            </p:cNvPicPr>
            <p:nvPr/>
          </p:nvPicPr>
          <p:blipFill>
            <a:blip r:embed="rId3"/>
            <a:stretch>
              <a:fillRect/>
            </a:stretch>
          </p:blipFill>
          <p:spPr>
            <a:xfrm>
              <a:off x="441578" y="3037416"/>
              <a:ext cx="5413926" cy="3534833"/>
            </a:xfrm>
            <a:prstGeom prst="rect">
              <a:avLst/>
            </a:prstGeom>
          </p:spPr>
        </p:pic>
      </p:grpSp>
      <p:pic>
        <p:nvPicPr>
          <p:cNvPr id="34" name="Imagem 33" descr="Logotipo&#10;&#10;O conteúdo gerado por IA pode estar incorreto.">
            <a:extLst>
              <a:ext uri="{FF2B5EF4-FFF2-40B4-BE49-F238E27FC236}">
                <a16:creationId xmlns:a16="http://schemas.microsoft.com/office/drawing/2014/main" id="{B6E3A9B9-BDE0-8355-F5AC-27FF6E8F4FE0}"/>
              </a:ext>
            </a:extLst>
          </p:cNvPr>
          <p:cNvPicPr>
            <a:picLocks noChangeAspect="1"/>
          </p:cNvPicPr>
          <p:nvPr/>
        </p:nvPicPr>
        <p:blipFill>
          <a:blip r:embed="rId4"/>
          <a:stretch>
            <a:fillRect/>
          </a:stretch>
        </p:blipFill>
        <p:spPr>
          <a:xfrm>
            <a:off x="7112651" y="87150"/>
            <a:ext cx="2093385" cy="818093"/>
          </a:xfrm>
          <a:prstGeom prst="rect">
            <a:avLst/>
          </a:prstGeom>
        </p:spPr>
      </p:pic>
      <p:graphicFrame>
        <p:nvGraphicFramePr>
          <p:cNvPr id="8" name="Diagrama 7">
            <a:extLst>
              <a:ext uri="{FF2B5EF4-FFF2-40B4-BE49-F238E27FC236}">
                <a16:creationId xmlns:a16="http://schemas.microsoft.com/office/drawing/2014/main" id="{06EEBEDE-417B-68BF-C967-C7A83ABE7719}"/>
              </a:ext>
            </a:extLst>
          </p:cNvPr>
          <p:cNvGraphicFramePr/>
          <p:nvPr>
            <p:extLst>
              <p:ext uri="{D42A27DB-BD31-4B8C-83A1-F6EECF244321}">
                <p14:modId xmlns:p14="http://schemas.microsoft.com/office/powerpoint/2010/main" val="1551248134"/>
              </p:ext>
            </p:extLst>
          </p:nvPr>
        </p:nvGraphicFramePr>
        <p:xfrm>
          <a:off x="5661146" y="4601532"/>
          <a:ext cx="5839186" cy="22626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57" name="Conector de Seta Reta 156">
            <a:extLst>
              <a:ext uri="{FF2B5EF4-FFF2-40B4-BE49-F238E27FC236}">
                <a16:creationId xmlns:a16="http://schemas.microsoft.com/office/drawing/2014/main" id="{6DB43EF2-9F6C-768E-913A-F82C247F381C}"/>
              </a:ext>
            </a:extLst>
          </p:cNvPr>
          <p:cNvCxnSpPr/>
          <p:nvPr/>
        </p:nvCxnSpPr>
        <p:spPr>
          <a:xfrm>
            <a:off x="5243635" y="1340012"/>
            <a:ext cx="3256" cy="5008358"/>
          </a:xfrm>
          <a:prstGeom prst="straightConnector1">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85460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F8CC0-4CC2-BCAC-D50A-95C74DF8D6CB}"/>
            </a:ext>
          </a:extLst>
        </p:cNvPr>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26581552-4468-7CDE-C9EE-F4A48B115355}"/>
              </a:ext>
            </a:extLst>
          </p:cNvPr>
          <p:cNvSpPr/>
          <p:nvPr/>
        </p:nvSpPr>
        <p:spPr>
          <a:xfrm>
            <a:off x="375198" y="366351"/>
            <a:ext cx="6739977" cy="587758"/>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pt-BR" sz="3200" b="1">
                <a:solidFill>
                  <a:prstClr val="white"/>
                </a:solidFill>
                <a:latin typeface="Calibri" panose="020F0502020204030204"/>
              </a:rPr>
              <a:t>Para saber mais:</a:t>
            </a:r>
            <a:endParaRPr kumimoji="0" lang="pt-BR"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ubtítulo 5">
            <a:extLst>
              <a:ext uri="{FF2B5EF4-FFF2-40B4-BE49-F238E27FC236}">
                <a16:creationId xmlns:a16="http://schemas.microsoft.com/office/drawing/2014/main" id="{131E194A-1AA9-377B-EB8C-25A9C123B7E7}"/>
              </a:ext>
            </a:extLst>
          </p:cNvPr>
          <p:cNvSpPr txBox="1">
            <a:spLocks/>
          </p:cNvSpPr>
          <p:nvPr/>
        </p:nvSpPr>
        <p:spPr>
          <a:xfrm>
            <a:off x="823254" y="1521871"/>
            <a:ext cx="10060931" cy="24990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Google Shape;173;p1" descr="Logotipo, Ícone&#10;&#10;Descrição gerada automaticamente">
            <a:extLst>
              <a:ext uri="{FF2B5EF4-FFF2-40B4-BE49-F238E27FC236}">
                <a16:creationId xmlns:a16="http://schemas.microsoft.com/office/drawing/2014/main" id="{F1C0D3C6-DA20-B81A-5510-AB01183E611D}"/>
              </a:ext>
            </a:extLst>
          </p:cNvPr>
          <p:cNvPicPr preferRelativeResize="0"/>
          <p:nvPr/>
        </p:nvPicPr>
        <p:blipFill rotWithShape="1">
          <a:blip r:embed="rId2">
            <a:alphaModFix/>
          </a:blip>
          <a:srcRect/>
          <a:stretch/>
        </p:blipFill>
        <p:spPr>
          <a:xfrm>
            <a:off x="9501967" y="413747"/>
            <a:ext cx="2175587" cy="535981"/>
          </a:xfrm>
          <a:prstGeom prst="rect">
            <a:avLst/>
          </a:prstGeom>
          <a:noFill/>
          <a:ln>
            <a:noFill/>
          </a:ln>
        </p:spPr>
      </p:pic>
      <p:grpSp>
        <p:nvGrpSpPr>
          <p:cNvPr id="2" name="Agrupar 1">
            <a:extLst>
              <a:ext uri="{FF2B5EF4-FFF2-40B4-BE49-F238E27FC236}">
                <a16:creationId xmlns:a16="http://schemas.microsoft.com/office/drawing/2014/main" id="{EC84111F-E0B3-9634-A317-757B799A28F2}"/>
              </a:ext>
            </a:extLst>
          </p:cNvPr>
          <p:cNvGrpSpPr/>
          <p:nvPr/>
        </p:nvGrpSpPr>
        <p:grpSpPr>
          <a:xfrm>
            <a:off x="2892783" y="1368631"/>
            <a:ext cx="3335237" cy="4698825"/>
            <a:chOff x="4208582" y="1028031"/>
            <a:chExt cx="3489028" cy="4966178"/>
          </a:xfrm>
        </p:grpSpPr>
        <p:sp>
          <p:nvSpPr>
            <p:cNvPr id="3" name="Retângulo: Cantos Arredondados 2">
              <a:extLst>
                <a:ext uri="{FF2B5EF4-FFF2-40B4-BE49-F238E27FC236}">
                  <a16:creationId xmlns:a16="http://schemas.microsoft.com/office/drawing/2014/main" id="{E798B266-37A8-DEDA-4B16-64EA519531BB}"/>
                </a:ext>
              </a:extLst>
            </p:cNvPr>
            <p:cNvSpPr/>
            <p:nvPr/>
          </p:nvSpPr>
          <p:spPr>
            <a:xfrm>
              <a:off x="4377957" y="1028031"/>
              <a:ext cx="3137408" cy="4966178"/>
            </a:xfrm>
            <a:prstGeom prst="roundRect">
              <a:avLst/>
            </a:prstGeom>
            <a:solidFill>
              <a:srgbClr val="F4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pt-BR"/>
            </a:p>
          </p:txBody>
        </p:sp>
        <p:pic>
          <p:nvPicPr>
            <p:cNvPr id="4" name="Imagem 3" descr="Código QR&#10;&#10;O conteúdo gerado por IA pode estar incorreto.">
              <a:extLst>
                <a:ext uri="{FF2B5EF4-FFF2-40B4-BE49-F238E27FC236}">
                  <a16:creationId xmlns:a16="http://schemas.microsoft.com/office/drawing/2014/main" id="{0E68421A-F1DE-E517-DD1E-A671782C46DC}"/>
                </a:ext>
              </a:extLst>
            </p:cNvPr>
            <p:cNvPicPr>
              <a:picLocks noChangeAspect="1"/>
            </p:cNvPicPr>
            <p:nvPr/>
          </p:nvPicPr>
          <p:blipFill>
            <a:blip r:embed="rId3"/>
            <a:stretch>
              <a:fillRect/>
            </a:stretch>
          </p:blipFill>
          <p:spPr>
            <a:xfrm>
              <a:off x="4719457" y="1358412"/>
              <a:ext cx="2454409" cy="4539299"/>
            </a:xfrm>
            <a:prstGeom prst="rect">
              <a:avLst/>
            </a:prstGeom>
            <a:ln>
              <a:noFill/>
            </a:ln>
          </p:spPr>
        </p:pic>
        <p:sp>
          <p:nvSpPr>
            <p:cNvPr id="7" name="Google Shape;231;p2">
              <a:extLst>
                <a:ext uri="{FF2B5EF4-FFF2-40B4-BE49-F238E27FC236}">
                  <a16:creationId xmlns:a16="http://schemas.microsoft.com/office/drawing/2014/main" id="{8439EE83-3AD7-AFB9-516C-D9944EB1317C}"/>
                </a:ext>
              </a:extLst>
            </p:cNvPr>
            <p:cNvSpPr txBox="1"/>
            <p:nvPr/>
          </p:nvSpPr>
          <p:spPr>
            <a:xfrm>
              <a:off x="4208582" y="1937189"/>
              <a:ext cx="3489028" cy="39151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de-DE"/>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lnSpc>
                  <a:spcPct val="106000"/>
                </a:lnSpc>
              </a:pPr>
              <a:r>
                <a:rPr lang="pt-BR" sz="1200" b="1">
                  <a:latin typeface="Raleway"/>
                </a:rPr>
                <a:t>Sobre o uso de celulares </a:t>
              </a:r>
              <a:endParaRPr lang="pt-BR" sz="1200">
                <a:latin typeface="Raleway"/>
              </a:endParaRPr>
            </a:p>
            <a:p>
              <a:pPr algn="ctr">
                <a:lnSpc>
                  <a:spcPct val="106000"/>
                </a:lnSpc>
              </a:pPr>
              <a:r>
                <a:rPr lang="pt-BR" sz="1200" b="1">
                  <a:latin typeface="Raleway"/>
                </a:rPr>
                <a:t>nas escolas:</a:t>
              </a:r>
              <a:endParaRPr lang="pt-BR" sz="1300" b="1">
                <a:latin typeface="Raleway"/>
              </a:endParaRPr>
            </a:p>
          </p:txBody>
        </p:sp>
        <p:pic>
          <p:nvPicPr>
            <p:cNvPr id="8" name="Imagem 7">
              <a:extLst>
                <a:ext uri="{FF2B5EF4-FFF2-40B4-BE49-F238E27FC236}">
                  <a16:creationId xmlns:a16="http://schemas.microsoft.com/office/drawing/2014/main" id="{FFD49889-865F-AF4D-9B60-247190740F1A}"/>
                </a:ext>
              </a:extLst>
            </p:cNvPr>
            <p:cNvPicPr>
              <a:picLocks noChangeAspect="1"/>
            </p:cNvPicPr>
            <p:nvPr/>
          </p:nvPicPr>
          <p:blipFill>
            <a:blip r:embed="rId4"/>
            <a:stretch>
              <a:fillRect/>
            </a:stretch>
          </p:blipFill>
          <p:spPr>
            <a:xfrm>
              <a:off x="4946858" y="4636250"/>
              <a:ext cx="2004295" cy="707786"/>
            </a:xfrm>
            <a:prstGeom prst="rect">
              <a:avLst/>
            </a:prstGeom>
          </p:spPr>
        </p:pic>
        <p:pic>
          <p:nvPicPr>
            <p:cNvPr id="9" name="Imagem 8" descr="Código QR&#10;&#10;O conteúdo gerado por IA pode estar incorreto.">
              <a:extLst>
                <a:ext uri="{FF2B5EF4-FFF2-40B4-BE49-F238E27FC236}">
                  <a16:creationId xmlns:a16="http://schemas.microsoft.com/office/drawing/2014/main" id="{C4CB02F1-4B63-DC4D-39A3-E341468300C7}"/>
                </a:ext>
              </a:extLst>
            </p:cNvPr>
            <p:cNvPicPr>
              <a:picLocks noChangeAspect="1"/>
            </p:cNvPicPr>
            <p:nvPr/>
          </p:nvPicPr>
          <p:blipFill>
            <a:blip r:embed="rId5"/>
            <a:stretch>
              <a:fillRect/>
            </a:stretch>
          </p:blipFill>
          <p:spPr>
            <a:xfrm>
              <a:off x="4929727" y="2430583"/>
              <a:ext cx="2016245" cy="2011214"/>
            </a:xfrm>
            <a:prstGeom prst="rect">
              <a:avLst/>
            </a:prstGeom>
          </p:spPr>
        </p:pic>
      </p:grpSp>
      <p:grpSp>
        <p:nvGrpSpPr>
          <p:cNvPr id="10" name="Agrupar 9">
            <a:extLst>
              <a:ext uri="{FF2B5EF4-FFF2-40B4-BE49-F238E27FC236}">
                <a16:creationId xmlns:a16="http://schemas.microsoft.com/office/drawing/2014/main" id="{34EC113F-0B5C-463B-8252-5A694F3DFBE6}"/>
              </a:ext>
            </a:extLst>
          </p:cNvPr>
          <p:cNvGrpSpPr/>
          <p:nvPr/>
        </p:nvGrpSpPr>
        <p:grpSpPr>
          <a:xfrm>
            <a:off x="70083" y="1368631"/>
            <a:ext cx="3335237" cy="4698825"/>
            <a:chOff x="484846" y="1028032"/>
            <a:chExt cx="3489028" cy="4966178"/>
          </a:xfrm>
        </p:grpSpPr>
        <p:sp>
          <p:nvSpPr>
            <p:cNvPr id="11" name="Retângulo: Cantos Arredondados 10">
              <a:extLst>
                <a:ext uri="{FF2B5EF4-FFF2-40B4-BE49-F238E27FC236}">
                  <a16:creationId xmlns:a16="http://schemas.microsoft.com/office/drawing/2014/main" id="{62CE3C8E-681B-FCC8-C944-69A7472B7FE8}"/>
                </a:ext>
              </a:extLst>
            </p:cNvPr>
            <p:cNvSpPr/>
            <p:nvPr/>
          </p:nvSpPr>
          <p:spPr>
            <a:xfrm>
              <a:off x="639844" y="1028032"/>
              <a:ext cx="3137408" cy="4966178"/>
            </a:xfrm>
            <a:prstGeom prst="roundRect">
              <a:avLst/>
            </a:prstGeom>
            <a:solidFill>
              <a:srgbClr val="F4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pt-BR"/>
            </a:p>
          </p:txBody>
        </p:sp>
        <p:pic>
          <p:nvPicPr>
            <p:cNvPr id="12" name="Imagem 11" descr="Código QR&#10;&#10;O conteúdo gerado por IA pode estar incorreto.">
              <a:extLst>
                <a:ext uri="{FF2B5EF4-FFF2-40B4-BE49-F238E27FC236}">
                  <a16:creationId xmlns:a16="http://schemas.microsoft.com/office/drawing/2014/main" id="{65FAF131-D958-E167-FF8A-2FD86FF4EF8B}"/>
                </a:ext>
              </a:extLst>
            </p:cNvPr>
            <p:cNvPicPr>
              <a:picLocks noChangeAspect="1"/>
            </p:cNvPicPr>
            <p:nvPr/>
          </p:nvPicPr>
          <p:blipFill>
            <a:blip r:embed="rId3"/>
            <a:stretch>
              <a:fillRect/>
            </a:stretch>
          </p:blipFill>
          <p:spPr>
            <a:xfrm>
              <a:off x="981344" y="1358413"/>
              <a:ext cx="2454409" cy="4539299"/>
            </a:xfrm>
            <a:prstGeom prst="rect">
              <a:avLst/>
            </a:prstGeom>
            <a:ln>
              <a:noFill/>
            </a:ln>
          </p:spPr>
        </p:pic>
        <p:pic>
          <p:nvPicPr>
            <p:cNvPr id="13" name="Imagem 12" descr="Uma imagem contendo pessoa, segurando, jovem, menina&#10;&#10;O conteúdo gerado por IA pode estar incorreto.">
              <a:extLst>
                <a:ext uri="{FF2B5EF4-FFF2-40B4-BE49-F238E27FC236}">
                  <a16:creationId xmlns:a16="http://schemas.microsoft.com/office/drawing/2014/main" id="{757D76BD-37A0-21EF-D8F7-B71CBEF0B91E}"/>
                </a:ext>
              </a:extLst>
            </p:cNvPr>
            <p:cNvPicPr>
              <a:picLocks noChangeAspect="1"/>
            </p:cNvPicPr>
            <p:nvPr/>
          </p:nvPicPr>
          <p:blipFill>
            <a:blip r:embed="rId6"/>
            <a:stretch>
              <a:fillRect/>
            </a:stretch>
          </p:blipFill>
          <p:spPr>
            <a:xfrm>
              <a:off x="1169559" y="4624353"/>
              <a:ext cx="2089109" cy="738568"/>
            </a:xfrm>
            <a:prstGeom prst="rect">
              <a:avLst/>
            </a:prstGeom>
          </p:spPr>
        </p:pic>
        <p:sp>
          <p:nvSpPr>
            <p:cNvPr id="15" name="Google Shape;231;p2">
              <a:extLst>
                <a:ext uri="{FF2B5EF4-FFF2-40B4-BE49-F238E27FC236}">
                  <a16:creationId xmlns:a16="http://schemas.microsoft.com/office/drawing/2014/main" id="{B64BA5EF-3732-26B3-53AD-63E7FDF5870B}"/>
                </a:ext>
              </a:extLst>
            </p:cNvPr>
            <p:cNvSpPr txBox="1"/>
            <p:nvPr/>
          </p:nvSpPr>
          <p:spPr>
            <a:xfrm>
              <a:off x="484846" y="2037832"/>
              <a:ext cx="3489028" cy="21204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de-DE"/>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lnSpc>
                  <a:spcPct val="106000"/>
                </a:lnSpc>
              </a:pPr>
              <a:r>
                <a:rPr lang="pt-BR" sz="1300" b="1">
                  <a:latin typeface="Raleway"/>
                </a:rPr>
                <a:t>Sobre a ENEC:</a:t>
              </a:r>
              <a:endParaRPr lang="pt-BR" sz="1300"/>
            </a:p>
          </p:txBody>
        </p:sp>
        <p:pic>
          <p:nvPicPr>
            <p:cNvPr id="16" name="Imagem 15" descr="Código QR&#10;&#10;O conteúdo gerado por IA pode estar incorreto.">
              <a:extLst>
                <a:ext uri="{FF2B5EF4-FFF2-40B4-BE49-F238E27FC236}">
                  <a16:creationId xmlns:a16="http://schemas.microsoft.com/office/drawing/2014/main" id="{0055489F-F374-D93A-5635-A6C9782BC602}"/>
                </a:ext>
              </a:extLst>
            </p:cNvPr>
            <p:cNvPicPr>
              <a:picLocks noChangeAspect="1"/>
            </p:cNvPicPr>
            <p:nvPr/>
          </p:nvPicPr>
          <p:blipFill>
            <a:blip r:embed="rId7"/>
            <a:stretch>
              <a:fillRect/>
            </a:stretch>
          </p:blipFill>
          <p:spPr>
            <a:xfrm>
              <a:off x="1208616" y="2426758"/>
              <a:ext cx="1996017" cy="2015067"/>
            </a:xfrm>
            <a:prstGeom prst="rect">
              <a:avLst/>
            </a:prstGeom>
          </p:spPr>
        </p:pic>
      </p:grpSp>
      <p:grpSp>
        <p:nvGrpSpPr>
          <p:cNvPr id="17" name="Agrupar 16">
            <a:extLst>
              <a:ext uri="{FF2B5EF4-FFF2-40B4-BE49-F238E27FC236}">
                <a16:creationId xmlns:a16="http://schemas.microsoft.com/office/drawing/2014/main" id="{916639C6-FA2E-210B-77A9-AF986C85D762}"/>
              </a:ext>
            </a:extLst>
          </p:cNvPr>
          <p:cNvGrpSpPr/>
          <p:nvPr/>
        </p:nvGrpSpPr>
        <p:grpSpPr>
          <a:xfrm>
            <a:off x="5939392" y="1369993"/>
            <a:ext cx="2999116" cy="4698825"/>
            <a:chOff x="8231088" y="1042408"/>
            <a:chExt cx="3137408" cy="4966178"/>
          </a:xfrm>
        </p:grpSpPr>
        <p:sp>
          <p:nvSpPr>
            <p:cNvPr id="18" name="Retângulo: Cantos Arredondados 17">
              <a:extLst>
                <a:ext uri="{FF2B5EF4-FFF2-40B4-BE49-F238E27FC236}">
                  <a16:creationId xmlns:a16="http://schemas.microsoft.com/office/drawing/2014/main" id="{8A6A930D-06D0-8CEB-DFA2-05B201E389DF}"/>
                </a:ext>
              </a:extLst>
            </p:cNvPr>
            <p:cNvSpPr/>
            <p:nvPr/>
          </p:nvSpPr>
          <p:spPr>
            <a:xfrm>
              <a:off x="8231088" y="1042408"/>
              <a:ext cx="3137408" cy="4966178"/>
            </a:xfrm>
            <a:prstGeom prst="roundRect">
              <a:avLst/>
            </a:prstGeom>
            <a:solidFill>
              <a:srgbClr val="F4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pt-BR"/>
            </a:p>
          </p:txBody>
        </p:sp>
        <p:pic>
          <p:nvPicPr>
            <p:cNvPr id="19" name="Imagem 18" descr="Código QR&#10;&#10;O conteúdo gerado por IA pode estar incorreto.">
              <a:extLst>
                <a:ext uri="{FF2B5EF4-FFF2-40B4-BE49-F238E27FC236}">
                  <a16:creationId xmlns:a16="http://schemas.microsoft.com/office/drawing/2014/main" id="{86F6BAD3-93D1-61DD-B5B9-16883061F5C2}"/>
                </a:ext>
              </a:extLst>
            </p:cNvPr>
            <p:cNvPicPr>
              <a:picLocks noChangeAspect="1"/>
            </p:cNvPicPr>
            <p:nvPr/>
          </p:nvPicPr>
          <p:blipFill>
            <a:blip r:embed="rId3"/>
            <a:stretch>
              <a:fillRect/>
            </a:stretch>
          </p:blipFill>
          <p:spPr>
            <a:xfrm>
              <a:off x="8572588" y="1372789"/>
              <a:ext cx="2454409" cy="4539299"/>
            </a:xfrm>
            <a:prstGeom prst="rect">
              <a:avLst/>
            </a:prstGeom>
            <a:ln>
              <a:noFill/>
            </a:ln>
          </p:spPr>
        </p:pic>
        <p:sp>
          <p:nvSpPr>
            <p:cNvPr id="20" name="Google Shape;231;p2">
              <a:extLst>
                <a:ext uri="{FF2B5EF4-FFF2-40B4-BE49-F238E27FC236}">
                  <a16:creationId xmlns:a16="http://schemas.microsoft.com/office/drawing/2014/main" id="{5E3F3981-91B4-EFC6-F41D-365A82B29A66}"/>
                </a:ext>
              </a:extLst>
            </p:cNvPr>
            <p:cNvSpPr txBox="1"/>
            <p:nvPr/>
          </p:nvSpPr>
          <p:spPr>
            <a:xfrm>
              <a:off x="8737448" y="1951566"/>
              <a:ext cx="2123180" cy="7035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de-DE"/>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r>
                <a:rPr lang="pt-BR" sz="1100" b="1">
                  <a:latin typeface="Aptos"/>
                </a:rPr>
                <a:t>Sobre o Guia lançado e coleção para gestores municipais e estaduais:</a:t>
              </a:r>
              <a:endParaRPr lang="pt-BR" sz="1100">
                <a:latin typeface="Aptos"/>
              </a:endParaRPr>
            </a:p>
            <a:p>
              <a:pPr algn="ctr">
                <a:lnSpc>
                  <a:spcPct val="106000"/>
                </a:lnSpc>
              </a:pPr>
              <a:endParaRPr lang="pt-BR" sz="1200" b="1">
                <a:latin typeface="Raleway"/>
              </a:endParaRPr>
            </a:p>
          </p:txBody>
        </p:sp>
        <p:pic>
          <p:nvPicPr>
            <p:cNvPr id="21" name="Imagem 20">
              <a:extLst>
                <a:ext uri="{FF2B5EF4-FFF2-40B4-BE49-F238E27FC236}">
                  <a16:creationId xmlns:a16="http://schemas.microsoft.com/office/drawing/2014/main" id="{E091E968-F6EF-8018-7329-64AE076F3FD9}"/>
                </a:ext>
              </a:extLst>
            </p:cNvPr>
            <p:cNvPicPr>
              <a:picLocks noChangeAspect="1"/>
            </p:cNvPicPr>
            <p:nvPr/>
          </p:nvPicPr>
          <p:blipFill>
            <a:blip r:embed="rId8"/>
            <a:srcRect r="13667"/>
            <a:stretch/>
          </p:blipFill>
          <p:spPr>
            <a:xfrm>
              <a:off x="8750308" y="4547281"/>
              <a:ext cx="2122276" cy="897783"/>
            </a:xfrm>
            <a:prstGeom prst="rect">
              <a:avLst/>
            </a:prstGeom>
          </p:spPr>
        </p:pic>
        <p:pic>
          <p:nvPicPr>
            <p:cNvPr id="22" name="Imagem 21" descr="Código QR&#10;&#10;O conteúdo gerado por IA pode estar incorreto.">
              <a:extLst>
                <a:ext uri="{FF2B5EF4-FFF2-40B4-BE49-F238E27FC236}">
                  <a16:creationId xmlns:a16="http://schemas.microsoft.com/office/drawing/2014/main" id="{77DF48A4-E70F-07BB-683D-9DA1D1EA276C}"/>
                </a:ext>
              </a:extLst>
            </p:cNvPr>
            <p:cNvPicPr>
              <a:picLocks noChangeAspect="1"/>
            </p:cNvPicPr>
            <p:nvPr/>
          </p:nvPicPr>
          <p:blipFill>
            <a:blip r:embed="rId9"/>
            <a:stretch>
              <a:fillRect/>
            </a:stretch>
          </p:blipFill>
          <p:spPr>
            <a:xfrm>
              <a:off x="8830664" y="2440018"/>
              <a:ext cx="1978145" cy="2021097"/>
            </a:xfrm>
            <a:prstGeom prst="rect">
              <a:avLst/>
            </a:prstGeom>
          </p:spPr>
        </p:pic>
      </p:grpSp>
      <p:grpSp>
        <p:nvGrpSpPr>
          <p:cNvPr id="23" name="Agrupar 22">
            <a:extLst>
              <a:ext uri="{FF2B5EF4-FFF2-40B4-BE49-F238E27FC236}">
                <a16:creationId xmlns:a16="http://schemas.microsoft.com/office/drawing/2014/main" id="{583EF098-8D8C-8F13-F168-1C97F01B7A43}"/>
              </a:ext>
            </a:extLst>
          </p:cNvPr>
          <p:cNvGrpSpPr/>
          <p:nvPr/>
        </p:nvGrpSpPr>
        <p:grpSpPr>
          <a:xfrm>
            <a:off x="8904284" y="1368630"/>
            <a:ext cx="2999116" cy="4698825"/>
            <a:chOff x="9192884" y="1042408"/>
            <a:chExt cx="3137408" cy="4966178"/>
          </a:xfrm>
        </p:grpSpPr>
        <p:grpSp>
          <p:nvGrpSpPr>
            <p:cNvPr id="24" name="Agrupar 23">
              <a:extLst>
                <a:ext uri="{FF2B5EF4-FFF2-40B4-BE49-F238E27FC236}">
                  <a16:creationId xmlns:a16="http://schemas.microsoft.com/office/drawing/2014/main" id="{2C0B6C14-5EF7-CAF9-0DEA-4EE2FD2D023F}"/>
                </a:ext>
              </a:extLst>
            </p:cNvPr>
            <p:cNvGrpSpPr/>
            <p:nvPr/>
          </p:nvGrpSpPr>
          <p:grpSpPr>
            <a:xfrm>
              <a:off x="9192884" y="1042408"/>
              <a:ext cx="3137408" cy="4966178"/>
              <a:chOff x="8231088" y="1042408"/>
              <a:chExt cx="3137408" cy="4966178"/>
            </a:xfrm>
          </p:grpSpPr>
          <p:sp>
            <p:nvSpPr>
              <p:cNvPr id="27" name="Retângulo: Cantos Arredondados 26">
                <a:extLst>
                  <a:ext uri="{FF2B5EF4-FFF2-40B4-BE49-F238E27FC236}">
                    <a16:creationId xmlns:a16="http://schemas.microsoft.com/office/drawing/2014/main" id="{274FC145-438E-8F13-D78D-6676B4967725}"/>
                  </a:ext>
                </a:extLst>
              </p:cNvPr>
              <p:cNvSpPr/>
              <p:nvPr/>
            </p:nvSpPr>
            <p:spPr>
              <a:xfrm>
                <a:off x="8231088" y="1042408"/>
                <a:ext cx="3137408" cy="4966178"/>
              </a:xfrm>
              <a:prstGeom prst="roundRect">
                <a:avLst/>
              </a:prstGeom>
              <a:solidFill>
                <a:srgbClr val="F4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pt-BR"/>
              </a:p>
            </p:txBody>
          </p:sp>
          <p:pic>
            <p:nvPicPr>
              <p:cNvPr id="28" name="Imagem 27" descr="Código QR&#10;&#10;O conteúdo gerado por IA pode estar incorreto.">
                <a:extLst>
                  <a:ext uri="{FF2B5EF4-FFF2-40B4-BE49-F238E27FC236}">
                    <a16:creationId xmlns:a16="http://schemas.microsoft.com/office/drawing/2014/main" id="{8E87F605-A160-A336-51F3-2BA6DEF285B6}"/>
                  </a:ext>
                </a:extLst>
              </p:cNvPr>
              <p:cNvPicPr>
                <a:picLocks noChangeAspect="1"/>
              </p:cNvPicPr>
              <p:nvPr/>
            </p:nvPicPr>
            <p:blipFill>
              <a:blip r:embed="rId3"/>
              <a:stretch>
                <a:fillRect/>
              </a:stretch>
            </p:blipFill>
            <p:spPr>
              <a:xfrm>
                <a:off x="8572588" y="1372789"/>
                <a:ext cx="2454409" cy="4539299"/>
              </a:xfrm>
              <a:prstGeom prst="rect">
                <a:avLst/>
              </a:prstGeom>
              <a:ln>
                <a:noFill/>
              </a:ln>
            </p:spPr>
          </p:pic>
          <p:sp>
            <p:nvSpPr>
              <p:cNvPr id="29" name="Google Shape;231;p2">
                <a:extLst>
                  <a:ext uri="{FF2B5EF4-FFF2-40B4-BE49-F238E27FC236}">
                    <a16:creationId xmlns:a16="http://schemas.microsoft.com/office/drawing/2014/main" id="{33237334-5402-1A9D-5AA3-71EDE969A3D3}"/>
                  </a:ext>
                </a:extLst>
              </p:cNvPr>
              <p:cNvSpPr txBox="1"/>
              <p:nvPr/>
            </p:nvSpPr>
            <p:spPr>
              <a:xfrm>
                <a:off x="8737448" y="1951566"/>
                <a:ext cx="2123180" cy="53431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RPr lang="de-DE"/>
                </a:defPPr>
                <a:lvl1pPr marL="0" marR="0" lvl="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mn-lt"/>
                    <a:ea typeface="+mn-ea"/>
                    <a:cs typeface="+mn-cs"/>
                    <a:sym typeface="Arial"/>
                  </a:defRPr>
                </a:lvl9pPr>
              </a:lstStyle>
              <a:p>
                <a:pPr algn="ctr"/>
                <a:r>
                  <a:rPr lang="pt-BR" sz="1100" b="1" dirty="0">
                    <a:latin typeface="Aptos"/>
                  </a:rPr>
                  <a:t>Para aderir à Especialização, indicar equipe no formulário:</a:t>
                </a:r>
                <a:endParaRPr lang="pt-BR" sz="1100" dirty="0">
                  <a:latin typeface="Aptos"/>
                </a:endParaRPr>
              </a:p>
              <a:p>
                <a:pPr algn="ctr">
                  <a:lnSpc>
                    <a:spcPct val="106000"/>
                  </a:lnSpc>
                </a:pPr>
                <a:endParaRPr lang="pt-BR" sz="1200" b="1" dirty="0">
                  <a:latin typeface="Raleway"/>
                </a:endParaRPr>
              </a:p>
            </p:txBody>
          </p:sp>
        </p:grpSp>
        <p:pic>
          <p:nvPicPr>
            <p:cNvPr id="25" name="Picture 2" descr="Uma imagem com padrão, quadrado, Simetria, design&#10;&#10;Os conteúdos gerados pela IA podem estar incorretos.">
              <a:extLst>
                <a:ext uri="{FF2B5EF4-FFF2-40B4-BE49-F238E27FC236}">
                  <a16:creationId xmlns:a16="http://schemas.microsoft.com/office/drawing/2014/main" id="{4270A66E-9698-4318-45CA-747B5173C2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6192" y="2448306"/>
              <a:ext cx="2014329" cy="2030005"/>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m 25">
              <a:extLst>
                <a:ext uri="{FF2B5EF4-FFF2-40B4-BE49-F238E27FC236}">
                  <a16:creationId xmlns:a16="http://schemas.microsoft.com/office/drawing/2014/main" id="{0FA9ED97-7F0F-822D-BE3E-C618BC3D1206}"/>
                </a:ext>
              </a:extLst>
            </p:cNvPr>
            <p:cNvPicPr>
              <a:picLocks noChangeAspect="1"/>
            </p:cNvPicPr>
            <p:nvPr/>
          </p:nvPicPr>
          <p:blipFill>
            <a:blip r:embed="rId11"/>
            <a:stretch>
              <a:fillRect/>
            </a:stretch>
          </p:blipFill>
          <p:spPr>
            <a:xfrm>
              <a:off x="9699244" y="4701551"/>
              <a:ext cx="2123180" cy="493648"/>
            </a:xfrm>
            <a:prstGeom prst="rect">
              <a:avLst/>
            </a:prstGeom>
          </p:spPr>
        </p:pic>
      </p:grpSp>
    </p:spTree>
    <p:extLst>
      <p:ext uri="{BB962C8B-B14F-4D97-AF65-F5344CB8AC3E}">
        <p14:creationId xmlns:p14="http://schemas.microsoft.com/office/powerpoint/2010/main" val="115762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m 4" descr="Homem pousando para foto&#10;&#10;Descrição gerada automaticamente">
            <a:extLst>
              <a:ext uri="{FF2B5EF4-FFF2-40B4-BE49-F238E27FC236}">
                <a16:creationId xmlns:a16="http://schemas.microsoft.com/office/drawing/2014/main" id="{F80FE51D-FC67-1F2B-A242-587140316F7C}"/>
              </a:ext>
            </a:extLst>
          </p:cNvPr>
          <p:cNvPicPr>
            <a:picLocks noChangeAspect="1"/>
          </p:cNvPicPr>
          <p:nvPr/>
        </p:nvPicPr>
        <p:blipFill rotWithShape="1">
          <a:blip r:embed="rId3">
            <a:extLst>
              <a:ext uri="{28A0092B-C50C-407E-A947-70E740481C1C}">
                <a14:useLocalDpi xmlns:a14="http://schemas.microsoft.com/office/drawing/2010/main" val="0"/>
              </a:ext>
            </a:extLst>
          </a:blip>
          <a:srcRect l="-586" t="16495" r="12859" b="434"/>
          <a:stretch/>
        </p:blipFill>
        <p:spPr>
          <a:xfrm>
            <a:off x="1328361" y="0"/>
            <a:ext cx="10863640" cy="6858000"/>
          </a:xfrm>
          <a:prstGeom prst="rect">
            <a:avLst/>
          </a:prstGeom>
        </p:spPr>
      </p:pic>
      <p:pic>
        <p:nvPicPr>
          <p:cNvPr id="16" name="Gráfico 15">
            <a:extLst>
              <a:ext uri="{FF2B5EF4-FFF2-40B4-BE49-F238E27FC236}">
                <a16:creationId xmlns:a16="http://schemas.microsoft.com/office/drawing/2014/main" id="{86DACB20-A1C1-1213-B7AB-D1AFEB2327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92698" y="4965"/>
            <a:ext cx="11454427" cy="6858000"/>
          </a:xfrm>
          <a:prstGeom prst="rect">
            <a:avLst/>
          </a:prstGeom>
        </p:spPr>
      </p:pic>
      <p:sp>
        <p:nvSpPr>
          <p:cNvPr id="8" name="Retângulo 7">
            <a:extLst>
              <a:ext uri="{FF2B5EF4-FFF2-40B4-BE49-F238E27FC236}">
                <a16:creationId xmlns:a16="http://schemas.microsoft.com/office/drawing/2014/main" id="{161D36DF-485D-2327-DFF7-0D0E6D6BD0BF}"/>
              </a:ext>
            </a:extLst>
          </p:cNvPr>
          <p:cNvSpPr/>
          <p:nvPr/>
        </p:nvSpPr>
        <p:spPr>
          <a:xfrm>
            <a:off x="-101599" y="0"/>
            <a:ext cx="12293600" cy="6858000"/>
          </a:xfrm>
          <a:prstGeom prst="rect">
            <a:avLst/>
          </a:prstGeom>
          <a:gradFill>
            <a:gsLst>
              <a:gs pos="17000">
                <a:srgbClr val="13403A"/>
              </a:gs>
              <a:gs pos="100000">
                <a:srgbClr val="3B786E">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FE9588CF-9845-32D8-D91E-A2629E608675}"/>
              </a:ext>
            </a:extLst>
          </p:cNvPr>
          <p:cNvSpPr txBox="1"/>
          <p:nvPr/>
        </p:nvSpPr>
        <p:spPr>
          <a:xfrm>
            <a:off x="822746" y="3432629"/>
            <a:ext cx="513990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a:ln>
                  <a:noFill/>
                </a:ln>
                <a:solidFill>
                  <a:prstClr val="white"/>
                </a:solidFill>
                <a:effectLst/>
                <a:uLnTx/>
                <a:uFillTx/>
                <a:latin typeface="Raleway"/>
                <a:ea typeface="+mn-ea"/>
                <a:cs typeface="Arial"/>
              </a:rPr>
              <a:t>Professor é responsável </a:t>
            </a:r>
            <a:r>
              <a:rPr kumimoji="0" lang="pt-PT" sz="1600" b="1" i="0" u="none" strike="noStrike" kern="1200" cap="none" spc="0" normalizeH="0" baseline="0" noProof="0">
                <a:ln>
                  <a:noFill/>
                </a:ln>
                <a:solidFill>
                  <a:prstClr val="white"/>
                </a:solidFill>
                <a:effectLst/>
                <a:uLnTx/>
                <a:uFillTx/>
                <a:latin typeface="Raleway"/>
                <a:ea typeface="+mn-ea"/>
                <a:cs typeface="Arial"/>
              </a:rPr>
              <a:t>por 65,7% do resultado de aprendizagem no ensino fundamental e 47% no ensino médio </a:t>
            </a:r>
            <a:r>
              <a:rPr kumimoji="0" lang="pt-PT" sz="1600" b="0" i="0" u="none" strike="noStrike" kern="1200" cap="none" spc="0" normalizeH="0" baseline="0" noProof="0">
                <a:ln>
                  <a:noFill/>
                </a:ln>
                <a:solidFill>
                  <a:prstClr val="white"/>
                </a:solidFill>
                <a:effectLst/>
                <a:uLnTx/>
                <a:uFillTx/>
                <a:latin typeface="Raleway"/>
                <a:ea typeface="+mn-ea"/>
                <a:cs typeface="Arial"/>
              </a:rPr>
              <a:t>(FGV, 2024)</a:t>
            </a:r>
            <a:r>
              <a:rPr kumimoji="0" lang="en-US" sz="1600" b="0" i="0" u="none" strike="noStrike" kern="1200" cap="none" spc="0" normalizeH="0" baseline="0" noProof="0">
                <a:ln>
                  <a:noFill/>
                </a:ln>
                <a:solidFill>
                  <a:prstClr val="white"/>
                </a:solidFill>
                <a:effectLst/>
                <a:uLnTx/>
                <a:uFillTx/>
                <a:latin typeface="Raleway"/>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Raleway"/>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white"/>
                </a:solidFill>
                <a:effectLst/>
                <a:uLnTx/>
                <a:uFillTx/>
                <a:latin typeface="Raleway"/>
                <a:ea typeface="+mn-ea"/>
                <a:cs typeface="Arial"/>
              </a:rPr>
              <a:t>Alunos vulneráveis </a:t>
            </a:r>
            <a:r>
              <a:rPr kumimoji="0" lang="pt-BR" sz="1600" b="0" i="0" u="none" strike="noStrike" kern="1200" cap="none" spc="0" normalizeH="0" baseline="0" noProof="0">
                <a:ln>
                  <a:noFill/>
                </a:ln>
                <a:solidFill>
                  <a:prstClr val="white"/>
                </a:solidFill>
                <a:effectLst/>
                <a:uLnTx/>
                <a:uFillTx/>
                <a:latin typeface="Raleway"/>
                <a:ea typeface="+mn-ea"/>
                <a:cs typeface="Arial"/>
              </a:rPr>
              <a:t>têm benefícios mais acentuados de aprendizagem com bons professores</a:t>
            </a:r>
            <a:br>
              <a:rPr kumimoji="0" lang="pt-BR" sz="1600" b="1" i="0" u="none" strike="noStrike" kern="1200" cap="none" spc="0" normalizeH="0" baseline="0" noProof="0">
                <a:ln>
                  <a:noFill/>
                </a:ln>
                <a:solidFill>
                  <a:prstClr val="white"/>
                </a:solidFill>
                <a:effectLst/>
                <a:uLnTx/>
                <a:uFillTx/>
                <a:latin typeface="Raleway"/>
                <a:ea typeface="+mn-ea"/>
                <a:cs typeface="Arial"/>
              </a:rPr>
            </a:br>
            <a:r>
              <a:rPr kumimoji="0" lang="pt-BR" sz="1600" b="0" i="0" u="none" strike="noStrike" kern="1200" cap="none" spc="0" normalizeH="0" baseline="0" noProof="0">
                <a:ln>
                  <a:noFill/>
                </a:ln>
                <a:solidFill>
                  <a:prstClr val="white"/>
                </a:solidFill>
                <a:effectLst/>
                <a:uLnTx/>
                <a:uFillTx/>
                <a:latin typeface="Raleway"/>
                <a:ea typeface="+mn-ea"/>
                <a:cs typeface="Arial"/>
              </a:rPr>
              <a:t>(</a:t>
            </a:r>
            <a:r>
              <a:rPr kumimoji="0" lang="pt-BR" sz="1600" b="0" i="0" u="none" strike="noStrike" kern="1200" cap="none" spc="0" normalizeH="0" baseline="0" noProof="0" err="1">
                <a:ln>
                  <a:noFill/>
                </a:ln>
                <a:solidFill>
                  <a:prstClr val="white"/>
                </a:solidFill>
                <a:effectLst/>
                <a:uLnTx/>
                <a:uFillTx/>
                <a:latin typeface="Raleway"/>
                <a:ea typeface="+mn-ea"/>
                <a:cs typeface="Arial"/>
              </a:rPr>
              <a:t>Rivkin</a:t>
            </a:r>
            <a:r>
              <a:rPr kumimoji="0" lang="pt-BR" sz="1600" b="0" i="0" u="none" strike="noStrike" kern="1200" cap="none" spc="0" normalizeH="0" baseline="0" noProof="0">
                <a:ln>
                  <a:noFill/>
                </a:ln>
                <a:solidFill>
                  <a:prstClr val="white"/>
                </a:solidFill>
                <a:effectLst/>
                <a:uLnTx/>
                <a:uFillTx/>
                <a:latin typeface="Raleway"/>
                <a:ea typeface="+mn-ea"/>
                <a:cs typeface="Arial"/>
              </a:rPr>
              <a:t> et. al., 2OO5)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Raleway"/>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a:ln>
                  <a:noFill/>
                </a:ln>
                <a:solidFill>
                  <a:prstClr val="white"/>
                </a:solidFill>
                <a:effectLst/>
                <a:uLnTx/>
                <a:uFillTx/>
                <a:latin typeface="Raleway"/>
                <a:ea typeface="+mn-ea"/>
                <a:cs typeface="Arial"/>
              </a:rPr>
              <a:t>Todas as políticas educacionais </a:t>
            </a:r>
            <a:r>
              <a:rPr kumimoji="0" lang="pt-BR" sz="1600" b="1" i="0" u="none" strike="noStrike" kern="1200" cap="none" spc="0" normalizeH="0" baseline="0" noProof="0">
                <a:ln>
                  <a:noFill/>
                </a:ln>
                <a:solidFill>
                  <a:prstClr val="white"/>
                </a:solidFill>
                <a:effectLst/>
                <a:uLnTx/>
                <a:uFillTx/>
                <a:latin typeface="Raleway"/>
                <a:ea typeface="+mn-ea"/>
                <a:cs typeface="Arial"/>
              </a:rPr>
              <a:t>dependem de um bom professor</a:t>
            </a:r>
            <a:r>
              <a:rPr kumimoji="0" lang="pt-BR" sz="1600" b="0" i="0" u="none" strike="noStrike" kern="1200" cap="none" spc="0" normalizeH="0" baseline="0" noProof="0">
                <a:ln>
                  <a:noFill/>
                </a:ln>
                <a:solidFill>
                  <a:prstClr val="white"/>
                </a:solidFill>
                <a:effectLst/>
                <a:uLnTx/>
                <a:uFillTx/>
                <a:latin typeface="Raleway"/>
                <a:ea typeface="+mn-ea"/>
                <a:cs typeface="Arial"/>
              </a:rPr>
              <a:t> em sala de aula</a:t>
            </a:r>
          </a:p>
        </p:txBody>
      </p:sp>
      <p:sp>
        <p:nvSpPr>
          <p:cNvPr id="7" name="Google Shape;98;p1">
            <a:extLst>
              <a:ext uri="{FF2B5EF4-FFF2-40B4-BE49-F238E27FC236}">
                <a16:creationId xmlns:a16="http://schemas.microsoft.com/office/drawing/2014/main" id="{4B131EE5-F282-3AC0-4D44-3A60E4EB642C}"/>
              </a:ext>
            </a:extLst>
          </p:cNvPr>
          <p:cNvSpPr txBox="1"/>
          <p:nvPr/>
        </p:nvSpPr>
        <p:spPr>
          <a:xfrm>
            <a:off x="431800" y="429892"/>
            <a:ext cx="4212000" cy="80018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pt-BR" sz="4000" b="0" i="0" u="none" strike="noStrike" kern="1200" cap="none" spc="0" normalizeH="0" baseline="0" noProof="0">
                <a:ln>
                  <a:noFill/>
                </a:ln>
                <a:solidFill>
                  <a:prstClr val="white"/>
                </a:solidFill>
                <a:effectLst/>
                <a:uLnTx/>
                <a:uFillTx/>
                <a:latin typeface="Raleway Black"/>
                <a:ea typeface="Raleway Black"/>
                <a:cs typeface="Raleway Black"/>
                <a:sym typeface="Raleway Black"/>
              </a:rPr>
              <a:t>CONTEXTO</a:t>
            </a:r>
          </a:p>
        </p:txBody>
      </p:sp>
      <p:pic>
        <p:nvPicPr>
          <p:cNvPr id="10" name="Gráfico 9">
            <a:extLst>
              <a:ext uri="{FF2B5EF4-FFF2-40B4-BE49-F238E27FC236}">
                <a16:creationId xmlns:a16="http://schemas.microsoft.com/office/drawing/2014/main" id="{AA98747D-76AD-F0CD-AF75-235234BBA7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403791">
            <a:off x="173069" y="3425371"/>
            <a:ext cx="606090" cy="362176"/>
          </a:xfrm>
          <a:prstGeom prst="rect">
            <a:avLst/>
          </a:prstGeom>
        </p:spPr>
      </p:pic>
      <p:pic>
        <p:nvPicPr>
          <p:cNvPr id="11" name="Gráfico 10">
            <a:extLst>
              <a:ext uri="{FF2B5EF4-FFF2-40B4-BE49-F238E27FC236}">
                <a16:creationId xmlns:a16="http://schemas.microsoft.com/office/drawing/2014/main" id="{C5113020-C511-7876-9813-368A090E4E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403791">
            <a:off x="173069" y="4478944"/>
            <a:ext cx="606090" cy="362176"/>
          </a:xfrm>
          <a:prstGeom prst="rect">
            <a:avLst/>
          </a:prstGeom>
        </p:spPr>
      </p:pic>
      <p:pic>
        <p:nvPicPr>
          <p:cNvPr id="12" name="Gráfico 11">
            <a:extLst>
              <a:ext uri="{FF2B5EF4-FFF2-40B4-BE49-F238E27FC236}">
                <a16:creationId xmlns:a16="http://schemas.microsoft.com/office/drawing/2014/main" id="{82132501-EBC5-2712-C632-3A78201514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403791">
            <a:off x="173070" y="5441144"/>
            <a:ext cx="606090" cy="362176"/>
          </a:xfrm>
          <a:prstGeom prst="rect">
            <a:avLst/>
          </a:prstGeom>
        </p:spPr>
      </p:pic>
      <p:pic>
        <p:nvPicPr>
          <p:cNvPr id="14" name="Imagem 13" descr="Homem pousando para foto&#10;&#10;Descrição gerada automaticamente">
            <a:extLst>
              <a:ext uri="{FF2B5EF4-FFF2-40B4-BE49-F238E27FC236}">
                <a16:creationId xmlns:a16="http://schemas.microsoft.com/office/drawing/2014/main" id="{B12DAB31-4BED-4D3E-6B0D-AD8F485D7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5475" y="-179155"/>
            <a:ext cx="6838354" cy="7169120"/>
          </a:xfrm>
          <a:prstGeom prst="rect">
            <a:avLst/>
          </a:prstGeom>
        </p:spPr>
      </p:pic>
      <p:sp>
        <p:nvSpPr>
          <p:cNvPr id="19" name="Retângulo: Cantos Arredondados 18">
            <a:extLst>
              <a:ext uri="{FF2B5EF4-FFF2-40B4-BE49-F238E27FC236}">
                <a16:creationId xmlns:a16="http://schemas.microsoft.com/office/drawing/2014/main" id="{6C24B5A1-3677-B39B-37CF-E5839C3F0769}"/>
              </a:ext>
            </a:extLst>
          </p:cNvPr>
          <p:cNvSpPr/>
          <p:nvPr/>
        </p:nvSpPr>
        <p:spPr>
          <a:xfrm>
            <a:off x="-453427" y="1234660"/>
            <a:ext cx="7349527" cy="1737624"/>
          </a:xfrm>
          <a:prstGeom prst="roundRect">
            <a:avLst>
              <a:gd name="adj" fmla="val 1739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aixaDeTexto 17">
            <a:extLst>
              <a:ext uri="{FF2B5EF4-FFF2-40B4-BE49-F238E27FC236}">
                <a16:creationId xmlns:a16="http://schemas.microsoft.com/office/drawing/2014/main" id="{3438DC97-8D26-8A70-61C9-60881BE79F2F}"/>
              </a:ext>
            </a:extLst>
          </p:cNvPr>
          <p:cNvSpPr txBox="1"/>
          <p:nvPr/>
        </p:nvSpPr>
        <p:spPr>
          <a:xfrm>
            <a:off x="431800" y="1410975"/>
            <a:ext cx="658824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Raleway"/>
                <a:ea typeface="+mn-ea"/>
                <a:cs typeface="Arial"/>
              </a:rPr>
              <a:t>Professores constituem o</a:t>
            </a:r>
            <a:r>
              <a:rPr kumimoji="0" lang="pt-BR" sz="2800" b="1" i="0" u="none" strike="noStrike" kern="1200" cap="none" spc="0" normalizeH="0" baseline="0" noProof="0" dirty="0">
                <a:ln>
                  <a:noFill/>
                </a:ln>
                <a:solidFill>
                  <a:prstClr val="black"/>
                </a:solidFill>
                <a:effectLst/>
                <a:uLnTx/>
                <a:uFillTx/>
                <a:latin typeface="Raleway"/>
                <a:ea typeface="+mn-ea"/>
                <a:cs typeface="Arial"/>
              </a:rPr>
              <a:t> </a:t>
            </a:r>
            <a:r>
              <a:rPr kumimoji="0" lang="pt-BR" sz="2800" b="1" i="0" u="none" strike="noStrike" kern="1200" cap="none" spc="0" normalizeH="0" baseline="0" noProof="0" dirty="0">
                <a:ln>
                  <a:noFill/>
                </a:ln>
                <a:solidFill>
                  <a:prstClr val="black"/>
                </a:solidFill>
                <a:effectLst/>
                <a:highlight>
                  <a:srgbClr val="11B880"/>
                </a:highlight>
                <a:uLnTx/>
                <a:uFillTx/>
                <a:latin typeface="Raleway"/>
                <a:ea typeface="+mn-ea"/>
                <a:cs typeface="Arial"/>
              </a:rPr>
              <a:t>fator intraescolar que mais impacta a aprendizagem</a:t>
            </a:r>
            <a:r>
              <a:rPr kumimoji="0" lang="pt-BR" sz="2800" b="1" i="0" u="none" strike="noStrike" kern="1200" cap="none" spc="0" normalizeH="0" baseline="0" noProof="0" dirty="0">
                <a:ln>
                  <a:noFill/>
                </a:ln>
                <a:solidFill>
                  <a:prstClr val="black"/>
                </a:solidFill>
                <a:effectLst/>
                <a:uLnTx/>
                <a:uFillTx/>
                <a:latin typeface="Raleway"/>
                <a:ea typeface="+mn-ea"/>
                <a:cs typeface="Arial"/>
              </a:rPr>
              <a:t> </a:t>
            </a:r>
            <a:r>
              <a:rPr kumimoji="0" lang="pt-BR" sz="2800" b="0" i="0" u="none" strike="noStrike" kern="1200" cap="none" spc="0" normalizeH="0" baseline="0" noProof="0" dirty="0">
                <a:ln>
                  <a:noFill/>
                </a:ln>
                <a:solidFill>
                  <a:prstClr val="black"/>
                </a:solidFill>
                <a:effectLst/>
                <a:uLnTx/>
                <a:uFillTx/>
                <a:latin typeface="Raleway"/>
                <a:ea typeface="+mn-ea"/>
                <a:cs typeface="Arial"/>
              </a:rPr>
              <a:t>dos estudantes</a:t>
            </a:r>
          </a:p>
        </p:txBody>
      </p:sp>
    </p:spTree>
    <p:extLst>
      <p:ext uri="{BB962C8B-B14F-4D97-AF65-F5344CB8AC3E}">
        <p14:creationId xmlns:p14="http://schemas.microsoft.com/office/powerpoint/2010/main" val="2430441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Agrupar 16">
            <a:extLst>
              <a:ext uri="{FF2B5EF4-FFF2-40B4-BE49-F238E27FC236}">
                <a16:creationId xmlns:a16="http://schemas.microsoft.com/office/drawing/2014/main" id="{BE63B184-602A-58ED-706C-B629D1E33C25}"/>
              </a:ext>
            </a:extLst>
          </p:cNvPr>
          <p:cNvGrpSpPr/>
          <p:nvPr/>
        </p:nvGrpSpPr>
        <p:grpSpPr>
          <a:xfrm>
            <a:off x="718644" y="1486519"/>
            <a:ext cx="10533815" cy="2157819"/>
            <a:chOff x="603292" y="1072407"/>
            <a:chExt cx="10533815" cy="2157819"/>
          </a:xfrm>
        </p:grpSpPr>
        <p:sp>
          <p:nvSpPr>
            <p:cNvPr id="5" name="CaixaDeTexto 4">
              <a:extLst>
                <a:ext uri="{FF2B5EF4-FFF2-40B4-BE49-F238E27FC236}">
                  <a16:creationId xmlns:a16="http://schemas.microsoft.com/office/drawing/2014/main" id="{28306827-02CE-5C0D-936D-EF72ACBDE54C}"/>
                </a:ext>
              </a:extLst>
            </p:cNvPr>
            <p:cNvSpPr txBox="1"/>
            <p:nvPr/>
          </p:nvSpPr>
          <p:spPr>
            <a:xfrm>
              <a:off x="603292" y="1072407"/>
              <a:ext cx="10514393" cy="198515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highlight>
                    <a:srgbClr val="11B880"/>
                  </a:highlight>
                  <a:uLnTx/>
                  <a:uFillTx/>
                  <a:latin typeface="Raleway"/>
                  <a:ea typeface="+mn-ea"/>
                  <a:cs typeface="+mn-cs"/>
                </a:rPr>
                <a:t>Contexto: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Raleway"/>
                  <a:ea typeface="+mn-ea"/>
                  <a:cs typeface="+mn-cs"/>
                </a:rPr>
                <a:t>Os processos de seleção para professores enfrentam desafios relacionados à frequência e à qualidade nas diferentes regiões do Brasil. Em média, os </a:t>
              </a:r>
              <a:r>
                <a:rPr kumimoji="0" lang="pt-BR" sz="1600" b="1" i="0" u="none" strike="noStrike" kern="1200" cap="none" spc="0" normalizeH="0" baseline="0" noProof="0" dirty="0">
                  <a:ln>
                    <a:noFill/>
                  </a:ln>
                  <a:solidFill>
                    <a:prstClr val="black"/>
                  </a:solidFill>
                  <a:effectLst/>
                  <a:uLnTx/>
                  <a:uFillTx/>
                  <a:latin typeface="Raleway"/>
                  <a:ea typeface="+mn-ea"/>
                  <a:cs typeface="+mn-cs"/>
                </a:rPr>
                <a:t>concursos públicos ocorrem a cada 7,5 anos nas redes municipais e a cada 5 anos nas redes estaduais</a:t>
              </a:r>
              <a:r>
                <a:rPr kumimoji="0" lang="pt-BR" sz="1600" b="0" i="0" u="none" strike="noStrike" kern="1200" cap="none" spc="0" normalizeH="0" baseline="0" noProof="0" dirty="0">
                  <a:ln>
                    <a:noFill/>
                  </a:ln>
                  <a:solidFill>
                    <a:prstClr val="black"/>
                  </a:solidFill>
                  <a:effectLst/>
                  <a:uLnTx/>
                  <a:uFillTx/>
                  <a:latin typeface="Raleway"/>
                  <a:ea typeface="+mn-ea"/>
                  <a:cs typeface="+mn-cs"/>
                </a:rPr>
                <a:t>. </a:t>
              </a:r>
              <a:br>
                <a:rPr kumimoji="0" lang="pt-BR" sz="1600" b="0" i="0" u="none" strike="noStrike" kern="1200" cap="none" spc="0" normalizeH="0" baseline="0" noProof="0" dirty="0">
                  <a:ln>
                    <a:noFill/>
                  </a:ln>
                  <a:solidFill>
                    <a:prstClr val="black"/>
                  </a:solidFill>
                  <a:effectLst/>
                  <a:uLnTx/>
                  <a:uFillTx/>
                  <a:latin typeface="Raleway"/>
                  <a:ea typeface="+mn-ea"/>
                  <a:cs typeface="+mn-cs"/>
                </a:rPr>
              </a:br>
              <a:endParaRPr kumimoji="0" lang="pt-BR" sz="1600" b="0" i="0" u="none" strike="noStrike" kern="1200" cap="none" spc="0" normalizeH="0" baseline="0" noProof="0" dirty="0">
                <a:ln>
                  <a:noFill/>
                </a:ln>
                <a:solidFill>
                  <a:prstClr val="black"/>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Raleway"/>
                  <a:ea typeface="+mn-ea"/>
                  <a:cs typeface="+mn-cs"/>
                </a:rPr>
                <a:t>A Prova Nacional Docente constitui estratégia central para a qualidade da formação e da docência no país e está prevista no art. 67 da LDB e na estratégia 18.3 do PNE. </a:t>
              </a:r>
              <a:endPar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 name="CaixaDeTexto 2">
              <a:extLst>
                <a:ext uri="{FF2B5EF4-FFF2-40B4-BE49-F238E27FC236}">
                  <a16:creationId xmlns:a16="http://schemas.microsoft.com/office/drawing/2014/main" id="{5FE5A03F-D277-9871-2571-739622C5895B}"/>
                </a:ext>
              </a:extLst>
            </p:cNvPr>
            <p:cNvSpPr txBox="1"/>
            <p:nvPr/>
          </p:nvSpPr>
          <p:spPr>
            <a:xfrm>
              <a:off x="5036191" y="2999394"/>
              <a:ext cx="6100916" cy="230832"/>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black">
                      <a:lumMod val="75000"/>
                      <a:lumOff val="25000"/>
                    </a:prstClr>
                  </a:solidFill>
                  <a:effectLst/>
                  <a:uLnTx/>
                  <a:uFillTx/>
                  <a:latin typeface="Raleway" pitchFamily="2" charset="0"/>
                  <a:ea typeface="Aptos" panose="020B0004020202020204" pitchFamily="34" charset="0"/>
                  <a:cs typeface="+mn-cs"/>
                </a:rPr>
                <a:t> BID,2024.   </a:t>
              </a:r>
              <a:r>
                <a:rPr kumimoji="0" lang="pt-BR" sz="900" b="0" i="0" u="none" strike="noStrike" kern="1200" cap="none" spc="0" normalizeH="0" baseline="0" noProof="0" dirty="0">
                  <a:ln>
                    <a:noFill/>
                  </a:ln>
                  <a:solidFill>
                    <a:prstClr val="black">
                      <a:lumMod val="75000"/>
                      <a:lumOff val="25000"/>
                    </a:prstClr>
                  </a:solidFill>
                  <a:effectLst/>
                  <a:uLnTx/>
                  <a:uFillTx/>
                  <a:latin typeface="Raleway" pitchFamily="2" charset="0"/>
                  <a:ea typeface="+mn-ea"/>
                  <a:cs typeface="+mn-cs"/>
                </a:rPr>
                <a:t>BID e Movimento Profissão Docente, 2024</a:t>
              </a:r>
            </a:p>
          </p:txBody>
        </p:sp>
      </p:grpSp>
      <p:sp>
        <p:nvSpPr>
          <p:cNvPr id="13" name="CaixaDeTexto 12">
            <a:extLst>
              <a:ext uri="{FF2B5EF4-FFF2-40B4-BE49-F238E27FC236}">
                <a16:creationId xmlns:a16="http://schemas.microsoft.com/office/drawing/2014/main" id="{7958DB61-592D-A784-E295-E4BA39EBDEB8}"/>
              </a:ext>
            </a:extLst>
          </p:cNvPr>
          <p:cNvSpPr txBox="1"/>
          <p:nvPr/>
        </p:nvSpPr>
        <p:spPr>
          <a:xfrm>
            <a:off x="1321205" y="4082042"/>
            <a:ext cx="9675338" cy="231127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highlight>
                  <a:srgbClr val="11B880"/>
                </a:highlight>
                <a:uLnTx/>
                <a:uFillTx/>
                <a:latin typeface="Raleway"/>
                <a:ea typeface="+mn-ea"/>
                <a:cs typeface="+mn-cs"/>
              </a:rPr>
              <a:t>Objetivos:</a:t>
            </a:r>
            <a:endParaRPr kumimoji="0" lang="pt-BR" sz="1800" b="0" i="0" u="none" strike="noStrike" kern="1200" cap="none" spc="0" normalizeH="0" baseline="0" noProof="0" dirty="0">
              <a:ln>
                <a:noFill/>
              </a:ln>
              <a:solidFill>
                <a:prstClr val="white"/>
              </a:solidFill>
              <a:effectLst/>
              <a:uLnTx/>
              <a:uFillTx/>
              <a:latin typeface="Raleway"/>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Sans-Serif" panose="020B0604020202020204" pitchFamily="34" charset="0"/>
              <a:buChar char="•"/>
              <a:tabLst/>
              <a:defRPr/>
            </a:pPr>
            <a:r>
              <a:rPr kumimoji="0" lang="pt-BR" sz="1600" b="0" i="0" u="none" strike="noStrike" kern="1200" cap="none" spc="0" normalizeH="0" baseline="0" noProof="0" dirty="0">
                <a:ln>
                  <a:noFill/>
                </a:ln>
                <a:solidFill>
                  <a:srgbClr val="000000"/>
                </a:solidFill>
                <a:effectLst/>
                <a:uLnTx/>
                <a:uFillTx/>
                <a:latin typeface="Raleway"/>
                <a:ea typeface="+mn-ea"/>
                <a:cs typeface="+mn-cs"/>
              </a:rPr>
              <a:t>Subsidiar os entes federativos na </a:t>
            </a:r>
            <a:r>
              <a:rPr kumimoji="0" lang="pt-BR" sz="1600" b="1" i="0" u="none" strike="noStrike" kern="1200" cap="none" spc="0" normalizeH="0" baseline="0" noProof="0" dirty="0">
                <a:ln>
                  <a:noFill/>
                </a:ln>
                <a:solidFill>
                  <a:srgbClr val="000000"/>
                </a:solidFill>
                <a:effectLst/>
                <a:uLnTx/>
                <a:uFillTx/>
                <a:latin typeface="Raleway"/>
                <a:ea typeface="+mn-ea"/>
                <a:cs typeface="+mn-cs"/>
              </a:rPr>
              <a:t>seleção de profissionais </a:t>
            </a:r>
            <a:r>
              <a:rPr kumimoji="0" lang="pt-BR" sz="1600" b="0" i="0" u="none" strike="noStrike" kern="1200" cap="none" spc="0" normalizeH="0" baseline="0" noProof="0" dirty="0">
                <a:ln>
                  <a:noFill/>
                </a:ln>
                <a:solidFill>
                  <a:srgbClr val="000000"/>
                </a:solidFill>
                <a:effectLst/>
                <a:uLnTx/>
                <a:uFillTx/>
                <a:latin typeface="Raleway"/>
                <a:ea typeface="+mn-ea"/>
                <a:cs typeface="+mn-cs"/>
              </a:rPr>
              <a:t>qualificados para suas redes de ensino.</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Sans-Serif" panose="020B0604020202020204" pitchFamily="34" charset="0"/>
              <a:buChar char="•"/>
              <a:tabLst/>
              <a:defRPr/>
            </a:pPr>
            <a:r>
              <a:rPr kumimoji="0" lang="pt-BR" sz="1600" b="0" i="0" u="none" strike="noStrike" kern="1200" cap="none" spc="0" normalizeH="0" baseline="0" noProof="0" dirty="0">
                <a:ln>
                  <a:noFill/>
                </a:ln>
                <a:solidFill>
                  <a:srgbClr val="000000"/>
                </a:solidFill>
                <a:effectLst/>
                <a:uLnTx/>
                <a:uFillTx/>
                <a:latin typeface="Raleway"/>
                <a:ea typeface="+mn-ea"/>
                <a:cs typeface="+mn-cs"/>
              </a:rPr>
              <a:t>Estimular a </a:t>
            </a:r>
            <a:r>
              <a:rPr kumimoji="0" lang="pt-BR" sz="1600" b="1" i="0" u="none" strike="noStrike" kern="1200" cap="none" spc="0" normalizeH="0" baseline="0" noProof="0" dirty="0">
                <a:ln>
                  <a:noFill/>
                </a:ln>
                <a:solidFill>
                  <a:srgbClr val="000000"/>
                </a:solidFill>
                <a:effectLst/>
                <a:uLnTx/>
                <a:uFillTx/>
                <a:latin typeface="Raleway"/>
                <a:ea typeface="+mn-ea"/>
                <a:cs typeface="+mn-cs"/>
              </a:rPr>
              <a:t>realização de concursos públicos</a:t>
            </a:r>
            <a:r>
              <a:rPr kumimoji="0" lang="pt-BR" sz="1600" b="0" i="0" u="none" strike="noStrike" kern="1200" cap="none" spc="0" normalizeH="0" baseline="0" noProof="0" dirty="0">
                <a:ln>
                  <a:noFill/>
                </a:ln>
                <a:solidFill>
                  <a:srgbClr val="000000"/>
                </a:solidFill>
                <a:effectLst/>
                <a:uLnTx/>
                <a:uFillTx/>
                <a:latin typeface="Raleway"/>
                <a:ea typeface="+mn-ea"/>
                <a:cs typeface="+mn-cs"/>
              </a:rPr>
              <a:t> e induzir o aumento de </a:t>
            </a:r>
            <a:r>
              <a:rPr kumimoji="0" lang="pt-BR" sz="1600" b="1" i="0" u="none" strike="noStrike" kern="1200" cap="none" spc="0" normalizeH="0" baseline="0" noProof="0" dirty="0">
                <a:ln>
                  <a:noFill/>
                </a:ln>
                <a:solidFill>
                  <a:srgbClr val="000000"/>
                </a:solidFill>
                <a:effectLst/>
                <a:uLnTx/>
                <a:uFillTx/>
                <a:latin typeface="Raleway"/>
                <a:ea typeface="+mn-ea"/>
                <a:cs typeface="+mn-cs"/>
              </a:rPr>
              <a:t>professores efetivos</a:t>
            </a:r>
            <a:r>
              <a:rPr kumimoji="0" lang="pt-BR" sz="1600" b="0" i="0" u="none" strike="noStrike" kern="1200" cap="none" spc="0" normalizeH="0" baseline="0" noProof="0" dirty="0">
                <a:ln>
                  <a:noFill/>
                </a:ln>
                <a:solidFill>
                  <a:srgbClr val="000000"/>
                </a:solidFill>
                <a:effectLst/>
                <a:uLnTx/>
                <a:uFillTx/>
                <a:latin typeface="Raleway"/>
                <a:ea typeface="+mn-ea"/>
                <a:cs typeface="+mn-cs"/>
              </a:rPr>
              <a:t> nas redes de ensino do Brasil </a:t>
            </a:r>
          </a:p>
          <a:p>
            <a:pPr marL="285750" marR="0" lvl="0" indent="-285750" algn="l" defTabSz="914400" rtl="0" eaLnBrk="1" fontAlgn="auto" latinLnBrk="0" hangingPunct="1">
              <a:lnSpc>
                <a:spcPct val="150000"/>
              </a:lnSpc>
              <a:spcBef>
                <a:spcPts val="0"/>
              </a:spcBef>
              <a:spcAft>
                <a:spcPts val="0"/>
              </a:spcAft>
              <a:buClrTx/>
              <a:buSzTx/>
              <a:buFont typeface="Arial,Sans-Serif" panose="020B0604020202020204" pitchFamily="34" charset="0"/>
              <a:buChar char="•"/>
              <a:tabLst/>
              <a:defRPr/>
            </a:pPr>
            <a:r>
              <a:rPr kumimoji="0" lang="pt-BR" sz="1600" b="0" i="0" u="none" strike="noStrike" kern="1200" cap="none" spc="0" normalizeH="0" baseline="0" noProof="0" dirty="0">
                <a:ln>
                  <a:noFill/>
                </a:ln>
                <a:solidFill>
                  <a:srgbClr val="000000"/>
                </a:solidFill>
                <a:effectLst/>
                <a:uLnTx/>
                <a:uFillTx/>
                <a:latin typeface="Raleway"/>
                <a:ea typeface="+mn-ea"/>
                <a:cs typeface="+mn-cs"/>
              </a:rPr>
              <a:t>Promover </a:t>
            </a:r>
            <a:r>
              <a:rPr kumimoji="0" lang="pt-BR" sz="1600" b="1" i="0" u="none" strike="noStrike" kern="1200" cap="none" spc="0" normalizeH="0" baseline="0" noProof="0" dirty="0">
                <a:ln>
                  <a:noFill/>
                </a:ln>
                <a:solidFill>
                  <a:srgbClr val="000000"/>
                </a:solidFill>
                <a:effectLst/>
                <a:uLnTx/>
                <a:uFillTx/>
                <a:latin typeface="Raleway"/>
                <a:ea typeface="+mn-ea"/>
                <a:cs typeface="+mn-cs"/>
              </a:rPr>
              <a:t>economia de recursos </a:t>
            </a:r>
            <a:r>
              <a:rPr kumimoji="0" lang="pt-BR" sz="1600" b="0" i="0" u="none" strike="noStrike" kern="1200" cap="none" spc="0" normalizeH="0" baseline="0" noProof="0" dirty="0">
                <a:ln>
                  <a:noFill/>
                </a:ln>
                <a:solidFill>
                  <a:srgbClr val="000000"/>
                </a:solidFill>
                <a:effectLst/>
                <a:uLnTx/>
                <a:uFillTx/>
                <a:latin typeface="Raleway"/>
                <a:ea typeface="+mn-ea"/>
                <a:cs typeface="+mn-cs"/>
              </a:rPr>
              <a:t>e </a:t>
            </a:r>
            <a:r>
              <a:rPr kumimoji="0" lang="pt-BR" sz="1600" b="1" i="0" u="none" strike="noStrike" kern="1200" cap="none" spc="0" normalizeH="0" baseline="0" noProof="0" dirty="0">
                <a:ln>
                  <a:noFill/>
                </a:ln>
                <a:solidFill>
                  <a:srgbClr val="000000"/>
                </a:solidFill>
                <a:effectLst/>
                <a:uLnTx/>
                <a:uFillTx/>
                <a:latin typeface="Raleway"/>
                <a:ea typeface="+mn-ea"/>
                <a:cs typeface="+mn-cs"/>
              </a:rPr>
              <a:t>colaboração </a:t>
            </a:r>
            <a:r>
              <a:rPr kumimoji="0" lang="pt-BR" sz="1600" b="0" i="0" u="none" strike="noStrike" kern="1200" cap="none" spc="0" normalizeH="0" baseline="0" noProof="0" dirty="0">
                <a:ln>
                  <a:noFill/>
                </a:ln>
                <a:solidFill>
                  <a:srgbClr val="000000"/>
                </a:solidFill>
                <a:effectLst/>
                <a:uLnTx/>
                <a:uFillTx/>
                <a:latin typeface="Raleway"/>
                <a:ea typeface="+mn-ea"/>
                <a:cs typeface="+mn-cs"/>
              </a:rPr>
              <a:t>com entes federativos</a:t>
            </a:r>
          </a:p>
        </p:txBody>
      </p:sp>
      <p:pic>
        <p:nvPicPr>
          <p:cNvPr id="16" name="Gráfico 15">
            <a:extLst>
              <a:ext uri="{FF2B5EF4-FFF2-40B4-BE49-F238E27FC236}">
                <a16:creationId xmlns:a16="http://schemas.microsoft.com/office/drawing/2014/main" id="{D740744E-7ABE-FED6-3F55-4835CD9AC3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541" y="4080665"/>
            <a:ext cx="601663" cy="601663"/>
          </a:xfrm>
          <a:prstGeom prst="rect">
            <a:avLst/>
          </a:prstGeom>
        </p:spPr>
      </p:pic>
      <p:sp>
        <p:nvSpPr>
          <p:cNvPr id="4" name="Retângulo: Cantos Arredondados 3">
            <a:extLst>
              <a:ext uri="{FF2B5EF4-FFF2-40B4-BE49-F238E27FC236}">
                <a16:creationId xmlns:a16="http://schemas.microsoft.com/office/drawing/2014/main" id="{14CA3153-ADE3-E153-3C7C-D7DA8B2B6081}"/>
              </a:ext>
            </a:extLst>
          </p:cNvPr>
          <p:cNvSpPr/>
          <p:nvPr/>
        </p:nvSpPr>
        <p:spPr>
          <a:xfrm>
            <a:off x="694378" y="418694"/>
            <a:ext cx="9128178" cy="637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sz="4000" dirty="0">
                <a:solidFill>
                  <a:srgbClr val="11B880"/>
                </a:solidFill>
                <a:latin typeface="Raleway Black"/>
              </a:rPr>
              <a:t>Prova Nacional Docente (PND)</a:t>
            </a:r>
          </a:p>
        </p:txBody>
      </p:sp>
      <p:pic>
        <p:nvPicPr>
          <p:cNvPr id="6" name="Gráfico 5">
            <a:extLst>
              <a:ext uri="{FF2B5EF4-FFF2-40B4-BE49-F238E27FC236}">
                <a16:creationId xmlns:a16="http://schemas.microsoft.com/office/drawing/2014/main" id="{757D8443-117E-8955-E00D-E529017BFF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8079" y="397938"/>
            <a:ext cx="2255332" cy="905791"/>
          </a:xfrm>
          <a:prstGeom prst="rect">
            <a:avLst/>
          </a:prstGeom>
        </p:spPr>
      </p:pic>
    </p:spTree>
    <p:extLst>
      <p:ext uri="{BB962C8B-B14F-4D97-AF65-F5344CB8AC3E}">
        <p14:creationId xmlns:p14="http://schemas.microsoft.com/office/powerpoint/2010/main" val="2611677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362B-7235-ED76-5AFB-F9C54656BB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511C932-5A4F-6726-7BA2-4B967F1C9D89}"/>
              </a:ext>
            </a:extLst>
          </p:cNvPr>
          <p:cNvSpPr/>
          <p:nvPr/>
        </p:nvSpPr>
        <p:spPr>
          <a:xfrm>
            <a:off x="-13045" y="2"/>
            <a:ext cx="12196317" cy="1671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DBCED68-ABD5-3357-3A69-D4B21DD6259B}"/>
              </a:ext>
            </a:extLst>
          </p:cNvPr>
          <p:cNvSpPr txBox="1"/>
          <p:nvPr/>
        </p:nvSpPr>
        <p:spPr>
          <a:xfrm>
            <a:off x="3579726" y="3926700"/>
            <a:ext cx="2870313"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Raleway Black"/>
                <a:ea typeface="+mn-ea"/>
                <a:cs typeface="+mn-cs"/>
              </a:rPr>
              <a:t>Status da implementação</a:t>
            </a:r>
            <a:endParaRPr kumimoji="0" lang="pt-BR"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m 9" descr="Mesa com cadeiras&#10;&#10;Descrição gerada automaticamente">
            <a:extLst>
              <a:ext uri="{FF2B5EF4-FFF2-40B4-BE49-F238E27FC236}">
                <a16:creationId xmlns:a16="http://schemas.microsoft.com/office/drawing/2014/main" id="{79B24E60-7717-F562-49FF-0A64B4F1EADE}"/>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766" t="12014" b="12857"/>
          <a:stretch/>
        </p:blipFill>
        <p:spPr>
          <a:xfrm>
            <a:off x="-21773" y="-9526"/>
            <a:ext cx="12205045" cy="6867524"/>
          </a:xfrm>
          <a:prstGeom prst="rect">
            <a:avLst/>
          </a:prstGeom>
        </p:spPr>
      </p:pic>
      <p:pic>
        <p:nvPicPr>
          <p:cNvPr id="5" name="Imagem 5">
            <a:extLst>
              <a:ext uri="{FF2B5EF4-FFF2-40B4-BE49-F238E27FC236}">
                <a16:creationId xmlns:a16="http://schemas.microsoft.com/office/drawing/2014/main" id="{19FF5CCA-1532-DB4E-277D-5B2E203BD6E6}"/>
              </a:ext>
            </a:extLst>
          </p:cNvPr>
          <p:cNvPicPr>
            <a:picLocks noChangeAspect="1"/>
          </p:cNvPicPr>
          <p:nvPr/>
        </p:nvPicPr>
        <p:blipFill rotWithShape="1">
          <a:blip r:embed="rId6"/>
          <a:srcRect r="5213" b="-44"/>
          <a:stretch/>
        </p:blipFill>
        <p:spPr>
          <a:xfrm>
            <a:off x="6287461" y="2792333"/>
            <a:ext cx="5895811" cy="4088404"/>
          </a:xfrm>
          <a:prstGeom prst="rect">
            <a:avLst/>
          </a:prstGeom>
        </p:spPr>
      </p:pic>
      <p:pic>
        <p:nvPicPr>
          <p:cNvPr id="6" name="Imagem 5">
            <a:extLst>
              <a:ext uri="{FF2B5EF4-FFF2-40B4-BE49-F238E27FC236}">
                <a16:creationId xmlns:a16="http://schemas.microsoft.com/office/drawing/2014/main" id="{4B685F7D-B175-9EC9-ABEB-F048E11D22BD}"/>
              </a:ext>
            </a:extLst>
          </p:cNvPr>
          <p:cNvPicPr>
            <a:picLocks noChangeAspect="1"/>
          </p:cNvPicPr>
          <p:nvPr/>
        </p:nvPicPr>
        <p:blipFill rotWithShape="1">
          <a:blip r:embed="rId6"/>
          <a:srcRect r="5213" b="-44"/>
          <a:stretch/>
        </p:blipFill>
        <p:spPr>
          <a:xfrm>
            <a:off x="6225787" y="2792332"/>
            <a:ext cx="5895811" cy="4088404"/>
          </a:xfrm>
          <a:prstGeom prst="rect">
            <a:avLst/>
          </a:prstGeom>
        </p:spPr>
      </p:pic>
      <p:sp>
        <p:nvSpPr>
          <p:cNvPr id="9" name="Rectangle 8">
            <a:extLst>
              <a:ext uri="{FF2B5EF4-FFF2-40B4-BE49-F238E27FC236}">
                <a16:creationId xmlns:a16="http://schemas.microsoft.com/office/drawing/2014/main" id="{FFDC36A5-FF72-ED24-4F61-FBC46FBE163E}"/>
              </a:ext>
            </a:extLst>
          </p:cNvPr>
          <p:cNvSpPr/>
          <p:nvPr/>
        </p:nvSpPr>
        <p:spPr>
          <a:xfrm>
            <a:off x="8729" y="2993465"/>
            <a:ext cx="5979257" cy="2759477"/>
          </a:xfrm>
          <a:prstGeom prst="rect">
            <a:avLst/>
          </a:prstGeom>
          <a:solidFill>
            <a:srgbClr val="034E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9D6A1B74-A761-265E-B034-C63D0E2032F3}"/>
              </a:ext>
            </a:extLst>
          </p:cNvPr>
          <p:cNvSpPr txBox="1"/>
          <p:nvPr/>
        </p:nvSpPr>
        <p:spPr>
          <a:xfrm>
            <a:off x="421596" y="3054894"/>
            <a:ext cx="589105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4000" dirty="0">
                <a:solidFill>
                  <a:prstClr val="white"/>
                </a:solidFill>
                <a:latin typeface="Raleway Black"/>
              </a:rPr>
              <a:t>417</a:t>
            </a:r>
            <a:r>
              <a:rPr lang="pt-BR" sz="1600" b="1" dirty="0">
                <a:solidFill>
                  <a:prstClr val="white"/>
                </a:solidFill>
                <a:latin typeface="Raleway Medium"/>
              </a:rPr>
              <a:t> municípios</a:t>
            </a:r>
          </a:p>
          <a:p>
            <a:pPr>
              <a:defRPr/>
            </a:pPr>
            <a:r>
              <a:rPr lang="en-US" sz="4000" dirty="0">
                <a:solidFill>
                  <a:prstClr val="white"/>
                </a:solidFill>
                <a:latin typeface="Raleway Black"/>
              </a:rPr>
              <a:t>2.284.659</a:t>
            </a:r>
            <a:r>
              <a:rPr kumimoji="0" lang="pt-BR" sz="3200" b="0" i="0" u="none" strike="noStrike" kern="1200" cap="none" spc="0" normalizeH="0" baseline="0" noProof="0" dirty="0">
                <a:ln>
                  <a:noFill/>
                </a:ln>
                <a:solidFill>
                  <a:prstClr val="white"/>
                </a:solidFill>
                <a:effectLst/>
                <a:uLnTx/>
                <a:uFillTx/>
                <a:latin typeface="Raleway Medium"/>
                <a:ea typeface="Raleway Medium"/>
                <a:cs typeface="Raleway Medium"/>
                <a:sym typeface="Raleway Medium"/>
              </a:rPr>
              <a:t> </a:t>
            </a:r>
            <a:r>
              <a:rPr kumimoji="0" lang="pt-BR" sz="1600" b="1" i="0" u="none" strike="noStrike" kern="1200" cap="none" spc="0" normalizeH="0" baseline="0" noProof="0" dirty="0">
                <a:ln>
                  <a:noFill/>
                </a:ln>
                <a:solidFill>
                  <a:prstClr val="white"/>
                </a:solidFill>
                <a:effectLst/>
                <a:uLnTx/>
                <a:uFillTx/>
                <a:latin typeface="Raleway Medium"/>
                <a:ea typeface="Raleway Medium"/>
                <a:cs typeface="Raleway Medium"/>
                <a:sym typeface="Raleway Medium"/>
              </a:rPr>
              <a:t>estudantes</a:t>
            </a:r>
            <a:endParaRPr lang="pt-BR" sz="1600" b="1" i="0" u="none" strike="noStrike" kern="1200" cap="none" spc="0" normalizeH="0" baseline="0" noProof="0" dirty="0">
              <a:ln>
                <a:noFill/>
              </a:ln>
              <a:solidFill>
                <a:prstClr val="white"/>
              </a:solidFill>
              <a:effectLst/>
              <a:uLnTx/>
              <a:uFillTx/>
              <a:latin typeface="Raleway Medium"/>
              <a:ea typeface="Raleway Medium"/>
              <a:cs typeface="Raleway Medium"/>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US" sz="4000" dirty="0">
                <a:solidFill>
                  <a:prstClr val="white"/>
                </a:solidFill>
                <a:latin typeface="Raleway Black"/>
              </a:rPr>
              <a:t>81.132</a:t>
            </a:r>
            <a:r>
              <a:rPr kumimoji="0" lang="pt-BR" sz="3200" b="1" i="0" u="none" strike="noStrike" kern="1200" cap="none" spc="0" normalizeH="0" baseline="0" noProof="0" dirty="0">
                <a:ln>
                  <a:noFill/>
                </a:ln>
                <a:solidFill>
                  <a:prstClr val="white"/>
                </a:solidFill>
                <a:effectLst/>
                <a:uLnTx/>
                <a:uFillTx/>
                <a:latin typeface="Raleway Medium"/>
                <a:sym typeface="Raleway Medium"/>
              </a:rPr>
              <a:t> </a:t>
            </a:r>
            <a:r>
              <a:rPr kumimoji="0" lang="pt-BR" sz="1600" b="1" i="0" u="none" strike="noStrike" kern="1200" cap="none" spc="0" normalizeH="0" baseline="0" noProof="0" dirty="0">
                <a:ln>
                  <a:noFill/>
                </a:ln>
                <a:solidFill>
                  <a:prstClr val="white"/>
                </a:solidFill>
                <a:effectLst/>
                <a:uLnTx/>
                <a:uFillTx/>
                <a:latin typeface="Raleway Medium"/>
                <a:ea typeface="Raleway Medium"/>
                <a:cs typeface="Raleway Medium"/>
                <a:sym typeface="Raleway Medium"/>
              </a:rPr>
              <a:t>docentes</a:t>
            </a:r>
            <a:endParaRPr lang="pt-BR" sz="1600" b="1" i="0" u="none" strike="noStrike" kern="1200" cap="none" spc="0" normalizeH="0" baseline="0" noProof="0" dirty="0">
              <a:ln>
                <a:noFill/>
              </a:ln>
              <a:solidFill>
                <a:prstClr val="white"/>
              </a:solidFill>
              <a:effectLst/>
              <a:uLnTx/>
              <a:uFillTx/>
              <a:latin typeface="Raleway Medium"/>
              <a:ea typeface="Raleway Medium"/>
              <a:cs typeface="Raleway Medium"/>
            </a:endParaRPr>
          </a:p>
          <a:p>
            <a:pPr marL="0" marR="0" lvl="0" indent="0" algn="l" defTabSz="914400" rtl="0" eaLnBrk="1" fontAlgn="auto" latinLnBrk="0" hangingPunct="1">
              <a:lnSpc>
                <a:spcPct val="100000"/>
              </a:lnSpc>
              <a:spcBef>
                <a:spcPts val="0"/>
              </a:spcBef>
              <a:spcAft>
                <a:spcPts val="0"/>
              </a:spcAft>
              <a:buClrTx/>
              <a:buSzPts val="1800"/>
              <a:buFontTx/>
              <a:buNone/>
              <a:tabLst/>
              <a:defRPr/>
            </a:pPr>
            <a:r>
              <a:rPr lang="en-US" sz="4000" dirty="0">
                <a:solidFill>
                  <a:prstClr val="white"/>
                </a:solidFill>
                <a:latin typeface="Raleway Black"/>
              </a:rPr>
              <a:t>11.956</a:t>
            </a:r>
            <a:r>
              <a:rPr kumimoji="0" lang="pt-BR" sz="1600" b="1" i="0" u="none" strike="noStrike" kern="1200" cap="none" spc="0" normalizeH="0" baseline="0" noProof="0" dirty="0">
                <a:ln>
                  <a:noFill/>
                </a:ln>
                <a:solidFill>
                  <a:prstClr val="white"/>
                </a:solidFill>
                <a:effectLst/>
                <a:uLnTx/>
                <a:uFillTx/>
                <a:latin typeface="Raleway Medium"/>
                <a:ea typeface="Raleway Medium"/>
                <a:cs typeface="Raleway Medium"/>
                <a:sym typeface="Raleway Medium"/>
              </a:rPr>
              <a:t> </a:t>
            </a:r>
            <a:r>
              <a:rPr kumimoji="0" lang="pt-BR" sz="1600" b="1" i="0" u="none" strike="noStrike" kern="1200" cap="none" spc="0" normalizeH="0" baseline="0" noProof="0" dirty="0">
                <a:ln>
                  <a:noFill/>
                </a:ln>
                <a:solidFill>
                  <a:prstClr val="white"/>
                </a:solidFill>
                <a:effectLst/>
                <a:uLnTx/>
                <a:uFillTx/>
                <a:latin typeface="Raleway Medium"/>
                <a:sym typeface="Raleway Medium"/>
              </a:rPr>
              <a:t>escolas</a:t>
            </a:r>
            <a:endParaRPr lang="pt-BR" sz="1600" b="1" i="0" u="none" strike="noStrike" kern="1200" cap="none" spc="0" normalizeH="0" baseline="0" noProof="0" dirty="0">
              <a:ln>
                <a:noFill/>
              </a:ln>
              <a:solidFill>
                <a:prstClr val="white"/>
              </a:solidFill>
              <a:effectLst/>
              <a:uLnTx/>
              <a:uFillTx/>
              <a:latin typeface="Raleway Medium"/>
            </a:endParaRPr>
          </a:p>
          <a:p>
            <a:pPr>
              <a:defRPr/>
            </a:pPr>
            <a:endParaRPr lang="pt-BR" sz="1600" b="1">
              <a:solidFill>
                <a:prstClr val="white"/>
              </a:solidFill>
              <a:latin typeface="Raleway Medium"/>
            </a:endParaRPr>
          </a:p>
        </p:txBody>
      </p:sp>
      <p:sp>
        <p:nvSpPr>
          <p:cNvPr id="4" name="TextBox 4">
            <a:extLst>
              <a:ext uri="{FF2B5EF4-FFF2-40B4-BE49-F238E27FC236}">
                <a16:creationId xmlns:a16="http://schemas.microsoft.com/office/drawing/2014/main" id="{4B7B9633-49CA-83FD-8D2B-D9B2147F1423}"/>
              </a:ext>
            </a:extLst>
          </p:cNvPr>
          <p:cNvSpPr txBox="1"/>
          <p:nvPr/>
        </p:nvSpPr>
        <p:spPr>
          <a:xfrm>
            <a:off x="187265" y="1846362"/>
            <a:ext cx="8172963" cy="9130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333" b="0" i="0" u="none" strike="noStrike" kern="1200" cap="none" spc="0" normalizeH="0" baseline="0" noProof="0">
                <a:ln>
                  <a:noFill/>
                </a:ln>
                <a:solidFill>
                  <a:prstClr val="black"/>
                </a:solidFill>
                <a:effectLst/>
                <a:uLnTx/>
                <a:uFillTx/>
                <a:latin typeface="Raleway Black"/>
                <a:ea typeface="+mn-ea"/>
                <a:cs typeface="+mn-cs"/>
              </a:rPr>
              <a:t>De quem cuidamos?</a:t>
            </a:r>
            <a:r>
              <a:rPr kumimoji="0" lang="pt-BR" sz="3733" b="0" i="0" u="none" strike="noStrike" kern="1200" cap="none" spc="0" normalizeH="0" baseline="0" noProof="0">
                <a:ln>
                  <a:noFill/>
                </a:ln>
                <a:solidFill>
                  <a:prstClr val="black"/>
                </a:solidFill>
                <a:effectLst/>
                <a:uLnTx/>
                <a:uFillTx/>
                <a:latin typeface="Raleway Black"/>
                <a:ea typeface="+mn-ea"/>
                <a:cs typeface="+mn-cs"/>
              </a:rPr>
              <a:t>	 </a:t>
            </a:r>
          </a:p>
        </p:txBody>
      </p:sp>
      <p:sp>
        <p:nvSpPr>
          <p:cNvPr id="7" name="CaixaDeTexto 6">
            <a:extLst>
              <a:ext uri="{FF2B5EF4-FFF2-40B4-BE49-F238E27FC236}">
                <a16:creationId xmlns:a16="http://schemas.microsoft.com/office/drawing/2014/main" id="{7F832A36-7225-5CA6-0A9C-56C434807DE5}"/>
              </a:ext>
            </a:extLst>
          </p:cNvPr>
          <p:cNvSpPr txBox="1"/>
          <p:nvPr/>
        </p:nvSpPr>
        <p:spPr>
          <a:xfrm>
            <a:off x="8569266" y="522923"/>
            <a:ext cx="2944308" cy="1323439"/>
          </a:xfrm>
          <a:prstGeom prst="rect">
            <a:avLst/>
          </a:prstGeom>
          <a:solidFill>
            <a:schemeClr val="accent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lang="pt-BR" sz="2000">
                <a:solidFill>
                  <a:prstClr val="black"/>
                </a:solidFill>
                <a:latin typeface="Calibri" panose="020F0502020204030204"/>
              </a:rPr>
              <a:t>47.304.532 estudantes</a:t>
            </a:r>
          </a:p>
          <a:p>
            <a:pPr>
              <a:defRPr/>
            </a:pPr>
            <a:r>
              <a:rPr lang="pt-BR" sz="2000">
                <a:solidFill>
                  <a:prstClr val="black"/>
                </a:solidFill>
                <a:ea typeface="Calibri"/>
                <a:cs typeface="Calibri"/>
              </a:rPr>
              <a:t>2.354.194 docentes</a:t>
            </a:r>
          </a:p>
          <a:p>
            <a:pPr>
              <a:defRPr/>
            </a:pPr>
            <a:r>
              <a:rPr lang="pt-BR" sz="2000">
                <a:solidFill>
                  <a:prstClr val="black"/>
                </a:solidFill>
                <a:ea typeface="Calibri"/>
                <a:cs typeface="Calibri"/>
              </a:rPr>
              <a:t>178.476 escolas</a:t>
            </a:r>
          </a:p>
        </p:txBody>
      </p:sp>
      <p:sp>
        <p:nvSpPr>
          <p:cNvPr id="8" name="CaixaDeTexto 7">
            <a:extLst>
              <a:ext uri="{FF2B5EF4-FFF2-40B4-BE49-F238E27FC236}">
                <a16:creationId xmlns:a16="http://schemas.microsoft.com/office/drawing/2014/main" id="{768745DA-493F-5DEA-5F3B-56E26C855231}"/>
              </a:ext>
            </a:extLst>
          </p:cNvPr>
          <p:cNvSpPr txBox="1"/>
          <p:nvPr/>
        </p:nvSpPr>
        <p:spPr>
          <a:xfrm>
            <a:off x="5160140" y="5453216"/>
            <a:ext cx="1032655" cy="461665"/>
          </a:xfrm>
          <a:prstGeom prst="rect">
            <a:avLst/>
          </a:prstGeom>
          <a:solidFill>
            <a:schemeClr val="accent2"/>
          </a:solid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dirty="0">
                <a:solidFill>
                  <a:prstClr val="black"/>
                </a:solidFill>
                <a:latin typeface="Calibri" panose="020F0502020204030204"/>
              </a:rPr>
              <a:t>Bahia</a:t>
            </a: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CaixaDeTexto 12">
            <a:extLst>
              <a:ext uri="{FF2B5EF4-FFF2-40B4-BE49-F238E27FC236}">
                <a16:creationId xmlns:a16="http://schemas.microsoft.com/office/drawing/2014/main" id="{31008A60-A4B4-D5C8-1C43-0B301FBFCCFD}"/>
              </a:ext>
            </a:extLst>
          </p:cNvPr>
          <p:cNvSpPr txBox="1"/>
          <p:nvPr/>
        </p:nvSpPr>
        <p:spPr>
          <a:xfrm>
            <a:off x="8192729" y="413841"/>
            <a:ext cx="2298290" cy="369332"/>
          </a:xfrm>
          <a:prstGeom prst="rect">
            <a:avLst/>
          </a:prstGeom>
          <a:solidFill>
            <a:schemeClr val="accent1"/>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solidFill>
                  <a:prstClr val="black"/>
                </a:solidFill>
                <a:latin typeface="Calibri" panose="020F0502020204030204"/>
              </a:rPr>
              <a:t>BRASIL</a:t>
            </a:r>
            <a:r>
              <a:rPr kumimoji="0" lang="pt-BR"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2" name="TextBox 5">
            <a:extLst>
              <a:ext uri="{FF2B5EF4-FFF2-40B4-BE49-F238E27FC236}">
                <a16:creationId xmlns:a16="http://schemas.microsoft.com/office/drawing/2014/main" id="{3AF586F9-4EB6-7BEE-E04C-1C1633D45FEC}"/>
              </a:ext>
            </a:extLst>
          </p:cNvPr>
          <p:cNvSpPr txBox="1"/>
          <p:nvPr/>
        </p:nvSpPr>
        <p:spPr>
          <a:xfrm>
            <a:off x="8729" y="5971435"/>
            <a:ext cx="6303923" cy="892552"/>
          </a:xfrm>
          <a:prstGeom prst="rect">
            <a:avLst/>
          </a:prstGeom>
          <a:noFill/>
        </p:spPr>
        <p:txBody>
          <a:bodyPr wrap="square" lIns="91440" tIns="45720" rIns="91440" bIns="45720" rtlCol="0" anchor="t">
            <a:spAutoFit/>
          </a:bodyPr>
          <a:lstStyle/>
          <a:p>
            <a:pPr>
              <a:defRPr/>
            </a:pPr>
            <a:r>
              <a:rPr lang="pt-BR" sz="1300">
                <a:solidFill>
                  <a:prstClr val="black"/>
                </a:solidFill>
                <a:latin typeface="Raleway Medium"/>
                <a:ea typeface="Aptos" panose="020B0004020202020204" pitchFamily="34" charset="0"/>
              </a:rPr>
              <a:t>* Dados de matrículas, docentes e escolas das redes municipais do estado.</a:t>
            </a:r>
          </a:p>
          <a:p>
            <a:pPr marL="0" marR="0" lvl="0" indent="0" algn="l" defTabSz="914400">
              <a:lnSpc>
                <a:spcPct val="100000"/>
              </a:lnSpc>
              <a:spcBef>
                <a:spcPts val="0"/>
              </a:spcBef>
              <a:spcAft>
                <a:spcPts val="0"/>
              </a:spcAft>
              <a:buClrTx/>
              <a:buSzTx/>
              <a:buFontTx/>
              <a:buNone/>
              <a:tabLst/>
              <a:defRPr/>
            </a:pPr>
            <a:r>
              <a:rPr lang="pt-BR" sz="1300">
                <a:solidFill>
                  <a:prstClr val="black"/>
                </a:solidFill>
                <a:latin typeface="Raleway Medium"/>
                <a:ea typeface="Aptos" panose="020B0004020202020204" pitchFamily="34" charset="0"/>
              </a:rPr>
              <a:t>**</a:t>
            </a:r>
            <a:r>
              <a:rPr kumimoji="0" lang="pt-BR" sz="1300" b="0" i="0" u="none" strike="noStrike" kern="1200" cap="none" spc="0" normalizeH="0" baseline="0" noProof="0">
                <a:ln>
                  <a:noFill/>
                </a:ln>
                <a:solidFill>
                  <a:prstClr val="black"/>
                </a:solidFill>
                <a:effectLst/>
                <a:uLnTx/>
                <a:uFillTx/>
                <a:latin typeface="Raleway Medium"/>
                <a:ea typeface="Aptos" panose="020B0004020202020204" pitchFamily="34" charset="0"/>
              </a:rPr>
              <a:t> </a:t>
            </a:r>
            <a:r>
              <a:rPr kumimoji="0" lang="pt-BR" sz="1300" b="0" i="0" u="none" strike="noStrike" kern="1200" cap="none" spc="0" normalizeH="0" baseline="0" noProof="0">
                <a:ln>
                  <a:noFill/>
                </a:ln>
                <a:solidFill>
                  <a:prstClr val="black"/>
                </a:solidFill>
                <a:effectLst/>
                <a:uLnTx/>
                <a:uFillTx/>
                <a:latin typeface="Raleway Medium"/>
              </a:rPr>
              <a:t>Total de matrículas, docentes e escolas públicas e privadas de educação básica, de todas as etapas e modalidades.</a:t>
            </a:r>
          </a:p>
          <a:p>
            <a:pPr marL="0" marR="0" lvl="0" indent="0" algn="l" defTabSz="914400">
              <a:lnSpc>
                <a:spcPct val="100000"/>
              </a:lnSpc>
              <a:spcBef>
                <a:spcPts val="0"/>
              </a:spcBef>
              <a:spcAft>
                <a:spcPts val="0"/>
              </a:spcAft>
              <a:buClrTx/>
              <a:buSzTx/>
              <a:buFontTx/>
              <a:buNone/>
              <a:tabLst/>
              <a:defRPr/>
            </a:pPr>
            <a:r>
              <a:rPr lang="pt-BR" sz="1300">
                <a:solidFill>
                  <a:prstClr val="black"/>
                </a:solidFill>
                <a:latin typeface="Raleway Medium"/>
              </a:rPr>
              <a:t>FONTE: Censo Escolar/INEP (2023)</a:t>
            </a:r>
            <a:endParaRPr lang="pt-BR" sz="1300" b="0" i="0" u="none" strike="noStrike" kern="1200" cap="none" spc="0" normalizeH="0" baseline="0" noProof="0">
              <a:ln>
                <a:noFill/>
              </a:ln>
              <a:solidFill>
                <a:prstClr val="black"/>
              </a:solidFill>
              <a:effectLst/>
              <a:uLnTx/>
              <a:uFillTx/>
              <a:latin typeface="Raleway Medium"/>
            </a:endParaRPr>
          </a:p>
        </p:txBody>
      </p:sp>
    </p:spTree>
    <p:extLst>
      <p:ext uri="{BB962C8B-B14F-4D97-AF65-F5344CB8AC3E}">
        <p14:creationId xmlns:p14="http://schemas.microsoft.com/office/powerpoint/2010/main" val="2774817020"/>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Conector de Seta Reta 3">
            <a:extLst>
              <a:ext uri="{FF2B5EF4-FFF2-40B4-BE49-F238E27FC236}">
                <a16:creationId xmlns:a16="http://schemas.microsoft.com/office/drawing/2014/main" id="{6BD1E7CD-B207-81FC-F8B8-26A833BDE4D0}"/>
              </a:ext>
            </a:extLst>
          </p:cNvPr>
          <p:cNvCxnSpPr>
            <a:cxnSpLocks/>
          </p:cNvCxnSpPr>
          <p:nvPr/>
        </p:nvCxnSpPr>
        <p:spPr>
          <a:xfrm>
            <a:off x="1468992" y="4318237"/>
            <a:ext cx="9097522" cy="0"/>
          </a:xfrm>
          <a:prstGeom prst="straightConnector1">
            <a:avLst/>
          </a:prstGeom>
          <a:ln w="28575">
            <a:solidFill>
              <a:srgbClr val="11B880"/>
            </a:solidFill>
            <a:tailEnd type="triangle"/>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077EB684-B892-4968-EF24-C94DCEB9C042}"/>
              </a:ext>
            </a:extLst>
          </p:cNvPr>
          <p:cNvSpPr txBox="1"/>
          <p:nvPr/>
        </p:nvSpPr>
        <p:spPr>
          <a:xfrm>
            <a:off x="803859" y="4767498"/>
            <a:ext cx="1754240" cy="461665"/>
          </a:xfrm>
          <a:prstGeom prst="rect">
            <a:avLst/>
          </a:prstGeom>
          <a:noFill/>
        </p:spPr>
        <p:txBody>
          <a:bodyPr wrap="square" lIns="91440" tIns="45720" rIns="91440" bIns="45720" anchor="t">
            <a:spAutoFit/>
          </a:bodyPr>
          <a:lstStyle/>
          <a:p>
            <a:pPr algn="ctr"/>
            <a:r>
              <a:rPr lang="pt-BR" sz="1200" dirty="0">
                <a:latin typeface="Raleway"/>
                <a:cs typeface="Calibri" panose="020F0502020204030204"/>
              </a:rPr>
              <a:t>MEC abre </a:t>
            </a:r>
            <a:r>
              <a:rPr lang="pt-BR" sz="1200" b="1" dirty="0">
                <a:latin typeface="Raleway"/>
                <a:cs typeface="Calibri" panose="020F0502020204030204"/>
              </a:rPr>
              <a:t>adesão </a:t>
            </a:r>
            <a:r>
              <a:rPr lang="pt-BR" sz="1200" dirty="0">
                <a:latin typeface="Raleway"/>
                <a:cs typeface="Calibri" panose="020F0502020204030204"/>
              </a:rPr>
              <a:t>às redes</a:t>
            </a:r>
            <a:endParaRPr lang="pt-BR" sz="1200" dirty="0">
              <a:latin typeface="Raleway"/>
            </a:endParaRPr>
          </a:p>
        </p:txBody>
      </p:sp>
      <p:sp>
        <p:nvSpPr>
          <p:cNvPr id="11" name="CaixaDeTexto 10">
            <a:extLst>
              <a:ext uri="{FF2B5EF4-FFF2-40B4-BE49-F238E27FC236}">
                <a16:creationId xmlns:a16="http://schemas.microsoft.com/office/drawing/2014/main" id="{7010121E-0BA0-9E87-703E-E4C5DA9AC8BA}"/>
              </a:ext>
            </a:extLst>
          </p:cNvPr>
          <p:cNvSpPr txBox="1"/>
          <p:nvPr/>
        </p:nvSpPr>
        <p:spPr>
          <a:xfrm>
            <a:off x="2795902" y="4631750"/>
            <a:ext cx="2197967" cy="830997"/>
          </a:xfrm>
          <a:prstGeom prst="rect">
            <a:avLst/>
          </a:prstGeom>
          <a:noFill/>
        </p:spPr>
        <p:txBody>
          <a:bodyPr wrap="square" lIns="91440" tIns="45720" rIns="91440" bIns="45720" anchor="t">
            <a:spAutoFit/>
          </a:bodyPr>
          <a:lstStyle/>
          <a:p>
            <a:pPr algn="ctr">
              <a:spcAft>
                <a:spcPts val="600"/>
              </a:spcAft>
            </a:pPr>
            <a:r>
              <a:rPr lang="pt-BR" sz="1200" dirty="0">
                <a:latin typeface="Raleway"/>
                <a:cs typeface="Calibri" panose="020F0502020204030204"/>
              </a:rPr>
              <a:t>Redes publicam seus </a:t>
            </a:r>
            <a:r>
              <a:rPr lang="pt-BR" sz="1200" b="1" dirty="0">
                <a:latin typeface="Raleway"/>
                <a:cs typeface="Calibri" panose="020F0502020204030204"/>
              </a:rPr>
              <a:t>processos seletivos</a:t>
            </a:r>
            <a:r>
              <a:rPr lang="pt-BR" sz="1200" dirty="0">
                <a:latin typeface="Raleway"/>
                <a:cs typeface="Calibri" panose="020F0502020204030204"/>
              </a:rPr>
              <a:t> (indicando o uso da nota da Prova Nacional Docente)</a:t>
            </a:r>
          </a:p>
        </p:txBody>
      </p:sp>
      <p:sp>
        <p:nvSpPr>
          <p:cNvPr id="15" name="CaixaDeTexto 14">
            <a:extLst>
              <a:ext uri="{FF2B5EF4-FFF2-40B4-BE49-F238E27FC236}">
                <a16:creationId xmlns:a16="http://schemas.microsoft.com/office/drawing/2014/main" id="{EABB8F1F-454F-CE67-CC3C-DBB90B239539}"/>
              </a:ext>
            </a:extLst>
          </p:cNvPr>
          <p:cNvSpPr txBox="1"/>
          <p:nvPr/>
        </p:nvSpPr>
        <p:spPr>
          <a:xfrm>
            <a:off x="5107111" y="4816086"/>
            <a:ext cx="2014702" cy="646331"/>
          </a:xfrm>
          <a:prstGeom prst="rect">
            <a:avLst/>
          </a:prstGeom>
          <a:noFill/>
        </p:spPr>
        <p:txBody>
          <a:bodyPr wrap="square" lIns="91440" tIns="45720" rIns="91440" bIns="45720" anchor="t">
            <a:spAutoFit/>
          </a:bodyPr>
          <a:lstStyle/>
          <a:p>
            <a:pPr algn="ctr">
              <a:spcAft>
                <a:spcPts val="600"/>
              </a:spcAft>
            </a:pPr>
            <a:r>
              <a:rPr lang="pt-BR" sz="1200" dirty="0">
                <a:latin typeface="Raleway"/>
                <a:cs typeface="Calibri" panose="020F0502020204030204"/>
              </a:rPr>
              <a:t>INEP abre </a:t>
            </a:r>
            <a:r>
              <a:rPr lang="pt-BR" sz="1200" b="1" dirty="0">
                <a:latin typeface="Raleway"/>
                <a:cs typeface="Calibri" panose="020F0502020204030204"/>
              </a:rPr>
              <a:t>inscrições </a:t>
            </a:r>
            <a:r>
              <a:rPr lang="pt-BR" sz="1200" dirty="0">
                <a:latin typeface="Raleway"/>
                <a:cs typeface="Calibri" panose="020F0502020204030204"/>
              </a:rPr>
              <a:t>para prova e divulga lista de redes aderidas</a:t>
            </a:r>
          </a:p>
        </p:txBody>
      </p:sp>
      <p:sp>
        <p:nvSpPr>
          <p:cNvPr id="21" name="CaixaDeTexto 20">
            <a:extLst>
              <a:ext uri="{FF2B5EF4-FFF2-40B4-BE49-F238E27FC236}">
                <a16:creationId xmlns:a16="http://schemas.microsoft.com/office/drawing/2014/main" id="{025366D1-328A-FEB3-AFBF-8DEB6B3BD084}"/>
              </a:ext>
            </a:extLst>
          </p:cNvPr>
          <p:cNvSpPr txBox="1"/>
          <p:nvPr/>
        </p:nvSpPr>
        <p:spPr>
          <a:xfrm>
            <a:off x="7323072" y="4952164"/>
            <a:ext cx="1895754" cy="276999"/>
          </a:xfrm>
          <a:prstGeom prst="rect">
            <a:avLst/>
          </a:prstGeom>
          <a:noFill/>
        </p:spPr>
        <p:txBody>
          <a:bodyPr wrap="square" lIns="91440" tIns="45720" rIns="91440" bIns="45720" anchor="t">
            <a:spAutoFit/>
          </a:bodyPr>
          <a:lstStyle/>
          <a:p>
            <a:pPr algn="ctr">
              <a:spcAft>
                <a:spcPts val="600"/>
              </a:spcAft>
            </a:pPr>
            <a:r>
              <a:rPr lang="pt-BR" sz="1200" dirty="0">
                <a:latin typeface="Raleway"/>
                <a:cs typeface="Calibri" panose="020F0502020204030204"/>
              </a:rPr>
              <a:t>INEP realiza </a:t>
            </a:r>
            <a:r>
              <a:rPr lang="pt-BR" sz="1200" b="1" dirty="0">
                <a:latin typeface="Raleway"/>
                <a:cs typeface="Calibri" panose="020F0502020204030204"/>
              </a:rPr>
              <a:t>prova</a:t>
            </a:r>
          </a:p>
        </p:txBody>
      </p:sp>
      <p:sp>
        <p:nvSpPr>
          <p:cNvPr id="24" name="CaixaDeTexto 23">
            <a:extLst>
              <a:ext uri="{FF2B5EF4-FFF2-40B4-BE49-F238E27FC236}">
                <a16:creationId xmlns:a16="http://schemas.microsoft.com/office/drawing/2014/main" id="{787A5B32-A5B8-5F4F-D2F3-C1A0710EAAA1}"/>
              </a:ext>
            </a:extLst>
          </p:cNvPr>
          <p:cNvSpPr txBox="1"/>
          <p:nvPr/>
        </p:nvSpPr>
        <p:spPr>
          <a:xfrm>
            <a:off x="9344651" y="4816086"/>
            <a:ext cx="2306286" cy="461665"/>
          </a:xfrm>
          <a:prstGeom prst="rect">
            <a:avLst/>
          </a:prstGeom>
          <a:noFill/>
        </p:spPr>
        <p:txBody>
          <a:bodyPr wrap="square" lIns="91440" tIns="45720" rIns="91440" bIns="45720" anchor="t">
            <a:spAutoFit/>
          </a:bodyPr>
          <a:lstStyle/>
          <a:p>
            <a:pPr algn="ctr">
              <a:spcAft>
                <a:spcPts val="600"/>
              </a:spcAft>
            </a:pPr>
            <a:r>
              <a:rPr lang="pt-BR" sz="1200" dirty="0">
                <a:latin typeface="Raleway"/>
                <a:cs typeface="Calibri" panose="020F0502020204030204"/>
              </a:rPr>
              <a:t>INEP </a:t>
            </a:r>
            <a:r>
              <a:rPr lang="pt-BR" sz="1200" b="1" dirty="0">
                <a:latin typeface="Raleway"/>
                <a:cs typeface="Calibri" panose="020F0502020204030204"/>
              </a:rPr>
              <a:t>disponibiliza os resultados</a:t>
            </a:r>
            <a:r>
              <a:rPr lang="pt-BR" sz="1200" dirty="0">
                <a:latin typeface="Raleway"/>
                <a:cs typeface="Calibri" panose="020F0502020204030204"/>
              </a:rPr>
              <a:t> </a:t>
            </a:r>
          </a:p>
        </p:txBody>
      </p:sp>
      <p:sp>
        <p:nvSpPr>
          <p:cNvPr id="26" name="CaixaDeTexto 25">
            <a:extLst>
              <a:ext uri="{FF2B5EF4-FFF2-40B4-BE49-F238E27FC236}">
                <a16:creationId xmlns:a16="http://schemas.microsoft.com/office/drawing/2014/main" id="{C0BC8BD3-90BA-346C-E463-0FB69ABB4743}"/>
              </a:ext>
            </a:extLst>
          </p:cNvPr>
          <p:cNvSpPr txBox="1"/>
          <p:nvPr/>
        </p:nvSpPr>
        <p:spPr>
          <a:xfrm>
            <a:off x="694378" y="3607421"/>
            <a:ext cx="71650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dirty="0">
                <a:solidFill>
                  <a:srgbClr val="FFFFFF"/>
                </a:solidFill>
                <a:highlight>
                  <a:srgbClr val="11B880"/>
                </a:highlight>
                <a:latin typeface="Raleway"/>
              </a:rPr>
              <a:t>Etapas</a:t>
            </a:r>
            <a:endParaRPr lang="pt-BR" dirty="0">
              <a:highlight>
                <a:srgbClr val="11B880"/>
              </a:highlight>
            </a:endParaRPr>
          </a:p>
        </p:txBody>
      </p:sp>
      <p:cxnSp>
        <p:nvCxnSpPr>
          <p:cNvPr id="3" name="Conector reto 2">
            <a:extLst>
              <a:ext uri="{FF2B5EF4-FFF2-40B4-BE49-F238E27FC236}">
                <a16:creationId xmlns:a16="http://schemas.microsoft.com/office/drawing/2014/main" id="{90840D9B-49AF-7E29-FC66-3A1D68AEE18E}"/>
              </a:ext>
            </a:extLst>
          </p:cNvPr>
          <p:cNvCxnSpPr>
            <a:cxnSpLocks/>
          </p:cNvCxnSpPr>
          <p:nvPr/>
        </p:nvCxnSpPr>
        <p:spPr>
          <a:xfrm>
            <a:off x="1754190" y="4169031"/>
            <a:ext cx="0" cy="304811"/>
          </a:xfrm>
          <a:prstGeom prst="line">
            <a:avLst/>
          </a:prstGeom>
          <a:ln w="38100">
            <a:solidFill>
              <a:srgbClr val="11B880"/>
            </a:solidFill>
          </a:ln>
        </p:spPr>
        <p:style>
          <a:lnRef idx="1">
            <a:schemeClr val="accent1"/>
          </a:lnRef>
          <a:fillRef idx="0">
            <a:schemeClr val="accent1"/>
          </a:fillRef>
          <a:effectRef idx="0">
            <a:schemeClr val="accent1"/>
          </a:effectRef>
          <a:fontRef idx="minor">
            <a:schemeClr val="tx1"/>
          </a:fontRef>
        </p:style>
      </p:cxnSp>
      <p:cxnSp>
        <p:nvCxnSpPr>
          <p:cNvPr id="30" name="Conector reto 29">
            <a:extLst>
              <a:ext uri="{FF2B5EF4-FFF2-40B4-BE49-F238E27FC236}">
                <a16:creationId xmlns:a16="http://schemas.microsoft.com/office/drawing/2014/main" id="{6D79F8E2-ED8E-4656-FF36-7053EF9DB194}"/>
              </a:ext>
            </a:extLst>
          </p:cNvPr>
          <p:cNvCxnSpPr>
            <a:cxnSpLocks/>
          </p:cNvCxnSpPr>
          <p:nvPr/>
        </p:nvCxnSpPr>
        <p:spPr>
          <a:xfrm>
            <a:off x="3912192" y="4169031"/>
            <a:ext cx="0" cy="304811"/>
          </a:xfrm>
          <a:prstGeom prst="line">
            <a:avLst/>
          </a:prstGeom>
          <a:ln w="38100">
            <a:solidFill>
              <a:srgbClr val="11B880"/>
            </a:solidFill>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id="{BF190619-6B03-3D89-AA3D-EA4F377DFFA3}"/>
              </a:ext>
            </a:extLst>
          </p:cNvPr>
          <p:cNvCxnSpPr>
            <a:cxnSpLocks/>
          </p:cNvCxnSpPr>
          <p:nvPr/>
        </p:nvCxnSpPr>
        <p:spPr>
          <a:xfrm>
            <a:off x="6115978" y="4141344"/>
            <a:ext cx="0" cy="304811"/>
          </a:xfrm>
          <a:prstGeom prst="line">
            <a:avLst/>
          </a:prstGeom>
          <a:ln w="38100">
            <a:solidFill>
              <a:srgbClr val="11B880"/>
            </a:solidFill>
          </a:ln>
        </p:spPr>
        <p:style>
          <a:lnRef idx="1">
            <a:schemeClr val="accent1"/>
          </a:lnRef>
          <a:fillRef idx="0">
            <a:schemeClr val="accent1"/>
          </a:fillRef>
          <a:effectRef idx="0">
            <a:schemeClr val="accent1"/>
          </a:effectRef>
          <a:fontRef idx="minor">
            <a:schemeClr val="tx1"/>
          </a:fontRef>
        </p:style>
      </p:cxnSp>
      <p:cxnSp>
        <p:nvCxnSpPr>
          <p:cNvPr id="33" name="Conector reto 32">
            <a:extLst>
              <a:ext uri="{FF2B5EF4-FFF2-40B4-BE49-F238E27FC236}">
                <a16:creationId xmlns:a16="http://schemas.microsoft.com/office/drawing/2014/main" id="{167ED13B-8A58-109B-AB08-77C4B223E71B}"/>
              </a:ext>
            </a:extLst>
          </p:cNvPr>
          <p:cNvCxnSpPr>
            <a:cxnSpLocks/>
          </p:cNvCxnSpPr>
          <p:nvPr/>
        </p:nvCxnSpPr>
        <p:spPr>
          <a:xfrm>
            <a:off x="8270949" y="4141344"/>
            <a:ext cx="0" cy="304811"/>
          </a:xfrm>
          <a:prstGeom prst="line">
            <a:avLst/>
          </a:prstGeom>
          <a:ln w="38100">
            <a:solidFill>
              <a:srgbClr val="11B880"/>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id="{A39C9374-4930-D397-03E3-496AF218ADC8}"/>
              </a:ext>
            </a:extLst>
          </p:cNvPr>
          <p:cNvCxnSpPr>
            <a:cxnSpLocks/>
          </p:cNvCxnSpPr>
          <p:nvPr/>
        </p:nvCxnSpPr>
        <p:spPr>
          <a:xfrm>
            <a:off x="10550398" y="4169031"/>
            <a:ext cx="0" cy="304811"/>
          </a:xfrm>
          <a:prstGeom prst="line">
            <a:avLst/>
          </a:prstGeom>
          <a:ln w="38100">
            <a:solidFill>
              <a:srgbClr val="11B880"/>
            </a:solidFill>
          </a:ln>
        </p:spPr>
        <p:style>
          <a:lnRef idx="1">
            <a:schemeClr val="accent1"/>
          </a:lnRef>
          <a:fillRef idx="0">
            <a:schemeClr val="accent1"/>
          </a:fillRef>
          <a:effectRef idx="0">
            <a:schemeClr val="accent1"/>
          </a:effectRef>
          <a:fontRef idx="minor">
            <a:schemeClr val="tx1"/>
          </a:fontRef>
        </p:style>
      </p:cxnSp>
      <p:grpSp>
        <p:nvGrpSpPr>
          <p:cNvPr id="40" name="Agrupar 39">
            <a:extLst>
              <a:ext uri="{FF2B5EF4-FFF2-40B4-BE49-F238E27FC236}">
                <a16:creationId xmlns:a16="http://schemas.microsoft.com/office/drawing/2014/main" id="{6CE0B2EC-7387-06F5-9D33-28EC04C9D751}"/>
              </a:ext>
            </a:extLst>
          </p:cNvPr>
          <p:cNvGrpSpPr/>
          <p:nvPr/>
        </p:nvGrpSpPr>
        <p:grpSpPr>
          <a:xfrm>
            <a:off x="1410003" y="4039656"/>
            <a:ext cx="546860" cy="533013"/>
            <a:chOff x="1256666" y="1971314"/>
            <a:chExt cx="647847" cy="652362"/>
          </a:xfrm>
          <a:solidFill>
            <a:srgbClr val="11B880"/>
          </a:solidFill>
        </p:grpSpPr>
        <p:sp>
          <p:nvSpPr>
            <p:cNvPr id="35" name="Elipse 34">
              <a:extLst>
                <a:ext uri="{FF2B5EF4-FFF2-40B4-BE49-F238E27FC236}">
                  <a16:creationId xmlns:a16="http://schemas.microsoft.com/office/drawing/2014/main" id="{C0C4EB96-CEFF-62BF-BEF6-9BD442BD040E}"/>
                </a:ext>
              </a:extLst>
            </p:cNvPr>
            <p:cNvSpPr/>
            <p:nvPr/>
          </p:nvSpPr>
          <p:spPr>
            <a:xfrm>
              <a:off x="1256666" y="1971314"/>
              <a:ext cx="647847" cy="65236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a:p>
          </p:txBody>
        </p:sp>
        <p:sp>
          <p:nvSpPr>
            <p:cNvPr id="39" name="CaixaDeTexto 38">
              <a:extLst>
                <a:ext uri="{FF2B5EF4-FFF2-40B4-BE49-F238E27FC236}">
                  <a16:creationId xmlns:a16="http://schemas.microsoft.com/office/drawing/2014/main" id="{B7A75F28-CC41-8983-0954-170CD7C40290}"/>
                </a:ext>
              </a:extLst>
            </p:cNvPr>
            <p:cNvSpPr txBox="1"/>
            <p:nvPr/>
          </p:nvSpPr>
          <p:spPr>
            <a:xfrm>
              <a:off x="1280584" y="1982356"/>
              <a:ext cx="594197" cy="56503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rgbClr val="FFFFFF"/>
                  </a:solidFill>
                  <a:latin typeface="Raleway"/>
                </a:rPr>
                <a:t>1</a:t>
              </a:r>
            </a:p>
          </p:txBody>
        </p:sp>
      </p:grpSp>
      <p:grpSp>
        <p:nvGrpSpPr>
          <p:cNvPr id="5" name="Agrupar 4">
            <a:extLst>
              <a:ext uri="{FF2B5EF4-FFF2-40B4-BE49-F238E27FC236}">
                <a16:creationId xmlns:a16="http://schemas.microsoft.com/office/drawing/2014/main" id="{FFC925FD-1399-5BA3-DD3A-974636538A38}"/>
              </a:ext>
            </a:extLst>
          </p:cNvPr>
          <p:cNvGrpSpPr/>
          <p:nvPr/>
        </p:nvGrpSpPr>
        <p:grpSpPr>
          <a:xfrm>
            <a:off x="3626745" y="4039656"/>
            <a:ext cx="546860" cy="533013"/>
            <a:chOff x="1256666" y="1971314"/>
            <a:chExt cx="647847" cy="652362"/>
          </a:xfrm>
          <a:solidFill>
            <a:srgbClr val="11B880"/>
          </a:solidFill>
        </p:grpSpPr>
        <p:sp>
          <p:nvSpPr>
            <p:cNvPr id="6" name="Elipse 5">
              <a:extLst>
                <a:ext uri="{FF2B5EF4-FFF2-40B4-BE49-F238E27FC236}">
                  <a16:creationId xmlns:a16="http://schemas.microsoft.com/office/drawing/2014/main" id="{965C2349-E1D1-1AA8-B561-725D13B6727A}"/>
                </a:ext>
              </a:extLst>
            </p:cNvPr>
            <p:cNvSpPr/>
            <p:nvPr/>
          </p:nvSpPr>
          <p:spPr>
            <a:xfrm>
              <a:off x="1256666" y="1971314"/>
              <a:ext cx="647847" cy="65236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a:p>
          </p:txBody>
        </p:sp>
        <p:sp>
          <p:nvSpPr>
            <p:cNvPr id="10" name="CaixaDeTexto 9">
              <a:extLst>
                <a:ext uri="{FF2B5EF4-FFF2-40B4-BE49-F238E27FC236}">
                  <a16:creationId xmlns:a16="http://schemas.microsoft.com/office/drawing/2014/main" id="{68ADED0E-ECF5-2C7F-FBDD-5AC4695586F2}"/>
                </a:ext>
              </a:extLst>
            </p:cNvPr>
            <p:cNvSpPr txBox="1"/>
            <p:nvPr/>
          </p:nvSpPr>
          <p:spPr>
            <a:xfrm>
              <a:off x="1280584" y="1996591"/>
              <a:ext cx="594197" cy="56503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rgbClr val="FFFFFF"/>
                  </a:solidFill>
                  <a:latin typeface="Raleway"/>
                </a:rPr>
                <a:t>2</a:t>
              </a:r>
            </a:p>
          </p:txBody>
        </p:sp>
      </p:grpSp>
      <p:grpSp>
        <p:nvGrpSpPr>
          <p:cNvPr id="14" name="Agrupar 13">
            <a:extLst>
              <a:ext uri="{FF2B5EF4-FFF2-40B4-BE49-F238E27FC236}">
                <a16:creationId xmlns:a16="http://schemas.microsoft.com/office/drawing/2014/main" id="{7EF80173-F75B-93E7-9C71-492A4BC86D79}"/>
              </a:ext>
            </a:extLst>
          </p:cNvPr>
          <p:cNvGrpSpPr/>
          <p:nvPr/>
        </p:nvGrpSpPr>
        <p:grpSpPr>
          <a:xfrm>
            <a:off x="5843486" y="4036208"/>
            <a:ext cx="546860" cy="536460"/>
            <a:chOff x="1256666" y="1967095"/>
            <a:chExt cx="647847" cy="656581"/>
          </a:xfrm>
          <a:solidFill>
            <a:srgbClr val="11B880"/>
          </a:solidFill>
        </p:grpSpPr>
        <p:sp>
          <p:nvSpPr>
            <p:cNvPr id="17" name="Elipse 16">
              <a:extLst>
                <a:ext uri="{FF2B5EF4-FFF2-40B4-BE49-F238E27FC236}">
                  <a16:creationId xmlns:a16="http://schemas.microsoft.com/office/drawing/2014/main" id="{C70C7679-9DB7-FD08-D51E-566F171A117A}"/>
                </a:ext>
              </a:extLst>
            </p:cNvPr>
            <p:cNvSpPr/>
            <p:nvPr/>
          </p:nvSpPr>
          <p:spPr>
            <a:xfrm>
              <a:off x="1256666" y="1971314"/>
              <a:ext cx="647847" cy="65236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a:p>
          </p:txBody>
        </p:sp>
        <p:sp>
          <p:nvSpPr>
            <p:cNvPr id="18" name="CaixaDeTexto 17">
              <a:extLst>
                <a:ext uri="{FF2B5EF4-FFF2-40B4-BE49-F238E27FC236}">
                  <a16:creationId xmlns:a16="http://schemas.microsoft.com/office/drawing/2014/main" id="{51F9C726-B534-ED39-2E59-CFEFFC5143EA}"/>
                </a:ext>
              </a:extLst>
            </p:cNvPr>
            <p:cNvSpPr txBox="1"/>
            <p:nvPr/>
          </p:nvSpPr>
          <p:spPr>
            <a:xfrm>
              <a:off x="1280584" y="1967095"/>
              <a:ext cx="594197" cy="56503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rgbClr val="FFFFFF"/>
                  </a:solidFill>
                  <a:latin typeface="Raleway"/>
                </a:rPr>
                <a:t>3</a:t>
              </a:r>
            </a:p>
          </p:txBody>
        </p:sp>
      </p:grpSp>
      <p:grpSp>
        <p:nvGrpSpPr>
          <p:cNvPr id="19" name="Agrupar 18">
            <a:extLst>
              <a:ext uri="{FF2B5EF4-FFF2-40B4-BE49-F238E27FC236}">
                <a16:creationId xmlns:a16="http://schemas.microsoft.com/office/drawing/2014/main" id="{A9D3ACBE-B786-7622-5FDE-6A8D29AB1541}"/>
              </a:ext>
            </a:extLst>
          </p:cNvPr>
          <p:cNvGrpSpPr/>
          <p:nvPr/>
        </p:nvGrpSpPr>
        <p:grpSpPr>
          <a:xfrm>
            <a:off x="8060229" y="4036208"/>
            <a:ext cx="546860" cy="536460"/>
            <a:chOff x="1256666" y="1967095"/>
            <a:chExt cx="647847" cy="656581"/>
          </a:xfrm>
          <a:solidFill>
            <a:srgbClr val="11B880"/>
          </a:solidFill>
        </p:grpSpPr>
        <p:sp>
          <p:nvSpPr>
            <p:cNvPr id="20" name="Elipse 19">
              <a:extLst>
                <a:ext uri="{FF2B5EF4-FFF2-40B4-BE49-F238E27FC236}">
                  <a16:creationId xmlns:a16="http://schemas.microsoft.com/office/drawing/2014/main" id="{E210B2BF-59D7-EF06-D45E-7BAF271FB6D5}"/>
                </a:ext>
              </a:extLst>
            </p:cNvPr>
            <p:cNvSpPr/>
            <p:nvPr/>
          </p:nvSpPr>
          <p:spPr>
            <a:xfrm>
              <a:off x="1256666" y="1971314"/>
              <a:ext cx="647847" cy="65236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a:p>
          </p:txBody>
        </p:sp>
        <p:sp>
          <p:nvSpPr>
            <p:cNvPr id="23" name="CaixaDeTexto 22">
              <a:extLst>
                <a:ext uri="{FF2B5EF4-FFF2-40B4-BE49-F238E27FC236}">
                  <a16:creationId xmlns:a16="http://schemas.microsoft.com/office/drawing/2014/main" id="{50A9716F-79AB-970A-91C7-0142BC25320E}"/>
                </a:ext>
              </a:extLst>
            </p:cNvPr>
            <p:cNvSpPr txBox="1"/>
            <p:nvPr/>
          </p:nvSpPr>
          <p:spPr>
            <a:xfrm>
              <a:off x="1280584" y="1967095"/>
              <a:ext cx="594197" cy="56503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rgbClr val="FFFFFF"/>
                  </a:solidFill>
                  <a:latin typeface="Raleway"/>
                </a:rPr>
                <a:t>4</a:t>
              </a:r>
            </a:p>
          </p:txBody>
        </p:sp>
      </p:grpSp>
      <p:grpSp>
        <p:nvGrpSpPr>
          <p:cNvPr id="27" name="Agrupar 26">
            <a:extLst>
              <a:ext uri="{FF2B5EF4-FFF2-40B4-BE49-F238E27FC236}">
                <a16:creationId xmlns:a16="http://schemas.microsoft.com/office/drawing/2014/main" id="{B5433A77-1DC1-D741-A27B-110B91593B7B}"/>
              </a:ext>
            </a:extLst>
          </p:cNvPr>
          <p:cNvGrpSpPr/>
          <p:nvPr/>
        </p:nvGrpSpPr>
        <p:grpSpPr>
          <a:xfrm>
            <a:off x="10276969" y="4026374"/>
            <a:ext cx="546860" cy="546292"/>
            <a:chOff x="1256666" y="1955061"/>
            <a:chExt cx="647847" cy="668615"/>
          </a:xfrm>
          <a:solidFill>
            <a:srgbClr val="11B880"/>
          </a:solidFill>
        </p:grpSpPr>
        <p:sp>
          <p:nvSpPr>
            <p:cNvPr id="28" name="Elipse 27">
              <a:extLst>
                <a:ext uri="{FF2B5EF4-FFF2-40B4-BE49-F238E27FC236}">
                  <a16:creationId xmlns:a16="http://schemas.microsoft.com/office/drawing/2014/main" id="{DC3C88AB-32B0-8C5A-F72A-AD0A8382A80B}"/>
                </a:ext>
              </a:extLst>
            </p:cNvPr>
            <p:cNvSpPr/>
            <p:nvPr/>
          </p:nvSpPr>
          <p:spPr>
            <a:xfrm>
              <a:off x="1256666" y="1971314"/>
              <a:ext cx="647847" cy="65236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a:p>
          </p:txBody>
        </p:sp>
        <p:sp>
          <p:nvSpPr>
            <p:cNvPr id="29" name="CaixaDeTexto 28">
              <a:extLst>
                <a:ext uri="{FF2B5EF4-FFF2-40B4-BE49-F238E27FC236}">
                  <a16:creationId xmlns:a16="http://schemas.microsoft.com/office/drawing/2014/main" id="{EFA315D9-8FB1-0F93-69E9-1EB70B57AAE0}"/>
                </a:ext>
              </a:extLst>
            </p:cNvPr>
            <p:cNvSpPr txBox="1"/>
            <p:nvPr/>
          </p:nvSpPr>
          <p:spPr>
            <a:xfrm>
              <a:off x="1280584" y="1955061"/>
              <a:ext cx="594197" cy="56503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rgbClr val="FFFFFF"/>
                  </a:solidFill>
                  <a:latin typeface="Raleway"/>
                </a:rPr>
                <a:t>5</a:t>
              </a:r>
            </a:p>
          </p:txBody>
        </p:sp>
      </p:grpSp>
      <p:sp>
        <p:nvSpPr>
          <p:cNvPr id="16" name="CaixaDeTexto 15">
            <a:extLst>
              <a:ext uri="{FF2B5EF4-FFF2-40B4-BE49-F238E27FC236}">
                <a16:creationId xmlns:a16="http://schemas.microsoft.com/office/drawing/2014/main" id="{6454ED62-1FF2-6CA7-6AF7-30B0E78D0002}"/>
              </a:ext>
            </a:extLst>
          </p:cNvPr>
          <p:cNvSpPr txBox="1"/>
          <p:nvPr/>
        </p:nvSpPr>
        <p:spPr>
          <a:xfrm>
            <a:off x="654605" y="5525793"/>
            <a:ext cx="1895754" cy="307777"/>
          </a:xfrm>
          <a:prstGeom prst="rect">
            <a:avLst/>
          </a:prstGeom>
          <a:noFill/>
        </p:spPr>
        <p:txBody>
          <a:bodyPr wrap="square" lIns="91440" tIns="45720" rIns="91440" bIns="45720" anchor="t">
            <a:spAutoFit/>
          </a:bodyPr>
          <a:lstStyle/>
          <a:p>
            <a:pPr algn="ctr"/>
            <a:r>
              <a:rPr lang="pt-BR" sz="1400">
                <a:solidFill>
                  <a:srgbClr val="7F7F7F"/>
                </a:solidFill>
                <a:latin typeface="Raleway"/>
                <a:cs typeface="Calibri" panose="020F0502020204030204"/>
              </a:rPr>
              <a:t>Fev. 2025</a:t>
            </a:r>
            <a:endParaRPr lang="pt-BR" sz="1400">
              <a:solidFill>
                <a:srgbClr val="7F7F7F"/>
              </a:solidFill>
              <a:latin typeface="Raleway" pitchFamily="2" charset="0"/>
            </a:endParaRPr>
          </a:p>
        </p:txBody>
      </p:sp>
      <p:sp>
        <p:nvSpPr>
          <p:cNvPr id="25" name="CaixaDeTexto 24">
            <a:extLst>
              <a:ext uri="{FF2B5EF4-FFF2-40B4-BE49-F238E27FC236}">
                <a16:creationId xmlns:a16="http://schemas.microsoft.com/office/drawing/2014/main" id="{AA306B1B-DBFC-9BA5-F017-4EC61E68F378}"/>
              </a:ext>
            </a:extLst>
          </p:cNvPr>
          <p:cNvSpPr txBox="1"/>
          <p:nvPr/>
        </p:nvSpPr>
        <p:spPr>
          <a:xfrm>
            <a:off x="7235630" y="5525793"/>
            <a:ext cx="1895754" cy="307777"/>
          </a:xfrm>
          <a:prstGeom prst="rect">
            <a:avLst/>
          </a:prstGeom>
          <a:noFill/>
        </p:spPr>
        <p:txBody>
          <a:bodyPr wrap="square" lIns="91440" tIns="45720" rIns="91440" bIns="45720" anchor="t">
            <a:spAutoFit/>
          </a:bodyPr>
          <a:lstStyle/>
          <a:p>
            <a:pPr algn="ctr"/>
            <a:r>
              <a:rPr lang="pt-BR" sz="1400">
                <a:solidFill>
                  <a:srgbClr val="7F7F7F"/>
                </a:solidFill>
                <a:latin typeface="Raleway"/>
                <a:cs typeface="Calibri" panose="020F0502020204030204"/>
              </a:rPr>
              <a:t>Out-Nov. 2025</a:t>
            </a:r>
            <a:endParaRPr lang="pt-BR" sz="1400">
              <a:solidFill>
                <a:srgbClr val="7F7F7F"/>
              </a:solidFill>
              <a:latin typeface="Raleway" pitchFamily="2" charset="0"/>
            </a:endParaRPr>
          </a:p>
        </p:txBody>
      </p:sp>
      <p:cxnSp>
        <p:nvCxnSpPr>
          <p:cNvPr id="41" name="Conector de Seta Reta 40">
            <a:extLst>
              <a:ext uri="{FF2B5EF4-FFF2-40B4-BE49-F238E27FC236}">
                <a16:creationId xmlns:a16="http://schemas.microsoft.com/office/drawing/2014/main" id="{A585BA97-A070-49A6-234F-BECA2F9C5066}"/>
              </a:ext>
            </a:extLst>
          </p:cNvPr>
          <p:cNvCxnSpPr>
            <a:cxnSpLocks/>
          </p:cNvCxnSpPr>
          <p:nvPr/>
        </p:nvCxnSpPr>
        <p:spPr>
          <a:xfrm>
            <a:off x="965430" y="5464574"/>
            <a:ext cx="10266514" cy="3276"/>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CaixaDeTexto 43">
            <a:extLst>
              <a:ext uri="{FF2B5EF4-FFF2-40B4-BE49-F238E27FC236}">
                <a16:creationId xmlns:a16="http://schemas.microsoft.com/office/drawing/2014/main" id="{84B63C45-93A4-A94E-BAE5-5AFA79286BAD}"/>
              </a:ext>
            </a:extLst>
          </p:cNvPr>
          <p:cNvSpPr txBox="1"/>
          <p:nvPr/>
        </p:nvSpPr>
        <p:spPr>
          <a:xfrm>
            <a:off x="2867159" y="5525792"/>
            <a:ext cx="1895754" cy="307777"/>
          </a:xfrm>
          <a:prstGeom prst="rect">
            <a:avLst/>
          </a:prstGeom>
          <a:noFill/>
        </p:spPr>
        <p:txBody>
          <a:bodyPr wrap="square" lIns="91440" tIns="45720" rIns="91440" bIns="45720" anchor="t">
            <a:spAutoFit/>
          </a:bodyPr>
          <a:lstStyle/>
          <a:p>
            <a:pPr algn="ctr"/>
            <a:r>
              <a:rPr lang="pt-BR" sz="1400">
                <a:solidFill>
                  <a:srgbClr val="7F7F7F"/>
                </a:solidFill>
                <a:latin typeface="Raleway"/>
                <a:cs typeface="Calibri" panose="020F0502020204030204"/>
              </a:rPr>
              <a:t>Mar.-Jun. 2025</a:t>
            </a:r>
            <a:endParaRPr lang="pt-BR" sz="1400">
              <a:solidFill>
                <a:srgbClr val="7F7F7F"/>
              </a:solidFill>
              <a:latin typeface="Raleway" pitchFamily="2" charset="0"/>
              <a:cs typeface="Calibri"/>
            </a:endParaRPr>
          </a:p>
        </p:txBody>
      </p:sp>
      <p:sp>
        <p:nvSpPr>
          <p:cNvPr id="49" name="CaixaDeTexto 48">
            <a:extLst>
              <a:ext uri="{FF2B5EF4-FFF2-40B4-BE49-F238E27FC236}">
                <a16:creationId xmlns:a16="http://schemas.microsoft.com/office/drawing/2014/main" id="{C9873020-1731-04F8-72A3-F8F11AFC25D0}"/>
              </a:ext>
            </a:extLst>
          </p:cNvPr>
          <p:cNvSpPr txBox="1"/>
          <p:nvPr/>
        </p:nvSpPr>
        <p:spPr>
          <a:xfrm>
            <a:off x="4978724" y="5525791"/>
            <a:ext cx="1895754" cy="307777"/>
          </a:xfrm>
          <a:prstGeom prst="rect">
            <a:avLst/>
          </a:prstGeom>
          <a:noFill/>
        </p:spPr>
        <p:txBody>
          <a:bodyPr wrap="square" lIns="91440" tIns="45720" rIns="91440" bIns="45720" anchor="t">
            <a:spAutoFit/>
          </a:bodyPr>
          <a:lstStyle/>
          <a:p>
            <a:pPr algn="ctr"/>
            <a:r>
              <a:rPr lang="pt-BR" sz="1400">
                <a:solidFill>
                  <a:srgbClr val="7F7F7F"/>
                </a:solidFill>
                <a:latin typeface="Raleway"/>
                <a:cs typeface="Calibri" panose="020F0502020204030204"/>
              </a:rPr>
              <a:t>Jul. 2025</a:t>
            </a:r>
            <a:endParaRPr lang="pt-BR" sz="1400">
              <a:solidFill>
                <a:srgbClr val="7F7F7F"/>
              </a:solidFill>
              <a:latin typeface="Raleway" pitchFamily="2" charset="0"/>
              <a:cs typeface="Calibri"/>
            </a:endParaRPr>
          </a:p>
        </p:txBody>
      </p:sp>
      <p:sp>
        <p:nvSpPr>
          <p:cNvPr id="7" name="CaixaDeTexto 6">
            <a:extLst>
              <a:ext uri="{FF2B5EF4-FFF2-40B4-BE49-F238E27FC236}">
                <a16:creationId xmlns:a16="http://schemas.microsoft.com/office/drawing/2014/main" id="{6DED0F08-E822-012A-F980-0E656B8E4D3A}"/>
              </a:ext>
            </a:extLst>
          </p:cNvPr>
          <p:cNvSpPr txBox="1"/>
          <p:nvPr/>
        </p:nvSpPr>
        <p:spPr>
          <a:xfrm>
            <a:off x="9549917" y="5525793"/>
            <a:ext cx="1895754" cy="307777"/>
          </a:xfrm>
          <a:prstGeom prst="rect">
            <a:avLst/>
          </a:prstGeom>
          <a:noFill/>
        </p:spPr>
        <p:txBody>
          <a:bodyPr wrap="square" lIns="91440" tIns="45720" rIns="91440" bIns="45720" anchor="t">
            <a:spAutoFit/>
          </a:bodyPr>
          <a:lstStyle/>
          <a:p>
            <a:pPr algn="ctr"/>
            <a:r>
              <a:rPr lang="pt-BR" sz="1400" b="1" dirty="0">
                <a:solidFill>
                  <a:srgbClr val="7F7F7F"/>
                </a:solidFill>
                <a:latin typeface="Raleway"/>
                <a:cs typeface="Calibri" panose="020F0502020204030204"/>
              </a:rPr>
              <a:t>Dez 2025-Jan. 2026</a:t>
            </a:r>
            <a:endParaRPr lang="pt-BR" sz="1400" b="1" dirty="0">
              <a:solidFill>
                <a:srgbClr val="7F7F7F"/>
              </a:solidFill>
              <a:latin typeface="Raleway" pitchFamily="2" charset="0"/>
            </a:endParaRPr>
          </a:p>
        </p:txBody>
      </p:sp>
      <p:sp>
        <p:nvSpPr>
          <p:cNvPr id="31" name="Retângulo: Cantos Arredondados 30">
            <a:extLst>
              <a:ext uri="{FF2B5EF4-FFF2-40B4-BE49-F238E27FC236}">
                <a16:creationId xmlns:a16="http://schemas.microsoft.com/office/drawing/2014/main" id="{3CDE3CBB-C9C3-8C61-4E82-5F8ADDD75228}"/>
              </a:ext>
            </a:extLst>
          </p:cNvPr>
          <p:cNvSpPr/>
          <p:nvPr/>
        </p:nvSpPr>
        <p:spPr>
          <a:xfrm>
            <a:off x="694378" y="418694"/>
            <a:ext cx="9128178" cy="637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sz="4000" dirty="0">
                <a:solidFill>
                  <a:srgbClr val="11B880"/>
                </a:solidFill>
                <a:latin typeface="Raleway Black"/>
              </a:rPr>
              <a:t>Prova Nacional Docente (PND)</a:t>
            </a:r>
          </a:p>
        </p:txBody>
      </p:sp>
      <p:sp>
        <p:nvSpPr>
          <p:cNvPr id="36" name="CaixaDeTexto 35">
            <a:extLst>
              <a:ext uri="{FF2B5EF4-FFF2-40B4-BE49-F238E27FC236}">
                <a16:creationId xmlns:a16="http://schemas.microsoft.com/office/drawing/2014/main" id="{57E9542B-DF62-3B4C-CDF3-C0931CCC481F}"/>
              </a:ext>
            </a:extLst>
          </p:cNvPr>
          <p:cNvSpPr txBox="1"/>
          <p:nvPr/>
        </p:nvSpPr>
        <p:spPr>
          <a:xfrm>
            <a:off x="2718512" y="5982292"/>
            <a:ext cx="2352749" cy="646331"/>
          </a:xfrm>
          <a:prstGeom prst="rect">
            <a:avLst/>
          </a:prstGeom>
          <a:noFill/>
        </p:spPr>
        <p:txBody>
          <a:bodyPr wrap="square" lIns="91440" tIns="45720" rIns="91440" bIns="45720" anchor="t">
            <a:spAutoFit/>
          </a:bodyPr>
          <a:lstStyle/>
          <a:p>
            <a:pPr algn="ctr">
              <a:spcAft>
                <a:spcPts val="600"/>
              </a:spcAft>
            </a:pPr>
            <a:r>
              <a:rPr lang="pt-BR" sz="1200" b="1" dirty="0">
                <a:solidFill>
                  <a:srgbClr val="1D3D91"/>
                </a:solidFill>
                <a:latin typeface="Raleway"/>
                <a:cs typeface="Calibri" panose="020F0502020204030204"/>
              </a:rPr>
              <a:t>*Apoio técnico MEC:</a:t>
            </a:r>
            <a:r>
              <a:rPr lang="pt-BR" sz="1200" dirty="0">
                <a:solidFill>
                  <a:srgbClr val="1D3D91"/>
                </a:solidFill>
                <a:latin typeface="Raleway"/>
                <a:cs typeface="Calibri" panose="020F0502020204030204"/>
              </a:rPr>
              <a:t> modelos de edital, webinários, assistência técnica.</a:t>
            </a:r>
          </a:p>
        </p:txBody>
      </p:sp>
      <p:sp>
        <p:nvSpPr>
          <p:cNvPr id="2" name="CaixaDeTexto 1">
            <a:extLst>
              <a:ext uri="{FF2B5EF4-FFF2-40B4-BE49-F238E27FC236}">
                <a16:creationId xmlns:a16="http://schemas.microsoft.com/office/drawing/2014/main" id="{310A87FC-CA30-E300-C96B-63AC67FAEDCC}"/>
              </a:ext>
            </a:extLst>
          </p:cNvPr>
          <p:cNvSpPr txBox="1"/>
          <p:nvPr/>
        </p:nvSpPr>
        <p:spPr>
          <a:xfrm>
            <a:off x="7692321" y="1870850"/>
            <a:ext cx="3304659" cy="738664"/>
          </a:xfrm>
          <a:prstGeom prst="rect">
            <a:avLst/>
          </a:prstGeom>
          <a:noFill/>
        </p:spPr>
        <p:txBody>
          <a:bodyPr wrap="square" lIns="91440" tIns="45720" rIns="91440" bIns="45720" anchor="t">
            <a:spAutoFit/>
          </a:bodyPr>
          <a:lstStyle/>
          <a:p>
            <a:r>
              <a:rPr lang="pt-BR" sz="1400" b="1" dirty="0">
                <a:latin typeface="Raleway"/>
              </a:rPr>
              <a:t>Redes têm autonomia </a:t>
            </a:r>
            <a:r>
              <a:rPr lang="pt-BR" sz="1400" dirty="0">
                <a:latin typeface="Raleway"/>
              </a:rPr>
              <a:t>para usar os resultados </a:t>
            </a:r>
            <a:r>
              <a:rPr lang="pt-BR" sz="1400" i="1" dirty="0">
                <a:latin typeface="Raleway"/>
              </a:rPr>
              <a:t>(classificatório, eliminatório, ou complementar à prova prática)</a:t>
            </a:r>
          </a:p>
        </p:txBody>
      </p:sp>
      <p:sp>
        <p:nvSpPr>
          <p:cNvPr id="9" name="CaixaDeTexto 8">
            <a:extLst>
              <a:ext uri="{FF2B5EF4-FFF2-40B4-BE49-F238E27FC236}">
                <a16:creationId xmlns:a16="http://schemas.microsoft.com/office/drawing/2014/main" id="{422F4F67-3D1B-D038-0E9C-D6B41847BD1C}"/>
              </a:ext>
            </a:extLst>
          </p:cNvPr>
          <p:cNvSpPr txBox="1"/>
          <p:nvPr/>
        </p:nvSpPr>
        <p:spPr>
          <a:xfrm>
            <a:off x="2744303" y="2739230"/>
            <a:ext cx="3481985" cy="738664"/>
          </a:xfrm>
          <a:prstGeom prst="rect">
            <a:avLst/>
          </a:prstGeom>
          <a:noFill/>
        </p:spPr>
        <p:txBody>
          <a:bodyPr wrap="square" lIns="91440" tIns="45720" rIns="91440" bIns="45720" anchor="t">
            <a:spAutoFit/>
          </a:bodyPr>
          <a:lstStyle/>
          <a:p>
            <a:r>
              <a:rPr lang="pt-BR" sz="1400" b="1" dirty="0">
                <a:latin typeface="Raleway"/>
              </a:rPr>
              <a:t>Não é uma certificação </a:t>
            </a:r>
            <a:r>
              <a:rPr lang="pt-BR" sz="1400" dirty="0">
                <a:latin typeface="Raleway"/>
              </a:rPr>
              <a:t>para o ofício, mas uma </a:t>
            </a:r>
            <a:r>
              <a:rPr lang="pt-BR" sz="1400" b="1" dirty="0">
                <a:latin typeface="Raleway"/>
              </a:rPr>
              <a:t>porta de entrada </a:t>
            </a:r>
            <a:r>
              <a:rPr lang="pt-BR" sz="1400" dirty="0">
                <a:latin typeface="Raleway"/>
              </a:rPr>
              <a:t>adicional para as redes</a:t>
            </a:r>
            <a:endParaRPr lang="pt-BR" dirty="0"/>
          </a:p>
        </p:txBody>
      </p:sp>
      <p:sp>
        <p:nvSpPr>
          <p:cNvPr id="12" name="CaixaDeTexto 11">
            <a:extLst>
              <a:ext uri="{FF2B5EF4-FFF2-40B4-BE49-F238E27FC236}">
                <a16:creationId xmlns:a16="http://schemas.microsoft.com/office/drawing/2014/main" id="{92EDC63C-56D0-D502-C7DF-7055E948C383}"/>
              </a:ext>
            </a:extLst>
          </p:cNvPr>
          <p:cNvSpPr txBox="1"/>
          <p:nvPr/>
        </p:nvSpPr>
        <p:spPr>
          <a:xfrm>
            <a:off x="2711865" y="1963178"/>
            <a:ext cx="3514423" cy="523220"/>
          </a:xfrm>
          <a:prstGeom prst="rect">
            <a:avLst/>
          </a:prstGeom>
          <a:noFill/>
        </p:spPr>
        <p:txBody>
          <a:bodyPr wrap="square" lIns="91440" tIns="45720" rIns="91440" bIns="45720" anchor="t">
            <a:spAutoFit/>
          </a:bodyPr>
          <a:lstStyle/>
          <a:p>
            <a:r>
              <a:rPr lang="pt-BR" sz="1400" b="1" dirty="0">
                <a:latin typeface="Raleway"/>
              </a:rPr>
              <a:t>Adesão pactuada com estados e municípios </a:t>
            </a:r>
            <a:r>
              <a:rPr lang="pt-BR" sz="1400" dirty="0">
                <a:latin typeface="Raleway"/>
              </a:rPr>
              <a:t>e </a:t>
            </a:r>
            <a:r>
              <a:rPr lang="pt-BR" sz="1400" b="1" dirty="0">
                <a:latin typeface="Raleway"/>
              </a:rPr>
              <a:t>inscrição </a:t>
            </a:r>
            <a:r>
              <a:rPr lang="pt-BR" sz="1400" dirty="0">
                <a:latin typeface="Raleway"/>
              </a:rPr>
              <a:t>dos candidatos </a:t>
            </a:r>
            <a:endParaRPr lang="pt-BR" sz="1400" dirty="0">
              <a:latin typeface="Raleway" pitchFamily="2" charset="0"/>
            </a:endParaRPr>
          </a:p>
        </p:txBody>
      </p:sp>
      <p:pic>
        <p:nvPicPr>
          <p:cNvPr id="13" name="Gráfico 12" descr="Caixa de seleção marcada com preenchimento sólido">
            <a:extLst>
              <a:ext uri="{FF2B5EF4-FFF2-40B4-BE49-F238E27FC236}">
                <a16:creationId xmlns:a16="http://schemas.microsoft.com/office/drawing/2014/main" id="{C49F6BBB-ABC1-BF32-D031-A2540886F9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2058" y="1804739"/>
            <a:ext cx="803313" cy="803313"/>
          </a:xfrm>
          <a:prstGeom prst="rect">
            <a:avLst/>
          </a:prstGeom>
        </p:spPr>
      </p:pic>
      <p:pic>
        <p:nvPicPr>
          <p:cNvPr id="22" name="Imagem 21">
            <a:extLst>
              <a:ext uri="{FF2B5EF4-FFF2-40B4-BE49-F238E27FC236}">
                <a16:creationId xmlns:a16="http://schemas.microsoft.com/office/drawing/2014/main" id="{12962438-C4C4-DD8C-9516-2D57A761F828}"/>
              </a:ext>
            </a:extLst>
          </p:cNvPr>
          <p:cNvPicPr>
            <a:picLocks noChangeAspect="1"/>
          </p:cNvPicPr>
          <p:nvPr/>
        </p:nvPicPr>
        <p:blipFill>
          <a:blip r:embed="rId5"/>
          <a:stretch>
            <a:fillRect/>
          </a:stretch>
        </p:blipFill>
        <p:spPr>
          <a:xfrm>
            <a:off x="6639132" y="2833536"/>
            <a:ext cx="1053189" cy="325849"/>
          </a:xfrm>
          <a:prstGeom prst="rect">
            <a:avLst/>
          </a:prstGeom>
        </p:spPr>
      </p:pic>
      <p:sp>
        <p:nvSpPr>
          <p:cNvPr id="37" name="CaixaDeTexto 36">
            <a:extLst>
              <a:ext uri="{FF2B5EF4-FFF2-40B4-BE49-F238E27FC236}">
                <a16:creationId xmlns:a16="http://schemas.microsoft.com/office/drawing/2014/main" id="{7524C254-CF54-4C19-F5AF-2098032AF727}"/>
              </a:ext>
            </a:extLst>
          </p:cNvPr>
          <p:cNvSpPr txBox="1"/>
          <p:nvPr/>
        </p:nvSpPr>
        <p:spPr>
          <a:xfrm>
            <a:off x="7692321" y="2772643"/>
            <a:ext cx="3304658" cy="523220"/>
          </a:xfrm>
          <a:prstGeom prst="rect">
            <a:avLst/>
          </a:prstGeom>
          <a:noFill/>
        </p:spPr>
        <p:txBody>
          <a:bodyPr wrap="square" lIns="91440" tIns="45720" rIns="91440" bIns="45720" anchor="t">
            <a:spAutoFit/>
          </a:bodyPr>
          <a:lstStyle/>
          <a:p>
            <a:r>
              <a:rPr lang="pt-BR" sz="1400" dirty="0">
                <a:latin typeface="Raleway"/>
              </a:rPr>
              <a:t>Prova seguirá a matriz do </a:t>
            </a:r>
            <a:r>
              <a:rPr lang="pt-BR" sz="1400" b="1" dirty="0">
                <a:latin typeface="Raleway"/>
              </a:rPr>
              <a:t>Enade das Licenciaturas</a:t>
            </a:r>
            <a:endParaRPr lang="pt-BR" dirty="0"/>
          </a:p>
        </p:txBody>
      </p:sp>
      <p:pic>
        <p:nvPicPr>
          <p:cNvPr id="38" name="Gráfico 37" descr="Garfo na estrada com preenchimento sólido">
            <a:extLst>
              <a:ext uri="{FF2B5EF4-FFF2-40B4-BE49-F238E27FC236}">
                <a16:creationId xmlns:a16="http://schemas.microsoft.com/office/drawing/2014/main" id="{A56D34DC-3D97-C465-6365-413A94BB65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5860" y="1914451"/>
            <a:ext cx="579540" cy="579540"/>
          </a:xfrm>
          <a:prstGeom prst="rect">
            <a:avLst/>
          </a:prstGeom>
        </p:spPr>
      </p:pic>
      <p:pic>
        <p:nvPicPr>
          <p:cNvPr id="42" name="Gráfico 41" descr="Escola com preenchimento sólido">
            <a:extLst>
              <a:ext uri="{FF2B5EF4-FFF2-40B4-BE49-F238E27FC236}">
                <a16:creationId xmlns:a16="http://schemas.microsoft.com/office/drawing/2014/main" id="{D5CD6BF8-A298-6C2F-C2D7-38B3E3EA5E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64495" y="2588628"/>
            <a:ext cx="803314" cy="815667"/>
          </a:xfrm>
          <a:prstGeom prst="rect">
            <a:avLst/>
          </a:prstGeom>
        </p:spPr>
      </p:pic>
      <p:sp>
        <p:nvSpPr>
          <p:cNvPr id="43" name="CaixaDeTexto 42">
            <a:extLst>
              <a:ext uri="{FF2B5EF4-FFF2-40B4-BE49-F238E27FC236}">
                <a16:creationId xmlns:a16="http://schemas.microsoft.com/office/drawing/2014/main" id="{4A804B39-B0F7-E5BF-5CE2-A788CE0E0088}"/>
              </a:ext>
            </a:extLst>
          </p:cNvPr>
          <p:cNvSpPr txBox="1"/>
          <p:nvPr/>
        </p:nvSpPr>
        <p:spPr>
          <a:xfrm>
            <a:off x="694378" y="1355062"/>
            <a:ext cx="9893808" cy="418448"/>
          </a:xfrm>
          <a:prstGeom prst="rect">
            <a:avLst/>
          </a:prstGeom>
          <a:noFill/>
        </p:spPr>
        <p:txBody>
          <a:bodyPr wrap="square" lIns="91440" tIns="45720" rIns="91440" bIns="45720" rtlCol="0" anchor="t">
            <a:spAutoFit/>
          </a:bodyPr>
          <a:lstStyle/>
          <a:p>
            <a:pPr>
              <a:lnSpc>
                <a:spcPct val="150000"/>
              </a:lnSpc>
            </a:pPr>
            <a:r>
              <a:rPr lang="pt-BR" sz="1600" b="1" dirty="0">
                <a:solidFill>
                  <a:schemeClr val="bg1"/>
                </a:solidFill>
                <a:highlight>
                  <a:srgbClr val="11B880"/>
                </a:highlight>
                <a:latin typeface="Raleway"/>
              </a:rPr>
              <a:t>Funcionamento</a:t>
            </a:r>
            <a:r>
              <a:rPr lang="pt-BR" sz="1400" b="1" dirty="0">
                <a:solidFill>
                  <a:schemeClr val="bg1"/>
                </a:solidFill>
                <a:highlight>
                  <a:srgbClr val="11B880"/>
                </a:highlight>
                <a:latin typeface="Raleway"/>
              </a:rPr>
              <a:t>:</a:t>
            </a:r>
          </a:p>
        </p:txBody>
      </p:sp>
      <p:pic>
        <p:nvPicPr>
          <p:cNvPr id="45" name="Gráfico 44">
            <a:extLst>
              <a:ext uri="{FF2B5EF4-FFF2-40B4-BE49-F238E27FC236}">
                <a16:creationId xmlns:a16="http://schemas.microsoft.com/office/drawing/2014/main" id="{4DB5608A-02D1-13A5-7655-D03029C13B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48079" y="397938"/>
            <a:ext cx="2255332" cy="905791"/>
          </a:xfrm>
          <a:prstGeom prst="rect">
            <a:avLst/>
          </a:prstGeom>
        </p:spPr>
      </p:pic>
      <p:pic>
        <p:nvPicPr>
          <p:cNvPr id="47" name="Imagem 46">
            <a:extLst>
              <a:ext uri="{FF2B5EF4-FFF2-40B4-BE49-F238E27FC236}">
                <a16:creationId xmlns:a16="http://schemas.microsoft.com/office/drawing/2014/main" id="{69FB29A4-8C3D-D8C4-40C8-68EAEB498F8C}"/>
              </a:ext>
            </a:extLst>
          </p:cNvPr>
          <p:cNvPicPr>
            <a:picLocks noChangeAspect="1"/>
          </p:cNvPicPr>
          <p:nvPr/>
        </p:nvPicPr>
        <p:blipFill>
          <a:blip r:embed="rId12"/>
          <a:stretch>
            <a:fillRect/>
          </a:stretch>
        </p:blipFill>
        <p:spPr>
          <a:xfrm>
            <a:off x="9766406" y="6109718"/>
            <a:ext cx="2114845" cy="628738"/>
          </a:xfrm>
          <a:prstGeom prst="rect">
            <a:avLst/>
          </a:prstGeom>
        </p:spPr>
      </p:pic>
    </p:spTree>
    <p:extLst>
      <p:ext uri="{BB962C8B-B14F-4D97-AF65-F5344CB8AC3E}">
        <p14:creationId xmlns:p14="http://schemas.microsoft.com/office/powerpoint/2010/main" val="418469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969822-5585-CFFB-4344-5A254FFA9D61}"/>
            </a:ext>
          </a:extLst>
        </p:cNvPr>
        <p:cNvGrpSpPr/>
        <p:nvPr/>
      </p:nvGrpSpPr>
      <p:grpSpPr>
        <a:xfrm>
          <a:off x="0" y="0"/>
          <a:ext cx="0" cy="0"/>
          <a:chOff x="0" y="0"/>
          <a:chExt cx="0" cy="0"/>
        </a:xfrm>
      </p:grpSpPr>
      <p:sp>
        <p:nvSpPr>
          <p:cNvPr id="31" name="Retângulo: Cantos Arredondados 30">
            <a:extLst>
              <a:ext uri="{FF2B5EF4-FFF2-40B4-BE49-F238E27FC236}">
                <a16:creationId xmlns:a16="http://schemas.microsoft.com/office/drawing/2014/main" id="{3551F09D-1F7D-4252-5D27-5561717332E8}"/>
              </a:ext>
            </a:extLst>
          </p:cNvPr>
          <p:cNvSpPr/>
          <p:nvPr/>
        </p:nvSpPr>
        <p:spPr>
          <a:xfrm>
            <a:off x="694378" y="418694"/>
            <a:ext cx="9128178" cy="637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pt-BR" sz="4000" dirty="0">
                <a:solidFill>
                  <a:srgbClr val="11B880"/>
                </a:solidFill>
                <a:latin typeface="Raleway Black"/>
              </a:rPr>
              <a:t>Prova Nacional Docente (PND)</a:t>
            </a:r>
          </a:p>
        </p:txBody>
      </p:sp>
      <p:sp>
        <p:nvSpPr>
          <p:cNvPr id="43" name="CaixaDeTexto 42">
            <a:extLst>
              <a:ext uri="{FF2B5EF4-FFF2-40B4-BE49-F238E27FC236}">
                <a16:creationId xmlns:a16="http://schemas.microsoft.com/office/drawing/2014/main" id="{86A53C48-4D87-5932-B1E4-7A8585BF3C0F}"/>
              </a:ext>
            </a:extLst>
          </p:cNvPr>
          <p:cNvSpPr txBox="1"/>
          <p:nvPr/>
        </p:nvSpPr>
        <p:spPr>
          <a:xfrm>
            <a:off x="694378" y="1355062"/>
            <a:ext cx="9893808" cy="418448"/>
          </a:xfrm>
          <a:prstGeom prst="rect">
            <a:avLst/>
          </a:prstGeom>
          <a:noFill/>
        </p:spPr>
        <p:txBody>
          <a:bodyPr wrap="square" lIns="91440" tIns="45720" rIns="91440" bIns="45720" rtlCol="0" anchor="t">
            <a:spAutoFit/>
          </a:bodyPr>
          <a:lstStyle/>
          <a:p>
            <a:pPr>
              <a:lnSpc>
                <a:spcPct val="150000"/>
              </a:lnSpc>
            </a:pPr>
            <a:r>
              <a:rPr lang="pt-BR" sz="1600" b="1" dirty="0">
                <a:solidFill>
                  <a:schemeClr val="bg1"/>
                </a:solidFill>
                <a:highlight>
                  <a:srgbClr val="11B880"/>
                </a:highlight>
                <a:latin typeface="Raleway"/>
              </a:rPr>
              <a:t>Cronograma Detalhado</a:t>
            </a:r>
            <a:r>
              <a:rPr lang="pt-BR" sz="1400" b="1" dirty="0">
                <a:solidFill>
                  <a:schemeClr val="bg1"/>
                </a:solidFill>
                <a:highlight>
                  <a:srgbClr val="11B880"/>
                </a:highlight>
                <a:latin typeface="Raleway"/>
              </a:rPr>
              <a:t>:</a:t>
            </a:r>
          </a:p>
        </p:txBody>
      </p:sp>
      <p:pic>
        <p:nvPicPr>
          <p:cNvPr id="45" name="Gráfico 44">
            <a:extLst>
              <a:ext uri="{FF2B5EF4-FFF2-40B4-BE49-F238E27FC236}">
                <a16:creationId xmlns:a16="http://schemas.microsoft.com/office/drawing/2014/main" id="{3528DA1B-5C6B-33F4-0E50-E9483B56D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8079" y="397938"/>
            <a:ext cx="2255332" cy="905791"/>
          </a:xfrm>
          <a:prstGeom prst="rect">
            <a:avLst/>
          </a:prstGeom>
        </p:spPr>
      </p:pic>
      <p:pic>
        <p:nvPicPr>
          <p:cNvPr id="47" name="Imagem 46">
            <a:extLst>
              <a:ext uri="{FF2B5EF4-FFF2-40B4-BE49-F238E27FC236}">
                <a16:creationId xmlns:a16="http://schemas.microsoft.com/office/drawing/2014/main" id="{C4844B25-B404-4458-A445-4FDD9132871A}"/>
              </a:ext>
            </a:extLst>
          </p:cNvPr>
          <p:cNvPicPr>
            <a:picLocks noChangeAspect="1"/>
          </p:cNvPicPr>
          <p:nvPr/>
        </p:nvPicPr>
        <p:blipFill>
          <a:blip r:embed="rId5"/>
          <a:stretch>
            <a:fillRect/>
          </a:stretch>
        </p:blipFill>
        <p:spPr>
          <a:xfrm>
            <a:off x="9766406" y="6109718"/>
            <a:ext cx="2114845" cy="628738"/>
          </a:xfrm>
          <a:prstGeom prst="rect">
            <a:avLst/>
          </a:prstGeom>
        </p:spPr>
      </p:pic>
      <p:graphicFrame>
        <p:nvGraphicFramePr>
          <p:cNvPr id="46" name="Tabela 45">
            <a:extLst>
              <a:ext uri="{FF2B5EF4-FFF2-40B4-BE49-F238E27FC236}">
                <a16:creationId xmlns:a16="http://schemas.microsoft.com/office/drawing/2014/main" id="{3028E9C7-72BB-8C96-FDAA-7E6DBCA7E587}"/>
              </a:ext>
            </a:extLst>
          </p:cNvPr>
          <p:cNvGraphicFramePr>
            <a:graphicFrameLocks noGrp="1"/>
          </p:cNvGraphicFramePr>
          <p:nvPr>
            <p:extLst>
              <p:ext uri="{D42A27DB-BD31-4B8C-83A1-F6EECF244321}">
                <p14:modId xmlns:p14="http://schemas.microsoft.com/office/powerpoint/2010/main" val="1364175904"/>
              </p:ext>
            </p:extLst>
          </p:nvPr>
        </p:nvGraphicFramePr>
        <p:xfrm>
          <a:off x="1892617" y="2039207"/>
          <a:ext cx="8168637" cy="3708391"/>
        </p:xfrm>
        <a:graphic>
          <a:graphicData uri="http://schemas.openxmlformats.org/drawingml/2006/table">
            <a:tbl>
              <a:tblPr firstRow="1" bandRow="1">
                <a:tableStyleId>{F5AB1C69-6EDB-4FF4-983F-18BD219EF322}</a:tableStyleId>
              </a:tblPr>
              <a:tblGrid>
                <a:gridCol w="6238874">
                  <a:extLst>
                    <a:ext uri="{9D8B030D-6E8A-4147-A177-3AD203B41FA5}">
                      <a16:colId xmlns:a16="http://schemas.microsoft.com/office/drawing/2014/main" val="2936828026"/>
                    </a:ext>
                  </a:extLst>
                </a:gridCol>
                <a:gridCol w="1929763">
                  <a:extLst>
                    <a:ext uri="{9D8B030D-6E8A-4147-A177-3AD203B41FA5}">
                      <a16:colId xmlns:a16="http://schemas.microsoft.com/office/drawing/2014/main" val="3298711937"/>
                    </a:ext>
                  </a:extLst>
                </a:gridCol>
              </a:tblGrid>
              <a:tr h="370840">
                <a:tc>
                  <a:txBody>
                    <a:bodyPr/>
                    <a:lstStyle/>
                    <a:p>
                      <a:pPr lvl="0" algn="ctr">
                        <a:buNone/>
                      </a:pPr>
                      <a:r>
                        <a:rPr lang="pt-BR" dirty="0">
                          <a:latin typeface="Raleway Medium"/>
                        </a:rPr>
                        <a:t>Ação</a:t>
                      </a:r>
                    </a:p>
                  </a:txBody>
                  <a:tcPr/>
                </a:tc>
                <a:tc>
                  <a:txBody>
                    <a:bodyPr/>
                    <a:lstStyle/>
                    <a:p>
                      <a:pPr algn="ctr"/>
                      <a:r>
                        <a:rPr lang="pt-BR" dirty="0">
                          <a:latin typeface="Raleway Medium"/>
                        </a:rPr>
                        <a:t>Data</a:t>
                      </a:r>
                    </a:p>
                  </a:txBody>
                  <a:tcPr/>
                </a:tc>
                <a:extLst>
                  <a:ext uri="{0D108BD9-81ED-4DB2-BD59-A6C34878D82A}">
                    <a16:rowId xmlns:a16="http://schemas.microsoft.com/office/drawing/2014/main" val="3088679440"/>
                  </a:ext>
                </a:extLst>
              </a:tr>
              <a:tr h="370840">
                <a:tc>
                  <a:txBody>
                    <a:bodyPr/>
                    <a:lstStyle/>
                    <a:p>
                      <a:pPr lvl="0">
                        <a:buNone/>
                      </a:pPr>
                      <a:r>
                        <a:rPr lang="pt-BR" sz="1600" b="0" i="0" u="none" strike="noStrike" kern="1200" noProof="0" dirty="0">
                          <a:solidFill>
                            <a:srgbClr val="000000"/>
                          </a:solidFill>
                          <a:latin typeface="Raleway"/>
                          <a:ea typeface="+mn-ea"/>
                          <a:cs typeface="+mn-cs"/>
                        </a:rPr>
                        <a:t>Portaria de regulamentação da PND</a:t>
                      </a:r>
                    </a:p>
                  </a:txBody>
                  <a:tcPr/>
                </a:tc>
                <a:tc>
                  <a:txBody>
                    <a:bodyPr/>
                    <a:lstStyle/>
                    <a:p>
                      <a:pPr algn="ctr"/>
                      <a:r>
                        <a:rPr lang="pt-BR" sz="1600" b="0" i="0" u="none" strike="noStrike" kern="1200" dirty="0">
                          <a:solidFill>
                            <a:srgbClr val="000000"/>
                          </a:solidFill>
                          <a:latin typeface="Raleway"/>
                          <a:ea typeface="+mn-ea"/>
                          <a:cs typeface="+mn-cs"/>
                        </a:rPr>
                        <a:t>12/02</a:t>
                      </a:r>
                    </a:p>
                  </a:txBody>
                  <a:tcPr/>
                </a:tc>
                <a:extLst>
                  <a:ext uri="{0D108BD9-81ED-4DB2-BD59-A6C34878D82A}">
                    <a16:rowId xmlns:a16="http://schemas.microsoft.com/office/drawing/2014/main" val="2750199262"/>
                  </a:ext>
                </a:extLst>
              </a:tr>
              <a:tr h="370840">
                <a:tc>
                  <a:txBody>
                    <a:bodyPr/>
                    <a:lstStyle/>
                    <a:p>
                      <a:r>
                        <a:rPr lang="pt-BR" sz="1600" b="0" i="0" u="none" strike="noStrike" kern="1200" dirty="0">
                          <a:solidFill>
                            <a:srgbClr val="000000"/>
                          </a:solidFill>
                          <a:latin typeface="Raleway"/>
                          <a:ea typeface="+mn-ea"/>
                          <a:cs typeface="+mn-cs"/>
                        </a:rPr>
                        <a:t>Edital de adesão dos entes </a:t>
                      </a:r>
                    </a:p>
                  </a:txBody>
                  <a:tcPr/>
                </a:tc>
                <a:tc>
                  <a:txBody>
                    <a:bodyPr/>
                    <a:lstStyle/>
                    <a:p>
                      <a:pPr algn="ctr"/>
                      <a:r>
                        <a:rPr lang="pt-BR" sz="1600" b="0" i="0" u="none" strike="noStrike" kern="1200" dirty="0">
                          <a:solidFill>
                            <a:srgbClr val="000000"/>
                          </a:solidFill>
                          <a:latin typeface="Raleway"/>
                          <a:ea typeface="+mn-ea"/>
                          <a:cs typeface="+mn-cs"/>
                        </a:rPr>
                        <a:t>12/02 </a:t>
                      </a:r>
                    </a:p>
                  </a:txBody>
                  <a:tcPr/>
                </a:tc>
                <a:extLst>
                  <a:ext uri="{0D108BD9-81ED-4DB2-BD59-A6C34878D82A}">
                    <a16:rowId xmlns:a16="http://schemas.microsoft.com/office/drawing/2014/main" val="2073198292"/>
                  </a:ext>
                </a:extLst>
              </a:tr>
              <a:tr h="370840">
                <a:tc>
                  <a:txBody>
                    <a:bodyPr/>
                    <a:lstStyle/>
                    <a:p>
                      <a:r>
                        <a:rPr lang="pt-BR" sz="1600" b="0" i="0" u="none" strike="noStrike" kern="1200" dirty="0">
                          <a:solidFill>
                            <a:srgbClr val="000000"/>
                          </a:solidFill>
                          <a:latin typeface="Raleway"/>
                          <a:ea typeface="+mn-ea"/>
                          <a:cs typeface="+mn-cs"/>
                        </a:rPr>
                        <a:t>Abertura do SIMEC para adesão</a:t>
                      </a:r>
                    </a:p>
                  </a:txBody>
                  <a:tcPr/>
                </a:tc>
                <a:tc>
                  <a:txBody>
                    <a:bodyPr/>
                    <a:lstStyle/>
                    <a:p>
                      <a:pPr algn="ctr"/>
                      <a:r>
                        <a:rPr lang="pt-BR" sz="1600" b="0" i="0" u="none" strike="noStrike" kern="1200" dirty="0">
                          <a:solidFill>
                            <a:srgbClr val="000000"/>
                          </a:solidFill>
                          <a:latin typeface="Raleway"/>
                          <a:ea typeface="+mn-ea"/>
                          <a:cs typeface="+mn-cs"/>
                        </a:rPr>
                        <a:t>12/02 </a:t>
                      </a:r>
                    </a:p>
                  </a:txBody>
                  <a:tcPr/>
                </a:tc>
                <a:extLst>
                  <a:ext uri="{0D108BD9-81ED-4DB2-BD59-A6C34878D82A}">
                    <a16:rowId xmlns:a16="http://schemas.microsoft.com/office/drawing/2014/main" val="581635627"/>
                  </a:ext>
                </a:extLst>
              </a:tr>
              <a:tr h="370840">
                <a:tc>
                  <a:txBody>
                    <a:bodyPr/>
                    <a:lstStyle/>
                    <a:p>
                      <a:r>
                        <a:rPr lang="pt-BR" sz="1600" b="1" i="0" u="none" strike="noStrike" kern="1200" dirty="0">
                          <a:solidFill>
                            <a:srgbClr val="11B880"/>
                          </a:solidFill>
                          <a:latin typeface="Raleway"/>
                          <a:ea typeface="+mn-ea"/>
                          <a:cs typeface="+mn-cs"/>
                        </a:rPr>
                        <a:t>Prazo para adesão dos entes</a:t>
                      </a:r>
                    </a:p>
                  </a:txBody>
                  <a:tcPr/>
                </a:tc>
                <a:tc>
                  <a:txBody>
                    <a:bodyPr/>
                    <a:lstStyle/>
                    <a:p>
                      <a:pPr algn="ctr"/>
                      <a:r>
                        <a:rPr lang="pt-BR" sz="1600" b="1" i="0" u="none" strike="noStrike" kern="1200" dirty="0">
                          <a:solidFill>
                            <a:srgbClr val="11B880"/>
                          </a:solidFill>
                          <a:latin typeface="Raleway"/>
                          <a:ea typeface="+mn-ea"/>
                          <a:cs typeface="+mn-cs"/>
                        </a:rPr>
                        <a:t>17/04</a:t>
                      </a:r>
                    </a:p>
                  </a:txBody>
                  <a:tcPr/>
                </a:tc>
                <a:extLst>
                  <a:ext uri="{0D108BD9-81ED-4DB2-BD59-A6C34878D82A}">
                    <a16:rowId xmlns:a16="http://schemas.microsoft.com/office/drawing/2014/main" val="1329721424"/>
                  </a:ext>
                </a:extLst>
              </a:tr>
              <a:tr h="370839">
                <a:tc>
                  <a:txBody>
                    <a:bodyPr/>
                    <a:lstStyle/>
                    <a:p>
                      <a:pPr marL="0" lvl="0" algn="l" defTabSz="914400" rtl="0" eaLnBrk="1" latinLnBrk="0" hangingPunct="1">
                        <a:buNone/>
                      </a:pPr>
                      <a:r>
                        <a:rPr lang="pt-BR" sz="1600" b="0" i="0" u="none" strike="noStrike" kern="1200" dirty="0">
                          <a:solidFill>
                            <a:srgbClr val="000000"/>
                          </a:solidFill>
                          <a:latin typeface="Raleway"/>
                          <a:ea typeface="+mn-ea"/>
                          <a:cs typeface="+mn-cs"/>
                        </a:rPr>
                        <a:t>Cadastro dos editais de seleção pelos entes (SIMEC)</a:t>
                      </a:r>
                    </a:p>
                  </a:txBody>
                  <a:tcPr/>
                </a:tc>
                <a:tc>
                  <a:txBody>
                    <a:bodyPr/>
                    <a:lstStyle/>
                    <a:p>
                      <a:pPr marL="0" lvl="0" algn="ctr" defTabSz="914400" rtl="0" eaLnBrk="1" latinLnBrk="0" hangingPunct="1">
                        <a:buNone/>
                      </a:pPr>
                      <a:r>
                        <a:rPr lang="pt-BR" sz="1600" b="0" i="0" u="none" strike="noStrike" kern="1200" dirty="0">
                          <a:solidFill>
                            <a:srgbClr val="000000"/>
                          </a:solidFill>
                          <a:latin typeface="Raleway"/>
                          <a:ea typeface="+mn-ea"/>
                          <a:cs typeface="+mn-cs"/>
                        </a:rPr>
                        <a:t>01/03 a 25/06</a:t>
                      </a:r>
                    </a:p>
                  </a:txBody>
                  <a:tcPr/>
                </a:tc>
                <a:extLst>
                  <a:ext uri="{0D108BD9-81ED-4DB2-BD59-A6C34878D82A}">
                    <a16:rowId xmlns:a16="http://schemas.microsoft.com/office/drawing/2014/main" val="2838916529"/>
                  </a:ext>
                </a:extLst>
              </a:tr>
              <a:tr h="370838">
                <a:tc>
                  <a:txBody>
                    <a:bodyPr/>
                    <a:lstStyle/>
                    <a:p>
                      <a:pPr lvl="0">
                        <a:buNone/>
                      </a:pPr>
                      <a:r>
                        <a:rPr lang="pt-BR" sz="1600" b="0" i="0" u="none" strike="noStrike" kern="1200" dirty="0">
                          <a:solidFill>
                            <a:srgbClr val="000000"/>
                          </a:solidFill>
                          <a:latin typeface="Raleway"/>
                          <a:ea typeface="+mn-ea"/>
                          <a:cs typeface="+mn-cs"/>
                        </a:rPr>
                        <a:t>Divulgação nacional dos editais e vagas dos entes (Inep)</a:t>
                      </a:r>
                    </a:p>
                  </a:txBody>
                  <a:tcPr/>
                </a:tc>
                <a:tc>
                  <a:txBody>
                    <a:bodyPr/>
                    <a:lstStyle/>
                    <a:p>
                      <a:pPr lvl="0" algn="ctr">
                        <a:buNone/>
                      </a:pPr>
                      <a:r>
                        <a:rPr lang="pt-BR" sz="1600" b="0" i="0" u="none" strike="noStrike" kern="1200" dirty="0">
                          <a:solidFill>
                            <a:srgbClr val="000000"/>
                          </a:solidFill>
                          <a:latin typeface="Raleway"/>
                          <a:ea typeface="+mn-ea"/>
                          <a:cs typeface="+mn-cs"/>
                        </a:rPr>
                        <a:t>30/06</a:t>
                      </a:r>
                    </a:p>
                  </a:txBody>
                  <a:tcPr/>
                </a:tc>
                <a:extLst>
                  <a:ext uri="{0D108BD9-81ED-4DB2-BD59-A6C34878D82A}">
                    <a16:rowId xmlns:a16="http://schemas.microsoft.com/office/drawing/2014/main" val="3400685519"/>
                  </a:ext>
                </a:extLst>
              </a:tr>
              <a:tr h="370838">
                <a:tc>
                  <a:txBody>
                    <a:bodyPr/>
                    <a:lstStyle/>
                    <a:p>
                      <a:pPr lvl="0">
                        <a:buNone/>
                      </a:pPr>
                      <a:r>
                        <a:rPr lang="pt-BR" sz="1600" b="0" i="0" u="none" strike="noStrike" kern="1200" dirty="0">
                          <a:solidFill>
                            <a:srgbClr val="000000"/>
                          </a:solidFill>
                          <a:latin typeface="Raleway"/>
                          <a:ea typeface="+mn-ea"/>
                          <a:cs typeface="+mn-cs"/>
                        </a:rPr>
                        <a:t>Inscrições dos candidatos</a:t>
                      </a:r>
                    </a:p>
                  </a:txBody>
                  <a:tcPr/>
                </a:tc>
                <a:tc>
                  <a:txBody>
                    <a:bodyPr/>
                    <a:lstStyle/>
                    <a:p>
                      <a:pPr lvl="0" algn="ctr">
                        <a:buNone/>
                      </a:pPr>
                      <a:r>
                        <a:rPr lang="pt-BR" sz="1600" b="0" i="0" u="none" strike="noStrike" kern="1200" dirty="0">
                          <a:solidFill>
                            <a:srgbClr val="000000"/>
                          </a:solidFill>
                          <a:latin typeface="Raleway"/>
                          <a:ea typeface="+mn-ea"/>
                          <a:cs typeface="+mn-cs"/>
                        </a:rPr>
                        <a:t>Julho</a:t>
                      </a:r>
                    </a:p>
                  </a:txBody>
                  <a:tcPr/>
                </a:tc>
                <a:extLst>
                  <a:ext uri="{0D108BD9-81ED-4DB2-BD59-A6C34878D82A}">
                    <a16:rowId xmlns:a16="http://schemas.microsoft.com/office/drawing/2014/main" val="1670383846"/>
                  </a:ext>
                </a:extLst>
              </a:tr>
              <a:tr h="370838">
                <a:tc>
                  <a:txBody>
                    <a:bodyPr/>
                    <a:lstStyle/>
                    <a:p>
                      <a:pPr lvl="0">
                        <a:buNone/>
                      </a:pPr>
                      <a:r>
                        <a:rPr lang="pt-BR" sz="1600" b="0" i="0" u="none" strike="noStrike" kern="1200" dirty="0">
                          <a:solidFill>
                            <a:srgbClr val="000000"/>
                          </a:solidFill>
                          <a:latin typeface="Raleway"/>
                          <a:ea typeface="+mn-ea"/>
                          <a:cs typeface="+mn-cs"/>
                        </a:rPr>
                        <a:t>Realização da Prova </a:t>
                      </a:r>
                    </a:p>
                  </a:txBody>
                  <a:tcPr/>
                </a:tc>
                <a:tc>
                  <a:txBody>
                    <a:bodyPr/>
                    <a:lstStyle/>
                    <a:p>
                      <a:pPr lvl="0" algn="ctr">
                        <a:buNone/>
                      </a:pPr>
                      <a:r>
                        <a:rPr lang="pt-BR" sz="1600" b="0" i="0" u="none" strike="noStrike" kern="1200" dirty="0">
                          <a:solidFill>
                            <a:srgbClr val="000000"/>
                          </a:solidFill>
                          <a:latin typeface="Raleway"/>
                          <a:ea typeface="+mn-ea"/>
                          <a:cs typeface="+mn-cs"/>
                        </a:rPr>
                        <a:t>Out/</a:t>
                      </a:r>
                      <a:r>
                        <a:rPr lang="pt-BR" sz="1600" b="0" i="0" u="none" strike="noStrike" kern="1200" dirty="0" err="1">
                          <a:solidFill>
                            <a:srgbClr val="000000"/>
                          </a:solidFill>
                          <a:latin typeface="Raleway"/>
                          <a:ea typeface="+mn-ea"/>
                          <a:cs typeface="+mn-cs"/>
                        </a:rPr>
                        <a:t>Nov</a:t>
                      </a:r>
                      <a:r>
                        <a:rPr lang="pt-BR" sz="1600" b="0" i="0" u="none" strike="noStrike" kern="1200" dirty="0">
                          <a:solidFill>
                            <a:srgbClr val="000000"/>
                          </a:solidFill>
                          <a:latin typeface="Raleway"/>
                          <a:ea typeface="+mn-ea"/>
                          <a:cs typeface="+mn-cs"/>
                        </a:rPr>
                        <a:t> </a:t>
                      </a:r>
                    </a:p>
                  </a:txBody>
                  <a:tcPr/>
                </a:tc>
                <a:extLst>
                  <a:ext uri="{0D108BD9-81ED-4DB2-BD59-A6C34878D82A}">
                    <a16:rowId xmlns:a16="http://schemas.microsoft.com/office/drawing/2014/main" val="640552741"/>
                  </a:ext>
                </a:extLst>
              </a:tr>
              <a:tr h="370838">
                <a:tc>
                  <a:txBody>
                    <a:bodyPr/>
                    <a:lstStyle/>
                    <a:p>
                      <a:pPr lvl="0">
                        <a:buNone/>
                      </a:pPr>
                      <a:r>
                        <a:rPr lang="pt-BR" sz="1600" b="0" i="0" u="none" strike="noStrike" kern="1200" dirty="0">
                          <a:solidFill>
                            <a:srgbClr val="000000"/>
                          </a:solidFill>
                          <a:latin typeface="Raleway"/>
                          <a:ea typeface="+mn-ea"/>
                          <a:cs typeface="+mn-cs"/>
                        </a:rPr>
                        <a:t>Resultados</a:t>
                      </a:r>
                    </a:p>
                  </a:txBody>
                  <a:tcPr/>
                </a:tc>
                <a:tc>
                  <a:txBody>
                    <a:bodyPr/>
                    <a:lstStyle/>
                    <a:p>
                      <a:pPr lvl="0" algn="ctr">
                        <a:buNone/>
                      </a:pPr>
                      <a:r>
                        <a:rPr lang="pt-BR" sz="1600" b="0" i="0" u="none" strike="noStrike" kern="1200" dirty="0">
                          <a:solidFill>
                            <a:srgbClr val="000000"/>
                          </a:solidFill>
                          <a:latin typeface="Raleway"/>
                          <a:ea typeface="+mn-ea"/>
                          <a:cs typeface="+mn-cs"/>
                        </a:rPr>
                        <a:t>Dez 25/Jan26</a:t>
                      </a:r>
                    </a:p>
                  </a:txBody>
                  <a:tcPr/>
                </a:tc>
                <a:extLst>
                  <a:ext uri="{0D108BD9-81ED-4DB2-BD59-A6C34878D82A}">
                    <a16:rowId xmlns:a16="http://schemas.microsoft.com/office/drawing/2014/main" val="875152025"/>
                  </a:ext>
                </a:extLst>
              </a:tr>
            </a:tbl>
          </a:graphicData>
        </a:graphic>
      </p:graphicFrame>
    </p:spTree>
    <p:extLst>
      <p:ext uri="{BB962C8B-B14F-4D97-AF65-F5344CB8AC3E}">
        <p14:creationId xmlns:p14="http://schemas.microsoft.com/office/powerpoint/2010/main" val="26568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8BAC8A9-946B-02BD-AF74-132A0A5901A2}"/>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2BE485ED-E63F-68E0-E445-072FF497CEFD}"/>
              </a:ext>
            </a:extLst>
          </p:cNvPr>
          <p:cNvSpPr/>
          <p:nvPr/>
        </p:nvSpPr>
        <p:spPr>
          <a:xfrm>
            <a:off x="-6793" y="2023160"/>
            <a:ext cx="3561401" cy="4832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tângulo 9">
            <a:extLst>
              <a:ext uri="{FF2B5EF4-FFF2-40B4-BE49-F238E27FC236}">
                <a16:creationId xmlns:a16="http://schemas.microsoft.com/office/drawing/2014/main" id="{41CF1732-4B93-9E0F-AC74-351ABFD57565}"/>
              </a:ext>
            </a:extLst>
          </p:cNvPr>
          <p:cNvSpPr/>
          <p:nvPr/>
        </p:nvSpPr>
        <p:spPr>
          <a:xfrm>
            <a:off x="8634000" y="-4047"/>
            <a:ext cx="3561401" cy="4832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ângulo: Cantos Arredondados 3">
            <a:extLst>
              <a:ext uri="{FF2B5EF4-FFF2-40B4-BE49-F238E27FC236}">
                <a16:creationId xmlns:a16="http://schemas.microsoft.com/office/drawing/2014/main" id="{D69B92DA-0B53-146B-9384-E061BCA198AC}"/>
              </a:ext>
            </a:extLst>
          </p:cNvPr>
          <p:cNvSpPr/>
          <p:nvPr/>
        </p:nvSpPr>
        <p:spPr>
          <a:xfrm>
            <a:off x="888657" y="759786"/>
            <a:ext cx="2297376" cy="5516624"/>
          </a:xfrm>
          <a:prstGeom prst="roundRect">
            <a:avLst/>
          </a:prstGeom>
          <a:solidFill>
            <a:srgbClr val="11B880"/>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prstClr val="white"/>
                </a:solidFill>
                <a:effectLst/>
                <a:uLnTx/>
                <a:uFillTx/>
                <a:latin typeface="Raleway Black"/>
                <a:ea typeface="+mn-ea"/>
                <a:cs typeface="Arial"/>
              </a:rPr>
              <a:t>PARA O(A) SECRETÁRIO(A)</a:t>
            </a:r>
          </a:p>
        </p:txBody>
      </p:sp>
      <p:sp>
        <p:nvSpPr>
          <p:cNvPr id="6" name="Retângulo 5">
            <a:extLst>
              <a:ext uri="{FF2B5EF4-FFF2-40B4-BE49-F238E27FC236}">
                <a16:creationId xmlns:a16="http://schemas.microsoft.com/office/drawing/2014/main" id="{C6E27CD8-A318-9CFE-BF04-3C5910BC0EE9}"/>
              </a:ext>
            </a:extLst>
          </p:cNvPr>
          <p:cNvSpPr/>
          <p:nvPr/>
        </p:nvSpPr>
        <p:spPr>
          <a:xfrm>
            <a:off x="8650628" y="5906604"/>
            <a:ext cx="3543040" cy="948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ângulo: Cantos Arredondados 8">
            <a:extLst>
              <a:ext uri="{FF2B5EF4-FFF2-40B4-BE49-F238E27FC236}">
                <a16:creationId xmlns:a16="http://schemas.microsoft.com/office/drawing/2014/main" id="{0D994FA6-B6D1-9976-8230-5E5389725442}"/>
              </a:ext>
            </a:extLst>
          </p:cNvPr>
          <p:cNvSpPr/>
          <p:nvPr/>
        </p:nvSpPr>
        <p:spPr>
          <a:xfrm>
            <a:off x="3365337" y="757598"/>
            <a:ext cx="7932353" cy="5520506"/>
          </a:xfrm>
          <a:prstGeom prst="roundRect">
            <a:avLst/>
          </a:prstGeom>
          <a:noFill/>
          <a:ln w="28575">
            <a:solidFill>
              <a:srgbClr val="11B88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sng" strike="noStrike" kern="1200" cap="none" spc="0" normalizeH="0" baseline="0" noProof="0">
                <a:ln>
                  <a:noFill/>
                </a:ln>
                <a:solidFill>
                  <a:srgbClr val="1D3D91"/>
                </a:solidFill>
                <a:effectLst/>
                <a:uLnTx/>
                <a:uFillTx/>
                <a:latin typeface="Raleway"/>
                <a:ea typeface="Calibri" panose="020F0502020204030204"/>
                <a:cs typeface="Calibri" panose="020F0502020204030204"/>
              </a:rPr>
              <a:t> 12/02 a 17/04</a:t>
            </a:r>
            <a:r>
              <a:rPr kumimoji="0" lang="pt-BR" sz="1800" b="1" i="0" u="none" strike="noStrike" kern="1200" cap="none" spc="0" normalizeH="0" baseline="0" noProof="0">
                <a:ln>
                  <a:noFill/>
                </a:ln>
                <a:solidFill>
                  <a:srgbClr val="1D3D91"/>
                </a:solidFill>
                <a:effectLst/>
                <a:uLnTx/>
                <a:uFillTx/>
                <a:latin typeface="Raleway"/>
                <a:ea typeface="Calibri" panose="020F0502020204030204"/>
                <a:cs typeface="Calibri" panose="020F0502020204030204"/>
              </a:rPr>
              <a:t> - Faça a adesão da sua secretaria à Prova Nacional Docente via SIMEC: </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hlinkClick r:id="rId4"/>
              </a:rPr>
              <a:t>https://simec.mec.gov.br/login.php</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a:t>
            </a:r>
            <a:endParaRPr kumimoji="0" lang="pt-BR" sz="1800" b="1" i="0" u="none" strike="noStrike" kern="1200" cap="none" spc="0" normalizeH="0" baseline="0" noProof="0">
              <a:ln>
                <a:noFill/>
              </a:ln>
              <a:solidFill>
                <a:srgbClr val="1D3D91"/>
              </a:solidFill>
              <a:effectLst/>
              <a:uLnTx/>
              <a:uFillTx/>
              <a:latin typeface="Raleway"/>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1D3D91"/>
              </a:solidFill>
              <a:effectLst/>
              <a:uLnTx/>
              <a:uFillTx/>
              <a:latin typeface="Raleway"/>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1D3D91"/>
              </a:solidFill>
              <a:effectLst/>
              <a:uLnTx/>
              <a:uFillTx/>
              <a:latin typeface="Raleway"/>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a:ln>
                <a:noFill/>
              </a:ln>
              <a:solidFill>
                <a:srgbClr val="1D3D91"/>
              </a:solidFill>
              <a:effectLst/>
              <a:uLnTx/>
              <a:uFillTx/>
              <a:latin typeface="Raleway"/>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Para acessar o </a:t>
            </a:r>
            <a:r>
              <a:rPr kumimoji="0" lang="pt-BR" sz="1800" b="0" i="0" u="none" strike="noStrike" kern="1200" cap="none" spc="0" normalizeH="0" baseline="0" noProof="0" err="1">
                <a:ln>
                  <a:noFill/>
                </a:ln>
                <a:solidFill>
                  <a:srgbClr val="1D3D91"/>
                </a:solidFill>
                <a:effectLst/>
                <a:uLnTx/>
                <a:uFillTx/>
                <a:latin typeface="Calibri" panose="020F0502020204030204"/>
                <a:ea typeface="Calibri" panose="020F0502020204030204"/>
                <a:cs typeface="Calibri" panose="020F0502020204030204"/>
              </a:rPr>
              <a:t>Simec</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a:t>
            </a:r>
            <a:r>
              <a:rPr kumimoji="0" lang="pt-BR" sz="1800" b="1"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novos </a:t>
            </a:r>
            <a:r>
              <a:rPr kumimoji="0" lang="pt-BR" sz="1800" b="1" i="0" u="none" strike="noStrike" kern="1200" cap="none" spc="0" normalizeH="0" baseline="0" noProof="0" err="1">
                <a:ln>
                  <a:noFill/>
                </a:ln>
                <a:solidFill>
                  <a:srgbClr val="1D3D91"/>
                </a:solidFill>
                <a:effectLst/>
                <a:uLnTx/>
                <a:uFillTx/>
                <a:latin typeface="Calibri" panose="020F0502020204030204"/>
                <a:ea typeface="Calibri" panose="020F0502020204030204"/>
                <a:cs typeface="Calibri" panose="020F0502020204030204"/>
              </a:rPr>
              <a:t>Secretários</a:t>
            </a:r>
            <a:r>
              <a:rPr kumimoji="0" lang="pt-BR" sz="1800" b="1"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de </a:t>
            </a:r>
            <a:r>
              <a:rPr kumimoji="0" lang="pt-BR" sz="1800" b="1" i="0" u="none" strike="noStrike" kern="1200" cap="none" spc="0" normalizeH="0" baseline="0" noProof="0" err="1">
                <a:ln>
                  <a:noFill/>
                </a:ln>
                <a:solidFill>
                  <a:srgbClr val="1D3D91"/>
                </a:solidFill>
                <a:effectLst/>
                <a:uLnTx/>
                <a:uFillTx/>
                <a:latin typeface="Calibri" panose="020F0502020204030204"/>
                <a:ea typeface="Calibri" panose="020F0502020204030204"/>
                <a:cs typeface="Calibri" panose="020F0502020204030204"/>
              </a:rPr>
              <a:t>Educação</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precisam estar cadastrados no sistema Habilita, </a:t>
            </a:r>
            <a:r>
              <a:rPr kumimoji="0" lang="pt-BR" sz="1800" b="0" i="0" u="none" strike="noStrike" kern="1200" cap="none" spc="0" normalizeH="0" baseline="0" noProof="0" err="1">
                <a:ln>
                  <a:noFill/>
                </a:ln>
                <a:solidFill>
                  <a:srgbClr val="1D3D91"/>
                </a:solidFill>
                <a:effectLst/>
                <a:uLnTx/>
                <a:uFillTx/>
                <a:latin typeface="Calibri" panose="020F0502020204030204"/>
                <a:ea typeface="Calibri" panose="020F0502020204030204"/>
                <a:cs typeface="Calibri" panose="020F0502020204030204"/>
              </a:rPr>
              <a:t>disponível</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em: </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hlinkClick r:id="rId5"/>
              </a:rPr>
              <a:t>https://www.fnde.gov.br/cadastro-base/login</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a:t>
            </a: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1D3D91"/>
              </a:solidFill>
              <a:effectLst/>
              <a:uLnTx/>
              <a:uFillTx/>
              <a:latin typeface="Raleway"/>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1D3D91"/>
                </a:solidFill>
                <a:effectLst/>
                <a:uLnTx/>
                <a:uFillTx/>
                <a:latin typeface="Raleway"/>
                <a:ea typeface="Calibri" panose="020F0502020204030204"/>
                <a:cs typeface="Calibri" panose="020F0502020204030204"/>
              </a:rPr>
              <a:t>Conheça os normativos da PND: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1D3D91"/>
                </a:solidFill>
                <a:effectLst/>
                <a:uLnTx/>
                <a:uFillTx/>
                <a:latin typeface="Raleway"/>
                <a:ea typeface="Calibri" panose="020F0502020204030204"/>
                <a:cs typeface="Calibri" panose="020F0502020204030204"/>
              </a:rPr>
              <a:t>Portaria:</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hlinkClick r:id="rId6"/>
              </a:rPr>
              <a:t>https://www.in.gov.br/en/web/dou/-/portaria-mec-n-96-de-11-de-fevereiro-de-2025-612333412</a:t>
            </a:r>
            <a:endParaRPr kumimoji="0" lang="pt-BR"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a:ln>
                  <a:noFill/>
                </a:ln>
                <a:solidFill>
                  <a:srgbClr val="1D3D91"/>
                </a:solidFill>
                <a:effectLst/>
                <a:uLnTx/>
                <a:uFillTx/>
                <a:latin typeface="Raleway"/>
                <a:ea typeface="Calibri" panose="020F0502020204030204"/>
                <a:cs typeface="Calibri" panose="020F0502020204030204"/>
              </a:rPr>
              <a:t>Edital de adesão dos entes: </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hlinkClick r:id="rId7"/>
              </a:rPr>
              <a:t>https://www.in.gov.br/en/web/dou/-/edital-n-1-de-11-de-fevereiro-de-2025-612175010</a:t>
            </a:r>
            <a:r>
              <a:rPr kumimoji="0" lang="pt-BR" sz="1800" b="0" i="0" u="none" strike="noStrike" kern="1200" cap="none" spc="0" normalizeH="0" baseline="0" noProof="0">
                <a:ln>
                  <a:noFill/>
                </a:ln>
                <a:solidFill>
                  <a:srgbClr val="1D3D91"/>
                </a:solidFill>
                <a:effectLst/>
                <a:uLnTx/>
                <a:uFillTx/>
                <a:latin typeface="Calibri" panose="020F0502020204030204"/>
                <a:ea typeface="Calibri" panose="020F0502020204030204"/>
                <a:cs typeface="Calibri" panose="020F0502020204030204"/>
              </a:rPr>
              <a:t> </a:t>
            </a:r>
            <a:endParaRPr kumimoji="0" lang="pt-BR"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endParaRPr>
          </a:p>
        </p:txBody>
      </p:sp>
      <p:pic>
        <p:nvPicPr>
          <p:cNvPr id="3" name="Imagem 2">
            <a:extLst>
              <a:ext uri="{FF2B5EF4-FFF2-40B4-BE49-F238E27FC236}">
                <a16:creationId xmlns:a16="http://schemas.microsoft.com/office/drawing/2014/main" id="{9292D518-D878-19B5-A4B9-FE3AA88F96DE}"/>
              </a:ext>
            </a:extLst>
          </p:cNvPr>
          <p:cNvPicPr>
            <a:picLocks noChangeAspect="1"/>
          </p:cNvPicPr>
          <p:nvPr/>
        </p:nvPicPr>
        <p:blipFill>
          <a:blip r:embed="rId8"/>
          <a:stretch>
            <a:fillRect/>
          </a:stretch>
        </p:blipFill>
        <p:spPr>
          <a:xfrm>
            <a:off x="6469412" y="2094565"/>
            <a:ext cx="2174723" cy="637969"/>
          </a:xfrm>
          <a:prstGeom prst="rect">
            <a:avLst/>
          </a:prstGeom>
        </p:spPr>
      </p:pic>
    </p:spTree>
    <p:extLst>
      <p:ext uri="{BB962C8B-B14F-4D97-AF65-F5344CB8AC3E}">
        <p14:creationId xmlns:p14="http://schemas.microsoft.com/office/powerpoint/2010/main" val="2209295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298FDD-9803-B486-D066-E182FF2881B4}"/>
            </a:ext>
          </a:extLst>
        </p:cNvPr>
        <p:cNvGrpSpPr/>
        <p:nvPr/>
      </p:nvGrpSpPr>
      <p:grpSpPr>
        <a:xfrm>
          <a:off x="0" y="0"/>
          <a:ext cx="0" cy="0"/>
          <a:chOff x="0" y="0"/>
          <a:chExt cx="0" cy="0"/>
        </a:xfrm>
      </p:grpSpPr>
      <p:sp>
        <p:nvSpPr>
          <p:cNvPr id="31" name="Retângulo: Cantos Arredondados 30">
            <a:extLst>
              <a:ext uri="{FF2B5EF4-FFF2-40B4-BE49-F238E27FC236}">
                <a16:creationId xmlns:a16="http://schemas.microsoft.com/office/drawing/2014/main" id="{8BED1948-2BE4-EF1A-71D2-359C0809E90E}"/>
              </a:ext>
            </a:extLst>
          </p:cNvPr>
          <p:cNvSpPr/>
          <p:nvPr/>
        </p:nvSpPr>
        <p:spPr>
          <a:xfrm>
            <a:off x="630868" y="828417"/>
            <a:ext cx="9128178" cy="637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11B880"/>
                </a:solidFill>
                <a:effectLst/>
                <a:uLnTx/>
                <a:uFillTx/>
                <a:latin typeface="Raleway Black"/>
                <a:ea typeface="+mn-ea"/>
                <a:cs typeface="+mn-cs"/>
              </a:rPr>
              <a:t>Sobre a Prova</a:t>
            </a: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68A2D841-6FAA-0F07-0016-FD13D3D8878F}"/>
              </a:ext>
            </a:extLst>
          </p:cNvPr>
          <p:cNvPicPr>
            <a:picLocks noChangeAspect="1"/>
          </p:cNvPicPr>
          <p:nvPr/>
        </p:nvPicPr>
        <p:blipFill>
          <a:blip r:embed="rId3"/>
          <a:stretch>
            <a:fillRect/>
          </a:stretch>
        </p:blipFill>
        <p:spPr>
          <a:xfrm>
            <a:off x="8451825" y="6373369"/>
            <a:ext cx="835030" cy="299792"/>
          </a:xfrm>
          <a:prstGeom prst="rect">
            <a:avLst/>
          </a:prstGeom>
        </p:spPr>
      </p:pic>
      <p:sp>
        <p:nvSpPr>
          <p:cNvPr id="5" name="CaixaDeTexto 4">
            <a:extLst>
              <a:ext uri="{FF2B5EF4-FFF2-40B4-BE49-F238E27FC236}">
                <a16:creationId xmlns:a16="http://schemas.microsoft.com/office/drawing/2014/main" id="{E6C71A01-D412-8EEE-29DE-EB382B9BFB41}"/>
              </a:ext>
            </a:extLst>
          </p:cNvPr>
          <p:cNvSpPr txBox="1"/>
          <p:nvPr/>
        </p:nvSpPr>
        <p:spPr>
          <a:xfrm>
            <a:off x="960120" y="1767292"/>
            <a:ext cx="10543032" cy="3570786"/>
          </a:xfrm>
          <a:prstGeom prst="rect">
            <a:avLst/>
          </a:prstGeom>
          <a:noFill/>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pt-BR" sz="2200" b="0" i="0" u="none" strike="noStrike" kern="1200" cap="none" spc="0" normalizeH="0" baseline="0" noProof="0" dirty="0">
                <a:ln>
                  <a:noFill/>
                </a:ln>
                <a:solidFill>
                  <a:prstClr val="black"/>
                </a:solidFill>
                <a:effectLst/>
                <a:uLnTx/>
                <a:uFillTx/>
                <a:latin typeface="Raleway" pitchFamily="2" charset="0"/>
                <a:ea typeface="+mn-ea"/>
                <a:cs typeface="+mn-cs"/>
              </a:rPr>
              <a:t>A Prova, etapa dos processos seletivos que é organizada pelo Inep e é de interesse dos entes federados, é o</a:t>
            </a:r>
            <a:r>
              <a:rPr kumimoji="0" lang="pt-BR" sz="1800" b="0" i="0" u="none" strike="noStrike" kern="1200" cap="none" spc="0" normalizeH="0" baseline="0" noProof="0" dirty="0">
                <a:ln>
                  <a:noFill/>
                </a:ln>
                <a:solidFill>
                  <a:prstClr val="black"/>
                </a:solidFill>
                <a:effectLst/>
                <a:uLnTx/>
                <a:uFillTx/>
                <a:latin typeface="Raleway" pitchFamily="2" charset="0"/>
                <a:ea typeface="+mn-ea"/>
                <a:cs typeface="+mn-cs"/>
              </a:rPr>
              <a:t> </a:t>
            </a:r>
            <a:r>
              <a:rPr kumimoji="0" lang="pt-BR" sz="2200" b="1" i="0" u="none" strike="noStrike" kern="1200" cap="none" spc="0" normalizeH="0" baseline="0" noProof="0" dirty="0">
                <a:ln>
                  <a:noFill/>
                </a:ln>
                <a:solidFill>
                  <a:prstClr val="black"/>
                </a:solidFill>
                <a:effectLst/>
                <a:uLnTx/>
                <a:uFillTx/>
                <a:latin typeface="Raleway" pitchFamily="2" charset="0"/>
                <a:ea typeface="+mn-ea"/>
                <a:cs typeface="+mn-cs"/>
              </a:rPr>
              <a:t>mesmo instrumento de avaliação de desempenho dos concluintes dos cursos de licenciatura </a:t>
            </a:r>
            <a:r>
              <a:rPr kumimoji="0" lang="pt-BR" sz="2200" b="0" i="0" u="none" strike="noStrike" kern="1200" cap="none" spc="0" normalizeH="0" baseline="0" noProof="0" dirty="0">
                <a:ln>
                  <a:noFill/>
                </a:ln>
                <a:solidFill>
                  <a:prstClr val="black"/>
                </a:solidFill>
                <a:effectLst/>
                <a:uLnTx/>
                <a:uFillTx/>
                <a:latin typeface="Raleway" pitchFamily="2" charset="0"/>
                <a:ea typeface="+mn-ea"/>
                <a:cs typeface="+mn-cs"/>
              </a:rPr>
              <a:t>(Avaliação teórica do Enade das Licenciaturas). </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pt-BR" sz="2200" b="0" i="0" u="none" strike="noStrike" kern="1200" cap="none" spc="0" normalizeH="0" baseline="0" noProof="0" dirty="0">
              <a:ln>
                <a:noFill/>
              </a:ln>
              <a:solidFill>
                <a:prstClr val="black"/>
              </a:solidFill>
              <a:effectLst/>
              <a:uLnTx/>
              <a:uFillTx/>
              <a:latin typeface="Raleway" pitchFamily="2" charset="0"/>
              <a:ea typeface="+mn-ea"/>
              <a:cs typeface="+mn-cs"/>
            </a:endParaRP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pt-BR" sz="2200" b="1" i="0" u="none" strike="noStrike" kern="1200" cap="none" spc="0" normalizeH="0" baseline="0" noProof="0" dirty="0">
                <a:ln>
                  <a:noFill/>
                </a:ln>
                <a:solidFill>
                  <a:prstClr val="black"/>
                </a:solidFill>
                <a:effectLst/>
                <a:uLnTx/>
                <a:uFillTx/>
                <a:latin typeface="Raleway" pitchFamily="2" charset="0"/>
                <a:ea typeface="+mn-ea"/>
                <a:cs typeface="+mn-cs"/>
              </a:rPr>
              <a:t>Matrizes de referência</a:t>
            </a:r>
            <a:r>
              <a:rPr kumimoji="0" lang="pt-BR" sz="2200" b="0" i="0" u="none" strike="noStrike" kern="1200" cap="none" spc="0" normalizeH="0" baseline="0" noProof="0" dirty="0">
                <a:ln>
                  <a:noFill/>
                </a:ln>
                <a:solidFill>
                  <a:prstClr val="black"/>
                </a:solidFill>
                <a:effectLst/>
                <a:uLnTx/>
                <a:uFillTx/>
                <a:latin typeface="Raleway" pitchFamily="2" charset="0"/>
                <a:ea typeface="+mn-ea"/>
                <a:cs typeface="+mn-cs"/>
              </a:rPr>
              <a:t>: uma para a Formação Geral Docente, e outras 17 para as competências específicas de cada área. </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pt-BR" sz="22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pic>
        <p:nvPicPr>
          <p:cNvPr id="7" name="Gráfico 10">
            <a:extLst>
              <a:ext uri="{FF2B5EF4-FFF2-40B4-BE49-F238E27FC236}">
                <a16:creationId xmlns:a16="http://schemas.microsoft.com/office/drawing/2014/main" id="{3E061C8A-C7C4-6DF6-1F6C-0713BE5EAD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4325" y="525319"/>
            <a:ext cx="1686065" cy="682291"/>
          </a:xfrm>
          <a:prstGeom prst="rect">
            <a:avLst/>
          </a:prstGeom>
        </p:spPr>
      </p:pic>
      <p:pic>
        <p:nvPicPr>
          <p:cNvPr id="8" name="Gráfico 3">
            <a:extLst>
              <a:ext uri="{FF2B5EF4-FFF2-40B4-BE49-F238E27FC236}">
                <a16:creationId xmlns:a16="http://schemas.microsoft.com/office/drawing/2014/main" id="{E49573BE-0AA7-B351-C020-C9E368C4BC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8481" y="523668"/>
            <a:ext cx="1457533" cy="659566"/>
          </a:xfrm>
          <a:prstGeom prst="rect">
            <a:avLst/>
          </a:prstGeom>
          <a:effectLst>
            <a:outerShdw blurRad="63500" dist="38100" dir="2700000" algn="tl" rotWithShape="0">
              <a:prstClr val="black">
                <a:alpha val="40000"/>
              </a:prstClr>
            </a:outerShdw>
          </a:effectLst>
        </p:spPr>
      </p:pic>
    </p:spTree>
    <p:extLst>
      <p:ext uri="{BB962C8B-B14F-4D97-AF65-F5344CB8AC3E}">
        <p14:creationId xmlns:p14="http://schemas.microsoft.com/office/powerpoint/2010/main" val="3479290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4517A2-CB6E-836A-AED9-C2B3A1891872}"/>
            </a:ext>
          </a:extLst>
        </p:cNvPr>
        <p:cNvGrpSpPr/>
        <p:nvPr/>
      </p:nvGrpSpPr>
      <p:grpSpPr>
        <a:xfrm>
          <a:off x="0" y="0"/>
          <a:ext cx="0" cy="0"/>
          <a:chOff x="0" y="0"/>
          <a:chExt cx="0" cy="0"/>
        </a:xfrm>
      </p:grpSpPr>
      <p:sp>
        <p:nvSpPr>
          <p:cNvPr id="31" name="Retângulo: Cantos Arredondados 30">
            <a:extLst>
              <a:ext uri="{FF2B5EF4-FFF2-40B4-BE49-F238E27FC236}">
                <a16:creationId xmlns:a16="http://schemas.microsoft.com/office/drawing/2014/main" id="{ED849D6C-70EB-B3F3-4A61-78FBF6BC4DAA}"/>
              </a:ext>
            </a:extLst>
          </p:cNvPr>
          <p:cNvSpPr/>
          <p:nvPr/>
        </p:nvSpPr>
        <p:spPr>
          <a:xfrm>
            <a:off x="630868" y="828417"/>
            <a:ext cx="6620324" cy="637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11B880"/>
                </a:solidFill>
                <a:effectLst/>
                <a:uLnTx/>
                <a:uFillTx/>
                <a:latin typeface="Raleway Black"/>
                <a:ea typeface="+mn-ea"/>
                <a:cs typeface="+mn-cs"/>
              </a:rPr>
              <a:t>Licenciaturas que serão avaliadas</a:t>
            </a: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3080B242-0D01-582E-F5CA-5369CDF70AA8}"/>
              </a:ext>
            </a:extLst>
          </p:cNvPr>
          <p:cNvPicPr>
            <a:picLocks noChangeAspect="1"/>
          </p:cNvPicPr>
          <p:nvPr/>
        </p:nvPicPr>
        <p:blipFill>
          <a:blip r:embed="rId3"/>
          <a:stretch>
            <a:fillRect/>
          </a:stretch>
        </p:blipFill>
        <p:spPr>
          <a:xfrm>
            <a:off x="8451825" y="6373369"/>
            <a:ext cx="835030" cy="299792"/>
          </a:xfrm>
          <a:prstGeom prst="rect">
            <a:avLst/>
          </a:prstGeom>
        </p:spPr>
      </p:pic>
      <p:sp>
        <p:nvSpPr>
          <p:cNvPr id="2" name="CaixaDeTexto 1">
            <a:extLst>
              <a:ext uri="{FF2B5EF4-FFF2-40B4-BE49-F238E27FC236}">
                <a16:creationId xmlns:a16="http://schemas.microsoft.com/office/drawing/2014/main" id="{903205C8-D55F-9CDD-560D-BFB903313362}"/>
              </a:ext>
            </a:extLst>
          </p:cNvPr>
          <p:cNvSpPr txBox="1"/>
          <p:nvPr/>
        </p:nvSpPr>
        <p:spPr>
          <a:xfrm>
            <a:off x="1896359" y="1964414"/>
            <a:ext cx="8399281" cy="3705630"/>
          </a:xfrm>
          <a:prstGeom prst="rect">
            <a:avLst/>
          </a:prstGeom>
          <a:noFill/>
        </p:spPr>
        <p:txBody>
          <a:bodyPr wrap="square" numCol="2">
            <a:spAutoFit/>
          </a:bodyPr>
          <a:lstStyle/>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Artes Visuais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Biologia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Ciências Sociais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Computação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Educação Física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Filosofia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Física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Geografia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História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Letras Português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Letras Português e espanhol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Letras Português e inglês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Letras Inglês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Matemática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Música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Química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defRPr/>
            </a:pPr>
            <a:r>
              <a:rPr kumimoji="0" lang="pt-BR" sz="1600" b="0" i="0" u="none" strike="noStrike" kern="100" cap="none" spc="0" normalizeH="0" baseline="0" noProof="0">
                <a:ln>
                  <a:noFill/>
                </a:ln>
                <a:solidFill>
                  <a:prstClr val="black"/>
                </a:solidFill>
                <a:effectLst/>
                <a:uLnTx/>
                <a:uFillTx/>
                <a:latin typeface="Raleway" pitchFamily="2" charset="0"/>
                <a:ea typeface="Aptos" panose="020B0004020202020204" pitchFamily="34" charset="0"/>
                <a:cs typeface="Times New Roman" panose="02020603050405020304" pitchFamily="18" charset="0"/>
              </a:rPr>
              <a:t>Pedagogia </a:t>
            </a:r>
          </a:p>
        </p:txBody>
      </p:sp>
      <p:pic>
        <p:nvPicPr>
          <p:cNvPr id="4" name="Gráfico 10">
            <a:extLst>
              <a:ext uri="{FF2B5EF4-FFF2-40B4-BE49-F238E27FC236}">
                <a16:creationId xmlns:a16="http://schemas.microsoft.com/office/drawing/2014/main" id="{634C6736-5173-E2EE-9569-2AE1C40DD6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4325" y="525319"/>
            <a:ext cx="1686065" cy="682291"/>
          </a:xfrm>
          <a:prstGeom prst="rect">
            <a:avLst/>
          </a:prstGeom>
        </p:spPr>
      </p:pic>
      <p:pic>
        <p:nvPicPr>
          <p:cNvPr id="6" name="Gráfico 3">
            <a:extLst>
              <a:ext uri="{FF2B5EF4-FFF2-40B4-BE49-F238E27FC236}">
                <a16:creationId xmlns:a16="http://schemas.microsoft.com/office/drawing/2014/main" id="{F61225C0-5F3E-02A8-2341-A502079B44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8481" y="523668"/>
            <a:ext cx="1457533" cy="659566"/>
          </a:xfrm>
          <a:prstGeom prst="rect">
            <a:avLst/>
          </a:prstGeom>
          <a:effectLst>
            <a:outerShdw blurRad="63500" dist="38100" dir="2700000" algn="tl" rotWithShape="0">
              <a:prstClr val="black">
                <a:alpha val="40000"/>
              </a:prstClr>
            </a:outerShdw>
          </a:effectLst>
        </p:spPr>
      </p:pic>
    </p:spTree>
    <p:extLst>
      <p:ext uri="{BB962C8B-B14F-4D97-AF65-F5344CB8AC3E}">
        <p14:creationId xmlns:p14="http://schemas.microsoft.com/office/powerpoint/2010/main" val="340993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F0B4C2-6D4C-1730-4268-C52844F88B96}"/>
            </a:ext>
          </a:extLst>
        </p:cNvPr>
        <p:cNvGrpSpPr/>
        <p:nvPr/>
      </p:nvGrpSpPr>
      <p:grpSpPr>
        <a:xfrm>
          <a:off x="0" y="0"/>
          <a:ext cx="0" cy="0"/>
          <a:chOff x="0" y="0"/>
          <a:chExt cx="0" cy="0"/>
        </a:xfrm>
      </p:grpSpPr>
      <p:sp>
        <p:nvSpPr>
          <p:cNvPr id="31" name="Retângulo: Cantos Arredondados 30">
            <a:extLst>
              <a:ext uri="{FF2B5EF4-FFF2-40B4-BE49-F238E27FC236}">
                <a16:creationId xmlns:a16="http://schemas.microsoft.com/office/drawing/2014/main" id="{5915E767-8BD7-4D85-E03E-B26019C168DE}"/>
              </a:ext>
            </a:extLst>
          </p:cNvPr>
          <p:cNvSpPr/>
          <p:nvPr/>
        </p:nvSpPr>
        <p:spPr>
          <a:xfrm>
            <a:off x="630868" y="828417"/>
            <a:ext cx="9128178" cy="63799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11B880"/>
                </a:solidFill>
                <a:effectLst/>
                <a:uLnTx/>
                <a:uFillTx/>
                <a:latin typeface="Raleway Black"/>
                <a:ea typeface="+mn-ea"/>
                <a:cs typeface="+mn-cs"/>
              </a:rPr>
              <a:t>Sobre a Prova</a:t>
            </a: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61A96A70-9682-6843-7CCD-D087174D0A13}"/>
              </a:ext>
            </a:extLst>
          </p:cNvPr>
          <p:cNvPicPr>
            <a:picLocks noChangeAspect="1"/>
          </p:cNvPicPr>
          <p:nvPr/>
        </p:nvPicPr>
        <p:blipFill>
          <a:blip r:embed="rId3"/>
          <a:stretch>
            <a:fillRect/>
          </a:stretch>
        </p:blipFill>
        <p:spPr>
          <a:xfrm>
            <a:off x="8451825" y="6373369"/>
            <a:ext cx="835030" cy="299792"/>
          </a:xfrm>
          <a:prstGeom prst="rect">
            <a:avLst/>
          </a:prstGeom>
        </p:spPr>
      </p:pic>
      <p:sp>
        <p:nvSpPr>
          <p:cNvPr id="5" name="CaixaDeTexto 4">
            <a:extLst>
              <a:ext uri="{FF2B5EF4-FFF2-40B4-BE49-F238E27FC236}">
                <a16:creationId xmlns:a16="http://schemas.microsoft.com/office/drawing/2014/main" id="{39B64C2E-B25A-AC79-DCB4-920F9FC34B5A}"/>
              </a:ext>
            </a:extLst>
          </p:cNvPr>
          <p:cNvSpPr txBox="1"/>
          <p:nvPr/>
        </p:nvSpPr>
        <p:spPr>
          <a:xfrm>
            <a:off x="960120" y="1767292"/>
            <a:ext cx="10543032" cy="3250698"/>
          </a:xfrm>
          <a:prstGeom prst="rect">
            <a:avLst/>
          </a:prstGeom>
          <a:noFill/>
        </p:spPr>
        <p:txBody>
          <a:bodyPr wrap="square">
            <a:spAutoFit/>
          </a:body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a:ln>
                  <a:noFill/>
                </a:ln>
                <a:solidFill>
                  <a:prstClr val="black"/>
                </a:solidFill>
                <a:effectLst/>
                <a:uLnTx/>
                <a:uFillTx/>
                <a:latin typeface="Raleway" pitchFamily="2" charset="0"/>
                <a:ea typeface="+mn-ea"/>
                <a:cs typeface="+mn-cs"/>
              </a:rPr>
              <a:t>Inscrição dos candidatos na Prova - no ato de inscrição, o candidato assinala: </a:t>
            </a:r>
          </a:p>
          <a:p>
            <a:pPr marL="857250" marR="0" lvl="1" indent="-400050" algn="l" defTabSz="914400" rtl="0" eaLnBrk="1" fontAlgn="auto" latinLnBrk="0" hangingPunct="1">
              <a:lnSpc>
                <a:spcPct val="130000"/>
              </a:lnSpc>
              <a:spcBef>
                <a:spcPts val="0"/>
              </a:spcBef>
              <a:spcAft>
                <a:spcPts val="0"/>
              </a:spcAft>
              <a:buClrTx/>
              <a:buSzTx/>
              <a:buFont typeface="+mj-lt"/>
              <a:buAutoNum type="romanUcPeriod"/>
              <a:tabLst/>
              <a:defRPr/>
            </a:pPr>
            <a:r>
              <a:rPr kumimoji="0" lang="pt-BR" sz="1600" b="0" i="0" u="none" strike="noStrike" kern="1200" cap="none" spc="0" normalizeH="0" baseline="0" noProof="0">
                <a:ln>
                  <a:noFill/>
                </a:ln>
                <a:solidFill>
                  <a:prstClr val="black"/>
                </a:solidFill>
                <a:effectLst/>
                <a:uLnTx/>
                <a:uFillTx/>
                <a:latin typeface="Raleway" pitchFamily="2" charset="0"/>
                <a:ea typeface="+mn-ea"/>
                <a:cs typeface="+mn-cs"/>
              </a:rPr>
              <a:t>em qual licenciatura deverá ser avaliado; </a:t>
            </a:r>
          </a:p>
          <a:p>
            <a:pPr marL="857250" marR="0" lvl="1" indent="-400050" algn="l" defTabSz="914400" rtl="0" eaLnBrk="1" fontAlgn="auto" latinLnBrk="0" hangingPunct="1">
              <a:lnSpc>
                <a:spcPct val="130000"/>
              </a:lnSpc>
              <a:spcBef>
                <a:spcPts val="0"/>
              </a:spcBef>
              <a:spcAft>
                <a:spcPts val="0"/>
              </a:spcAft>
              <a:buClrTx/>
              <a:buSzTx/>
              <a:buFont typeface="+mj-lt"/>
              <a:buAutoNum type="romanUcPeriod"/>
              <a:tabLst/>
              <a:defRPr/>
            </a:pPr>
            <a:r>
              <a:rPr kumimoji="0" lang="pt-BR" sz="1600" b="0" i="0" u="none" strike="noStrike" kern="1200" cap="none" spc="0" normalizeH="0" baseline="0" noProof="0">
                <a:ln>
                  <a:noFill/>
                </a:ln>
                <a:solidFill>
                  <a:prstClr val="black"/>
                </a:solidFill>
                <a:effectLst/>
                <a:uLnTx/>
                <a:uFillTx/>
                <a:latin typeface="Raleway" pitchFamily="2" charset="0"/>
                <a:ea typeface="+mn-ea"/>
                <a:cs typeface="+mn-cs"/>
              </a:rPr>
              <a:t>município de aplicação;</a:t>
            </a:r>
          </a:p>
          <a:p>
            <a:pPr marL="857250" marR="0" lvl="1" indent="-400050" algn="l" defTabSz="914400" rtl="0" eaLnBrk="1" fontAlgn="auto" latinLnBrk="0" hangingPunct="1">
              <a:lnSpc>
                <a:spcPct val="130000"/>
              </a:lnSpc>
              <a:spcBef>
                <a:spcPts val="0"/>
              </a:spcBef>
              <a:spcAft>
                <a:spcPts val="0"/>
              </a:spcAft>
              <a:buClrTx/>
              <a:buSzTx/>
              <a:buFont typeface="+mj-lt"/>
              <a:buAutoNum type="romanUcPeriod"/>
              <a:tabLst/>
              <a:defRPr/>
            </a:pPr>
            <a:r>
              <a:rPr kumimoji="0" lang="pt-BR" sz="1600" b="0" i="0" u="none" strike="noStrike" kern="1200" cap="none" spc="0" normalizeH="0" baseline="0" noProof="0">
                <a:ln>
                  <a:noFill/>
                </a:ln>
                <a:solidFill>
                  <a:prstClr val="black"/>
                </a:solidFill>
                <a:effectLst/>
                <a:uLnTx/>
                <a:uFillTx/>
                <a:latin typeface="Raleway" pitchFamily="2" charset="0"/>
                <a:ea typeface="+mn-ea"/>
                <a:cs typeface="+mn-cs"/>
              </a:rPr>
              <a:t>condições de aplicação.</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a:ln>
                  <a:noFill/>
                </a:ln>
                <a:solidFill>
                  <a:prstClr val="black"/>
                </a:solidFill>
                <a:effectLst/>
                <a:uLnTx/>
                <a:uFillTx/>
                <a:latin typeface="Raleway" pitchFamily="2" charset="0"/>
                <a:ea typeface="+mn-ea"/>
                <a:cs typeface="+mn-cs"/>
              </a:rPr>
              <a:t>Estima-se a aplicação em cerca de </a:t>
            </a:r>
            <a:r>
              <a:rPr kumimoji="0" lang="pt-BR" sz="1800" b="1" i="0" u="none" strike="noStrike" kern="1200" cap="none" spc="0" normalizeH="0" baseline="0" noProof="0">
                <a:ln>
                  <a:noFill/>
                </a:ln>
                <a:solidFill>
                  <a:prstClr val="black"/>
                </a:solidFill>
                <a:effectLst/>
                <a:uLnTx/>
                <a:uFillTx/>
                <a:latin typeface="Raleway" pitchFamily="2" charset="0"/>
                <a:ea typeface="+mn-ea"/>
                <a:cs typeface="+mn-cs"/>
              </a:rPr>
              <a:t>700 municípios</a:t>
            </a:r>
            <a:r>
              <a:rPr kumimoji="0" lang="pt-BR" sz="1800" b="0" i="0" u="none" strike="noStrike" kern="1200" cap="none" spc="0" normalizeH="0" baseline="0" noProof="0">
                <a:ln>
                  <a:noFill/>
                </a:ln>
                <a:solidFill>
                  <a:prstClr val="black"/>
                </a:solidFill>
                <a:effectLst/>
                <a:uLnTx/>
                <a:uFillTx/>
                <a:latin typeface="Raleway" pitchFamily="2" charset="0"/>
                <a:ea typeface="+mn-ea"/>
                <a:cs typeface="+mn-cs"/>
              </a:rPr>
              <a:t>. </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a:ln>
                  <a:noFill/>
                </a:ln>
                <a:solidFill>
                  <a:prstClr val="black"/>
                </a:solidFill>
                <a:effectLst/>
                <a:uLnTx/>
                <a:uFillTx/>
                <a:latin typeface="Raleway" pitchFamily="2" charset="0"/>
                <a:ea typeface="+mn-ea"/>
                <a:cs typeface="+mn-cs"/>
              </a:rPr>
              <a:t>Aplicação prevista para novembro e entrega de resultados para os candidatos prevista para janeiro. </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a:ln>
                  <a:noFill/>
                </a:ln>
                <a:solidFill>
                  <a:prstClr val="black"/>
                </a:solidFill>
                <a:effectLst/>
                <a:uLnTx/>
                <a:uFillTx/>
                <a:latin typeface="Raleway" pitchFamily="2" charset="0"/>
                <a:ea typeface="+mn-ea"/>
                <a:cs typeface="+mn-cs"/>
              </a:rPr>
              <a:t>Inep fará julgamento de </a:t>
            </a:r>
            <a:r>
              <a:rPr kumimoji="0" lang="pt-BR" sz="1800" b="1" i="0" u="none" strike="noStrike" kern="1200" cap="none" spc="0" normalizeH="0" baseline="0" noProof="0">
                <a:ln>
                  <a:noFill/>
                </a:ln>
                <a:solidFill>
                  <a:prstClr val="black"/>
                </a:solidFill>
                <a:effectLst/>
                <a:uLnTx/>
                <a:uFillTx/>
                <a:latin typeface="Raleway" pitchFamily="2" charset="0"/>
                <a:ea typeface="+mn-ea"/>
                <a:cs typeface="+mn-cs"/>
              </a:rPr>
              <a:t>recursos relativos aos resultados da prova</a:t>
            </a:r>
            <a:r>
              <a:rPr kumimoji="0" lang="pt-BR" sz="1800" b="0" i="0" u="none" strike="noStrike" kern="1200" cap="none" spc="0" normalizeH="0" baseline="0" noProof="0">
                <a:ln>
                  <a:noFill/>
                </a:ln>
                <a:solidFill>
                  <a:prstClr val="black"/>
                </a:solidFill>
                <a:effectLst/>
                <a:uLnTx/>
                <a:uFillTx/>
                <a:latin typeface="Raleway" pitchFamily="2" charset="0"/>
                <a:ea typeface="+mn-ea"/>
                <a:cs typeface="+mn-cs"/>
              </a:rPr>
              <a:t>.</a:t>
            </a:r>
          </a:p>
          <a:p>
            <a:pPr marL="342900" marR="0" lvl="0" indent="-34290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0" lang="pt-BR" sz="2200" b="0" i="0" u="none" strike="noStrike" kern="1200" cap="none" spc="0" normalizeH="0" baseline="0" noProof="0">
              <a:ln>
                <a:noFill/>
              </a:ln>
              <a:solidFill>
                <a:prstClr val="black"/>
              </a:solidFill>
              <a:effectLst/>
              <a:uLnTx/>
              <a:uFillTx/>
              <a:latin typeface="Raleway" pitchFamily="2" charset="0"/>
              <a:ea typeface="+mn-ea"/>
              <a:cs typeface="+mn-cs"/>
            </a:endParaRPr>
          </a:p>
        </p:txBody>
      </p:sp>
      <p:pic>
        <p:nvPicPr>
          <p:cNvPr id="7" name="Gráfico 10">
            <a:extLst>
              <a:ext uri="{FF2B5EF4-FFF2-40B4-BE49-F238E27FC236}">
                <a16:creationId xmlns:a16="http://schemas.microsoft.com/office/drawing/2014/main" id="{F8C362FB-CCA1-268D-70F1-6ED5015772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4325" y="525319"/>
            <a:ext cx="1686065" cy="682291"/>
          </a:xfrm>
          <a:prstGeom prst="rect">
            <a:avLst/>
          </a:prstGeom>
        </p:spPr>
      </p:pic>
      <p:pic>
        <p:nvPicPr>
          <p:cNvPr id="8" name="Gráfico 3">
            <a:extLst>
              <a:ext uri="{FF2B5EF4-FFF2-40B4-BE49-F238E27FC236}">
                <a16:creationId xmlns:a16="http://schemas.microsoft.com/office/drawing/2014/main" id="{C7522D3F-1649-F199-A360-3E1AE88590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8481" y="523668"/>
            <a:ext cx="1457533" cy="659566"/>
          </a:xfrm>
          <a:prstGeom prst="rect">
            <a:avLst/>
          </a:prstGeom>
          <a:effectLst>
            <a:outerShdw blurRad="63500" dist="38100" dir="2700000" algn="tl" rotWithShape="0">
              <a:prstClr val="black">
                <a:alpha val="40000"/>
              </a:prstClr>
            </a:outerShdw>
          </a:effectLst>
        </p:spPr>
      </p:pic>
    </p:spTree>
    <p:extLst>
      <p:ext uri="{BB962C8B-B14F-4D97-AF65-F5344CB8AC3E}">
        <p14:creationId xmlns:p14="http://schemas.microsoft.com/office/powerpoint/2010/main" val="2209008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82"/>
        <p:cNvGrpSpPr/>
        <p:nvPr/>
      </p:nvGrpSpPr>
      <p:grpSpPr>
        <a:xfrm>
          <a:off x="0" y="0"/>
          <a:ext cx="0" cy="0"/>
          <a:chOff x="0" y="0"/>
          <a:chExt cx="0" cy="0"/>
        </a:xfrm>
      </p:grpSpPr>
      <p:sp>
        <p:nvSpPr>
          <p:cNvPr id="5" name="TextBox 29">
            <a:extLst>
              <a:ext uri="{FF2B5EF4-FFF2-40B4-BE49-F238E27FC236}">
                <a16:creationId xmlns:a16="http://schemas.microsoft.com/office/drawing/2014/main" id="{59B7DF9C-EFE8-63FE-52B9-238AA31C7765}"/>
              </a:ext>
            </a:extLst>
          </p:cNvPr>
          <p:cNvSpPr txBox="1"/>
          <p:nvPr/>
        </p:nvSpPr>
        <p:spPr>
          <a:xfrm>
            <a:off x="6728454" y="3814718"/>
            <a:ext cx="2663376" cy="1646605"/>
          </a:xfrm>
          <a:prstGeom prst="rect">
            <a:avLst/>
          </a:prstGeom>
          <a:noFill/>
        </p:spPr>
        <p:txBody>
          <a:bodyPr wrap="square" rtlCol="0">
            <a:spAutoFit/>
          </a:bodyPr>
          <a:lstStyle/>
          <a:p>
            <a:pPr defTabSz="1219170">
              <a:buClr>
                <a:srgbClr val="000000"/>
              </a:buClr>
              <a:buSzPts val="4800"/>
            </a:pPr>
            <a:endParaRPr lang="pt-BR"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endParaRPr>
          </a:p>
          <a:p>
            <a:pPr defTabSz="1219170">
              <a:buClr>
                <a:srgbClr val="000000"/>
              </a:buClr>
              <a:buSzPts val="4800"/>
            </a:pPr>
            <a:endParaRPr lang="pt-BR"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endParaRPr>
          </a:p>
          <a:p>
            <a:pPr defTabSz="1219170">
              <a:buClr>
                <a:srgbClr val="000000"/>
              </a:buClr>
              <a:buSzPts val="4800"/>
            </a:pPr>
            <a:endParaRPr lang="pt-BR" sz="1100"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endParaRPr>
          </a:p>
          <a:p>
            <a:pPr defTabSz="1219170">
              <a:buClr>
                <a:srgbClr val="000000"/>
              </a:buClr>
              <a:buSzPts val="4800"/>
            </a:pPr>
            <a:r>
              <a:rPr lang="pt-BR"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rPr>
              <a:t>dage@mec.gov.br</a:t>
            </a:r>
          </a:p>
          <a:p>
            <a:pPr defTabSz="1219170">
              <a:buClr>
                <a:srgbClr val="000000"/>
              </a:buClr>
              <a:buSzPts val="4800"/>
            </a:pPr>
            <a:endParaRPr lang="pt-BR"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endParaRPr>
          </a:p>
          <a:p>
            <a:pPr defTabSz="1219170">
              <a:buClr>
                <a:srgbClr val="000000"/>
              </a:buClr>
              <a:buSzPts val="4800"/>
            </a:pPr>
            <a:r>
              <a:rPr lang="pt-BR"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rPr>
              <a:t>(61) 2022-9139</a:t>
            </a:r>
          </a:p>
        </p:txBody>
      </p:sp>
      <p:sp>
        <p:nvSpPr>
          <p:cNvPr id="2" name="TextBox 29">
            <a:extLst>
              <a:ext uri="{FF2B5EF4-FFF2-40B4-BE49-F238E27FC236}">
                <a16:creationId xmlns:a16="http://schemas.microsoft.com/office/drawing/2014/main" id="{C16EFC06-CB1B-60F7-32FE-508F1D667643}"/>
              </a:ext>
            </a:extLst>
          </p:cNvPr>
          <p:cNvSpPr txBox="1"/>
          <p:nvPr/>
        </p:nvSpPr>
        <p:spPr>
          <a:xfrm>
            <a:off x="6207607" y="2471782"/>
            <a:ext cx="3174698" cy="666786"/>
          </a:xfrm>
          <a:prstGeom prst="rect">
            <a:avLst/>
          </a:prstGeom>
          <a:solidFill>
            <a:srgbClr val="FF0000"/>
          </a:solidFill>
        </p:spPr>
        <p:txBody>
          <a:bodyPr wrap="square" rtlCol="0">
            <a:spAutoFit/>
          </a:bodyPr>
          <a:lstStyle/>
          <a:p>
            <a:pPr defTabSz="1219170">
              <a:buClr>
                <a:srgbClr val="000000"/>
              </a:buClr>
              <a:buSzPts val="4800"/>
            </a:pPr>
            <a:r>
              <a:rPr lang="pt-BR" sz="3733"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rPr>
              <a:t>Obrigada!</a:t>
            </a:r>
            <a:endParaRPr lang="pt-BR" sz="1400" kern="0">
              <a:solidFill>
                <a:srgbClr val="FFFFFF"/>
              </a:solidFill>
              <a:latin typeface="Calibri" panose="020F0502020204030204" pitchFamily="34" charset="0"/>
              <a:ea typeface="Calibri" panose="020F0502020204030204" pitchFamily="34" charset="0"/>
              <a:cs typeface="Calibri" panose="020F0502020204030204" pitchFamily="34" charset="0"/>
              <a:sym typeface="Raleway Black"/>
            </a:endParaRPr>
          </a:p>
        </p:txBody>
      </p:sp>
      <p:sp>
        <p:nvSpPr>
          <p:cNvPr id="7" name="Subtítulo 5">
            <a:extLst>
              <a:ext uri="{FF2B5EF4-FFF2-40B4-BE49-F238E27FC236}">
                <a16:creationId xmlns:a16="http://schemas.microsoft.com/office/drawing/2014/main" id="{3E5CFFFD-E20E-C5F2-1076-B7A870CF5694}"/>
              </a:ext>
            </a:extLst>
          </p:cNvPr>
          <p:cNvSpPr txBox="1">
            <a:spLocks/>
          </p:cNvSpPr>
          <p:nvPr/>
        </p:nvSpPr>
        <p:spPr>
          <a:xfrm>
            <a:off x="63978" y="5075814"/>
            <a:ext cx="5847334" cy="16504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2000" b="1" i="0" u="none" strike="noStrike" kern="1200" cap="none" spc="0" normalizeH="0" baseline="0" noProof="0">
                <a:ln>
                  <a:noFill/>
                </a:ln>
                <a:solidFill>
                  <a:schemeClr val="bg1"/>
                </a:solidFill>
                <a:effectLst/>
                <a:uLnTx/>
                <a:uFillTx/>
                <a:latin typeface="Raleway Medium" pitchFamily="2" charset="0"/>
                <a:ea typeface="+mn-ea"/>
                <a:cs typeface="+mn-cs"/>
              </a:rPr>
              <a:t>Anita Gea Martinez Stefani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sz="2000">
                <a:solidFill>
                  <a:schemeClr val="bg1"/>
                </a:solidFill>
                <a:latin typeface="Raleway Medium" pitchFamily="2" charset="0"/>
              </a:rPr>
              <a:t>Diretora de Apoio à Gestão Educacional (DAGE)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sz="2000">
                <a:solidFill>
                  <a:schemeClr val="bg1"/>
                </a:solidFill>
                <a:latin typeface="Raleway Medium" pitchFamily="2" charset="0"/>
              </a:rPr>
              <a:t>Secretaria de Educação Básica (SEB)</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sz="2000">
                <a:solidFill>
                  <a:schemeClr val="bg1"/>
                </a:solidFill>
                <a:latin typeface="Raleway Medium" pitchFamily="2" charset="0"/>
              </a:rPr>
              <a:t>Ministério da Educação (MEC)</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2000" b="0" i="0" u="none" strike="noStrike" kern="1200" cap="none" spc="0" normalizeH="0" baseline="0" noProof="0">
              <a:ln>
                <a:noFill/>
              </a:ln>
              <a:solidFill>
                <a:prstClr val="black"/>
              </a:solidFill>
              <a:effectLst/>
              <a:uLnTx/>
              <a:uFillTx/>
              <a:latin typeface="Raleway Medium" pitchFamily="2" charset="0"/>
              <a:ea typeface="+mn-ea"/>
              <a:cs typeface="+mn-cs"/>
            </a:endParaRPr>
          </a:p>
        </p:txBody>
      </p:sp>
      <p:grpSp>
        <p:nvGrpSpPr>
          <p:cNvPr id="8" name="Agrupar 7">
            <a:extLst>
              <a:ext uri="{FF2B5EF4-FFF2-40B4-BE49-F238E27FC236}">
                <a16:creationId xmlns:a16="http://schemas.microsoft.com/office/drawing/2014/main" id="{8918E51A-EB84-ABC1-4C2D-5D270F77599D}"/>
              </a:ext>
            </a:extLst>
          </p:cNvPr>
          <p:cNvGrpSpPr/>
          <p:nvPr/>
        </p:nvGrpSpPr>
        <p:grpSpPr>
          <a:xfrm>
            <a:off x="6207607" y="3752850"/>
            <a:ext cx="714375" cy="1716265"/>
            <a:chOff x="6207607" y="3752850"/>
            <a:chExt cx="714375" cy="1716265"/>
          </a:xfrm>
        </p:grpSpPr>
        <p:pic>
          <p:nvPicPr>
            <p:cNvPr id="9" name="Imagem 8">
              <a:extLst>
                <a:ext uri="{FF2B5EF4-FFF2-40B4-BE49-F238E27FC236}">
                  <a16:creationId xmlns:a16="http://schemas.microsoft.com/office/drawing/2014/main" id="{EF5E3377-15D3-F4B4-01B7-ECA83818360E}"/>
                </a:ext>
              </a:extLst>
            </p:cNvPr>
            <p:cNvPicPr>
              <a:picLocks noChangeAspect="1"/>
            </p:cNvPicPr>
            <p:nvPr/>
          </p:nvPicPr>
          <p:blipFill>
            <a:blip r:embed="rId5"/>
            <a:stretch>
              <a:fillRect/>
            </a:stretch>
          </p:blipFill>
          <p:spPr>
            <a:xfrm>
              <a:off x="6240172" y="3992534"/>
              <a:ext cx="476316" cy="1476581"/>
            </a:xfrm>
            <a:prstGeom prst="rect">
              <a:avLst/>
            </a:prstGeom>
          </p:spPr>
        </p:pic>
        <p:sp>
          <p:nvSpPr>
            <p:cNvPr id="10" name="Retângulo 9">
              <a:extLst>
                <a:ext uri="{FF2B5EF4-FFF2-40B4-BE49-F238E27FC236}">
                  <a16:creationId xmlns:a16="http://schemas.microsoft.com/office/drawing/2014/main" id="{BE097A11-DCAD-A3F7-3F5A-0EE291D52122}"/>
                </a:ext>
              </a:extLst>
            </p:cNvPr>
            <p:cNvSpPr/>
            <p:nvPr/>
          </p:nvSpPr>
          <p:spPr>
            <a:xfrm>
              <a:off x="6207607" y="3752850"/>
              <a:ext cx="714375" cy="7334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A0E16F-53A7-10AE-FF06-7040CA85BE29}"/>
              </a:ext>
            </a:extLst>
          </p:cNvPr>
          <p:cNvSpPr/>
          <p:nvPr/>
        </p:nvSpPr>
        <p:spPr>
          <a:xfrm>
            <a:off x="-13045" y="2"/>
            <a:ext cx="12196317" cy="1671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1C09101-3EE9-96B4-D547-5363C34644C6}"/>
              </a:ext>
            </a:extLst>
          </p:cNvPr>
          <p:cNvSpPr txBox="1"/>
          <p:nvPr/>
        </p:nvSpPr>
        <p:spPr>
          <a:xfrm>
            <a:off x="3579726" y="3926700"/>
            <a:ext cx="2870313"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white"/>
                </a:solidFill>
                <a:effectLst/>
                <a:uLnTx/>
                <a:uFillTx/>
                <a:latin typeface="Raleway Black"/>
                <a:ea typeface="+mn-ea"/>
                <a:cs typeface="+mn-cs"/>
              </a:rPr>
              <a:t>Status da implementação</a:t>
            </a:r>
            <a:endParaRPr kumimoji="0" lang="pt-BR"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m 9" descr="Mesa com cadeiras&#10;&#10;Descrição gerada automaticamente">
            <a:extLst>
              <a:ext uri="{FF2B5EF4-FFF2-40B4-BE49-F238E27FC236}">
                <a16:creationId xmlns:a16="http://schemas.microsoft.com/office/drawing/2014/main" id="{15B39195-E10E-6407-0D75-28D878386340}"/>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766" t="12014" b="12857"/>
          <a:stretch/>
        </p:blipFill>
        <p:spPr>
          <a:xfrm>
            <a:off x="-21773" y="-9526"/>
            <a:ext cx="12205045" cy="6867524"/>
          </a:xfrm>
          <a:prstGeom prst="rect">
            <a:avLst/>
          </a:prstGeom>
        </p:spPr>
      </p:pic>
      <p:pic>
        <p:nvPicPr>
          <p:cNvPr id="5" name="Imagem 5">
            <a:extLst>
              <a:ext uri="{FF2B5EF4-FFF2-40B4-BE49-F238E27FC236}">
                <a16:creationId xmlns:a16="http://schemas.microsoft.com/office/drawing/2014/main" id="{751C1305-72C2-4BD5-D3BE-5EE55D494425}"/>
              </a:ext>
            </a:extLst>
          </p:cNvPr>
          <p:cNvPicPr>
            <a:picLocks noChangeAspect="1"/>
          </p:cNvPicPr>
          <p:nvPr/>
        </p:nvPicPr>
        <p:blipFill rotWithShape="1">
          <a:blip r:embed="rId5"/>
          <a:srcRect r="5213" b="-44"/>
          <a:stretch/>
        </p:blipFill>
        <p:spPr>
          <a:xfrm>
            <a:off x="6287461" y="2792333"/>
            <a:ext cx="5895811" cy="4088404"/>
          </a:xfrm>
          <a:prstGeom prst="rect">
            <a:avLst/>
          </a:prstGeom>
        </p:spPr>
      </p:pic>
      <p:pic>
        <p:nvPicPr>
          <p:cNvPr id="6" name="Imagem 5">
            <a:extLst>
              <a:ext uri="{FF2B5EF4-FFF2-40B4-BE49-F238E27FC236}">
                <a16:creationId xmlns:a16="http://schemas.microsoft.com/office/drawing/2014/main" id="{C8002085-629E-0A0C-45AE-B08C00B24A87}"/>
              </a:ext>
            </a:extLst>
          </p:cNvPr>
          <p:cNvPicPr>
            <a:picLocks noChangeAspect="1"/>
          </p:cNvPicPr>
          <p:nvPr/>
        </p:nvPicPr>
        <p:blipFill rotWithShape="1">
          <a:blip r:embed="rId5"/>
          <a:srcRect r="5213" b="-44"/>
          <a:stretch/>
        </p:blipFill>
        <p:spPr>
          <a:xfrm>
            <a:off x="6225787" y="2792332"/>
            <a:ext cx="5895811" cy="4088404"/>
          </a:xfrm>
          <a:prstGeom prst="rect">
            <a:avLst/>
          </a:prstGeom>
        </p:spPr>
      </p:pic>
      <p:sp>
        <p:nvSpPr>
          <p:cNvPr id="9" name="Rectangle 8">
            <a:extLst>
              <a:ext uri="{FF2B5EF4-FFF2-40B4-BE49-F238E27FC236}">
                <a16:creationId xmlns:a16="http://schemas.microsoft.com/office/drawing/2014/main" id="{DDAF98AC-16E6-E243-3B6D-B1DF884FCB91}"/>
              </a:ext>
            </a:extLst>
          </p:cNvPr>
          <p:cNvSpPr/>
          <p:nvPr/>
        </p:nvSpPr>
        <p:spPr>
          <a:xfrm>
            <a:off x="8729" y="2993465"/>
            <a:ext cx="5979257" cy="2759477"/>
          </a:xfrm>
          <a:prstGeom prst="rect">
            <a:avLst/>
          </a:prstGeom>
          <a:solidFill>
            <a:srgbClr val="034E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4FDCA647-4D23-DD2C-B8A6-5BE16C1255D6}"/>
              </a:ext>
            </a:extLst>
          </p:cNvPr>
          <p:cNvSpPr txBox="1"/>
          <p:nvPr/>
        </p:nvSpPr>
        <p:spPr>
          <a:xfrm>
            <a:off x="421596" y="3054894"/>
            <a:ext cx="5891056" cy="25543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5333" b="0" i="0" u="none" strike="noStrike" kern="1200" cap="none" spc="0" normalizeH="0" baseline="0" noProof="0">
                <a:ln>
                  <a:noFill/>
                </a:ln>
                <a:solidFill>
                  <a:prstClr val="white"/>
                </a:solidFill>
                <a:effectLst/>
                <a:uLnTx/>
                <a:uFillTx/>
                <a:latin typeface="Raleway Black" pitchFamily="2" charset="0"/>
                <a:ea typeface="+mn-ea"/>
                <a:cs typeface="+mn-cs"/>
              </a:rPr>
              <a:t>47.304.632</a:t>
            </a:r>
            <a:r>
              <a:rPr kumimoji="0" lang="pt-BR" sz="4267" b="0" i="0" u="none" strike="noStrike" kern="1200" cap="none" spc="0" normalizeH="0" baseline="0" noProof="0">
                <a:ln>
                  <a:noFill/>
                </a:ln>
                <a:solidFill>
                  <a:prstClr val="white"/>
                </a:solidFill>
                <a:effectLst/>
                <a:uLnTx/>
                <a:uFillTx/>
                <a:latin typeface="Raleway Medium" pitchFamily="2" charset="0"/>
                <a:ea typeface="Raleway Medium"/>
                <a:cs typeface="Raleway Medium"/>
                <a:sym typeface="Raleway Medium"/>
              </a:rPr>
              <a:t> </a:t>
            </a:r>
            <a:r>
              <a:rPr kumimoji="0" lang="pt-BR" sz="2133" b="1" i="0" u="none" strike="noStrike" kern="1200" cap="none" spc="0" normalizeH="0" baseline="0" noProof="0">
                <a:ln>
                  <a:noFill/>
                </a:ln>
                <a:solidFill>
                  <a:prstClr val="white"/>
                </a:solidFill>
                <a:effectLst/>
                <a:uLnTx/>
                <a:uFillTx/>
                <a:latin typeface="Raleway Medium" pitchFamily="2" charset="0"/>
                <a:ea typeface="Raleway Medium"/>
                <a:cs typeface="Raleway Medium"/>
                <a:sym typeface="Raleway Medium"/>
              </a:rPr>
              <a:t>estudantes</a:t>
            </a:r>
            <a:endParaRPr kumimoji="0" lang="pt-BR" sz="2400" b="1" i="0" u="none" strike="noStrike" kern="1200" cap="none" spc="0" normalizeH="0" baseline="0" noProof="0">
              <a:ln>
                <a:noFill/>
              </a:ln>
              <a:solidFill>
                <a:prstClr val="white"/>
              </a:solidFill>
              <a:effectLst/>
              <a:uLnTx/>
              <a:uFillTx/>
              <a:latin typeface="Raleway Medium" pitchFamily="2" charset="0"/>
              <a:ea typeface="Raleway Medium"/>
              <a:cs typeface="Raleway Medium"/>
              <a:sym typeface="Raleway Medium"/>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5333" b="0" i="0" u="none" strike="noStrike" kern="1200" cap="none" spc="0" normalizeH="0" baseline="0" noProof="0">
                <a:ln>
                  <a:noFill/>
                </a:ln>
                <a:solidFill>
                  <a:prstClr val="white"/>
                </a:solidFill>
                <a:effectLst/>
                <a:uLnTx/>
                <a:uFillTx/>
                <a:latin typeface="Raleway Black" pitchFamily="2" charset="0"/>
                <a:ea typeface="+mn-ea"/>
                <a:cs typeface="+mn-cs"/>
              </a:rPr>
              <a:t>2.354.194</a:t>
            </a:r>
            <a:r>
              <a:rPr kumimoji="0" lang="pt-BR" sz="4267" b="1" i="0" u="none" strike="noStrike" kern="1200" cap="none" spc="0" normalizeH="0" baseline="0" noProof="0">
                <a:ln>
                  <a:noFill/>
                </a:ln>
                <a:solidFill>
                  <a:prstClr val="white"/>
                </a:solidFill>
                <a:effectLst/>
                <a:uLnTx/>
                <a:uFillTx/>
                <a:latin typeface="Raleway Medium" pitchFamily="2" charset="0"/>
                <a:ea typeface="+mn-ea"/>
                <a:cs typeface="+mn-cs"/>
                <a:sym typeface="Raleway Medium"/>
              </a:rPr>
              <a:t> </a:t>
            </a:r>
            <a:r>
              <a:rPr kumimoji="0" lang="pt-BR" sz="2133" b="1" i="0" u="none" strike="noStrike" kern="1200" cap="none" spc="0" normalizeH="0" baseline="0" noProof="0">
                <a:ln>
                  <a:noFill/>
                </a:ln>
                <a:solidFill>
                  <a:prstClr val="white"/>
                </a:solidFill>
                <a:effectLst/>
                <a:uLnTx/>
                <a:uFillTx/>
                <a:latin typeface="Raleway Medium" pitchFamily="2" charset="0"/>
                <a:ea typeface="Raleway Medium"/>
                <a:cs typeface="Raleway Medium"/>
                <a:sym typeface="Raleway Medium"/>
              </a:rPr>
              <a:t>docentes</a:t>
            </a:r>
            <a:endParaRPr kumimoji="0" lang="pt-BR" sz="2400" b="1" i="0" u="none" strike="noStrike" kern="1200" cap="none" spc="0" normalizeH="0" baseline="0" noProof="0">
              <a:ln>
                <a:noFill/>
              </a:ln>
              <a:solidFill>
                <a:prstClr val="white"/>
              </a:solidFill>
              <a:effectLst/>
              <a:uLnTx/>
              <a:uFillTx/>
              <a:latin typeface="Raleway Medium" pitchFamily="2" charset="0"/>
              <a:ea typeface="Raleway Medium"/>
              <a:cs typeface="Raleway Medium"/>
              <a:sym typeface="Raleway Medium"/>
            </a:endParaRPr>
          </a:p>
          <a:p>
            <a:pPr marL="0" marR="0" lvl="0" indent="0" algn="l" defTabSz="914400" rtl="0" eaLnBrk="1" fontAlgn="auto" latinLnBrk="0" hangingPunct="1">
              <a:lnSpc>
                <a:spcPct val="100000"/>
              </a:lnSpc>
              <a:spcBef>
                <a:spcPts val="0"/>
              </a:spcBef>
              <a:spcAft>
                <a:spcPts val="0"/>
              </a:spcAft>
              <a:buClrTx/>
              <a:buSzPts val="1800"/>
              <a:buFontTx/>
              <a:buNone/>
              <a:tabLst/>
              <a:defRPr/>
            </a:pPr>
            <a:r>
              <a:rPr kumimoji="0" lang="en-US" sz="5333" b="0" i="0" u="none" strike="noStrike" kern="1200" cap="none" spc="0" normalizeH="0" baseline="0" noProof="0">
                <a:ln>
                  <a:noFill/>
                </a:ln>
                <a:solidFill>
                  <a:prstClr val="white"/>
                </a:solidFill>
                <a:effectLst/>
                <a:uLnTx/>
                <a:uFillTx/>
                <a:latin typeface="Raleway Black" pitchFamily="2" charset="0"/>
                <a:ea typeface="+mn-ea"/>
                <a:cs typeface="+mn-cs"/>
              </a:rPr>
              <a:t>178.476</a:t>
            </a:r>
            <a:r>
              <a:rPr kumimoji="0" lang="pt-BR" sz="2400" b="1" i="0" u="none" strike="noStrike" kern="1200" cap="none" spc="0" normalizeH="0" baseline="0" noProof="0">
                <a:ln>
                  <a:noFill/>
                </a:ln>
                <a:solidFill>
                  <a:prstClr val="white"/>
                </a:solidFill>
                <a:effectLst/>
                <a:uLnTx/>
                <a:uFillTx/>
                <a:latin typeface="Raleway Medium" pitchFamily="2" charset="0"/>
                <a:ea typeface="Raleway Medium"/>
                <a:cs typeface="Raleway Medium"/>
                <a:sym typeface="Raleway Medium"/>
              </a:rPr>
              <a:t> </a:t>
            </a:r>
            <a:r>
              <a:rPr kumimoji="0" lang="pt-BR" sz="2133" b="1" i="0" u="none" strike="noStrike" kern="1200" cap="none" spc="0" normalizeH="0" baseline="0" noProof="0">
                <a:ln>
                  <a:noFill/>
                </a:ln>
                <a:solidFill>
                  <a:prstClr val="white"/>
                </a:solidFill>
                <a:effectLst/>
                <a:uLnTx/>
                <a:uFillTx/>
                <a:latin typeface="Raleway Medium" pitchFamily="2" charset="0"/>
                <a:ea typeface="+mn-ea"/>
                <a:cs typeface="+mn-cs"/>
                <a:sym typeface="Raleway Medium"/>
              </a:rPr>
              <a:t>escolas</a:t>
            </a:r>
          </a:p>
        </p:txBody>
      </p:sp>
      <p:sp>
        <p:nvSpPr>
          <p:cNvPr id="4" name="TextBox 4">
            <a:extLst>
              <a:ext uri="{FF2B5EF4-FFF2-40B4-BE49-F238E27FC236}">
                <a16:creationId xmlns:a16="http://schemas.microsoft.com/office/drawing/2014/main" id="{94699224-4CF8-3CA6-A187-32F70DF705FB}"/>
              </a:ext>
            </a:extLst>
          </p:cNvPr>
          <p:cNvSpPr txBox="1"/>
          <p:nvPr/>
        </p:nvSpPr>
        <p:spPr>
          <a:xfrm>
            <a:off x="187265" y="1846362"/>
            <a:ext cx="8172963" cy="9130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333" b="0" i="0" u="none" strike="noStrike" kern="1200" cap="none" spc="0" normalizeH="0" baseline="0" noProof="0">
                <a:ln>
                  <a:noFill/>
                </a:ln>
                <a:solidFill>
                  <a:prstClr val="black"/>
                </a:solidFill>
                <a:effectLst/>
                <a:uLnTx/>
                <a:uFillTx/>
                <a:latin typeface="Raleway Black"/>
                <a:ea typeface="+mn-ea"/>
                <a:cs typeface="+mn-cs"/>
              </a:rPr>
              <a:t>De quem cuidamos?</a:t>
            </a:r>
            <a:r>
              <a:rPr kumimoji="0" lang="pt-BR" sz="3733" b="0" i="0" u="none" strike="noStrike" kern="1200" cap="none" spc="0" normalizeH="0" baseline="0" noProof="0">
                <a:ln>
                  <a:noFill/>
                </a:ln>
                <a:solidFill>
                  <a:prstClr val="black"/>
                </a:solidFill>
                <a:effectLst/>
                <a:uLnTx/>
                <a:uFillTx/>
                <a:latin typeface="Raleway Black"/>
                <a:ea typeface="+mn-ea"/>
                <a:cs typeface="+mn-cs"/>
              </a:rPr>
              <a:t>	 </a:t>
            </a:r>
          </a:p>
        </p:txBody>
      </p:sp>
      <p:sp>
        <p:nvSpPr>
          <p:cNvPr id="8" name="CaixaDeTexto 7">
            <a:extLst>
              <a:ext uri="{FF2B5EF4-FFF2-40B4-BE49-F238E27FC236}">
                <a16:creationId xmlns:a16="http://schemas.microsoft.com/office/drawing/2014/main" id="{4FCCF266-64BE-6DCC-1469-0C7E52D0C661}"/>
              </a:ext>
            </a:extLst>
          </p:cNvPr>
          <p:cNvSpPr txBox="1"/>
          <p:nvPr/>
        </p:nvSpPr>
        <p:spPr>
          <a:xfrm>
            <a:off x="5160140" y="5453216"/>
            <a:ext cx="1197764" cy="461665"/>
          </a:xfrm>
          <a:prstGeom prst="rect">
            <a:avLst/>
          </a:prstGeom>
          <a:solidFill>
            <a:schemeClr val="accent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prstClr val="black"/>
                </a:solidFill>
                <a:effectLst/>
                <a:uLnTx/>
                <a:uFillTx/>
                <a:latin typeface="Calibri" panose="020F0502020204030204"/>
                <a:ea typeface="+mn-ea"/>
                <a:cs typeface="+mn-cs"/>
              </a:rPr>
              <a:t>BRASIL*</a:t>
            </a:r>
          </a:p>
        </p:txBody>
      </p:sp>
      <p:sp>
        <p:nvSpPr>
          <p:cNvPr id="12" name="TextBox 5">
            <a:extLst>
              <a:ext uri="{FF2B5EF4-FFF2-40B4-BE49-F238E27FC236}">
                <a16:creationId xmlns:a16="http://schemas.microsoft.com/office/drawing/2014/main" id="{6C4DD86D-A6FB-961D-0F91-24332931151D}"/>
              </a:ext>
            </a:extLst>
          </p:cNvPr>
          <p:cNvSpPr txBox="1"/>
          <p:nvPr/>
        </p:nvSpPr>
        <p:spPr>
          <a:xfrm>
            <a:off x="8729" y="6086935"/>
            <a:ext cx="6303923"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dirty="0">
                <a:ln>
                  <a:noFill/>
                </a:ln>
                <a:solidFill>
                  <a:prstClr val="black"/>
                </a:solidFill>
                <a:effectLst/>
                <a:uLnTx/>
                <a:uFillTx/>
                <a:latin typeface="Raleway Medium"/>
                <a:ea typeface="Aptos" panose="020B0004020202020204" pitchFamily="34" charset="0"/>
              </a:rPr>
              <a:t>* </a:t>
            </a:r>
            <a:r>
              <a:rPr kumimoji="0" lang="pt-BR" sz="1300" b="0" i="0" u="none" strike="noStrike" kern="1200" cap="none" spc="0" normalizeH="0" baseline="0" noProof="0" dirty="0">
                <a:ln>
                  <a:noFill/>
                </a:ln>
                <a:solidFill>
                  <a:prstClr val="black"/>
                </a:solidFill>
                <a:effectLst/>
                <a:uLnTx/>
                <a:uFillTx/>
                <a:latin typeface="Raleway Medium"/>
              </a:rPr>
              <a:t>Total de matrículas, docentes e escolas públicas e privadas de educação básica, de todas as etapas e </a:t>
            </a:r>
            <a:r>
              <a:rPr kumimoji="0" lang="pt-BR" sz="1300" b="0" i="0" u="none" strike="noStrike" kern="1200" cap="none" spc="0" normalizeH="0" baseline="0" noProof="0" dirty="0" err="1">
                <a:ln>
                  <a:noFill/>
                </a:ln>
                <a:solidFill>
                  <a:prstClr val="black"/>
                </a:solidFill>
                <a:effectLst/>
                <a:uLnTx/>
                <a:uFillTx/>
                <a:latin typeface="Raleway Medium"/>
              </a:rPr>
              <a:t>modalidades.</a:t>
            </a:r>
            <a:r>
              <a:rPr lang="pt-BR" sz="1300" dirty="0" err="1">
                <a:solidFill>
                  <a:prstClr val="black"/>
                </a:solidFill>
                <a:latin typeface="Raleway Medium"/>
              </a:rPr>
              <a:t>o</a:t>
            </a:r>
            <a:r>
              <a:rPr kumimoji="0" lang="pt-BR" sz="1300" b="0" i="0" u="none" strike="noStrike" kern="1200" cap="none" spc="0" normalizeH="0" baseline="0" noProof="0" dirty="0">
                <a:ln>
                  <a:noFill/>
                </a:ln>
                <a:solidFill>
                  <a:prstClr val="black"/>
                </a:solidFill>
                <a:effectLst/>
                <a:uLnTx/>
                <a:uFillTx/>
                <a:latin typeface="Raleway Medium"/>
              </a:rPr>
              <a:t> estado.</a:t>
            </a:r>
            <a:endParaRPr lang="pt-BR" dirty="0">
              <a:solidFill>
                <a:prstClr val="black"/>
              </a:solidFill>
              <a:latin typeface="Raleway Medium"/>
            </a:endParaRPr>
          </a:p>
        </p:txBody>
      </p:sp>
    </p:spTree>
    <p:extLst>
      <p:ext uri="{BB962C8B-B14F-4D97-AF65-F5344CB8AC3E}">
        <p14:creationId xmlns:p14="http://schemas.microsoft.com/office/powerpoint/2010/main" val="2105597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B7B068-2184-4EEE-6365-4CA9BF6C4349}"/>
              </a:ext>
            </a:extLst>
          </p:cNvPr>
          <p:cNvSpPr/>
          <p:nvPr/>
        </p:nvSpPr>
        <p:spPr>
          <a:xfrm>
            <a:off x="391957" y="1200712"/>
            <a:ext cx="2048256" cy="1200504"/>
          </a:xfrm>
          <a:prstGeom prst="roundRect">
            <a:avLst>
              <a:gd name="adj" fmla="val 565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Diretoria de Políticas e Diretrizes da Educação Integral Básica - DPDI</a:t>
            </a:r>
            <a:endParaRPr lang="pt-BR" sz="1400" kern="0">
              <a:solidFill>
                <a:prstClr val="white"/>
              </a:solidFill>
              <a:latin typeface="Calibri" panose="020F0502020204030204"/>
              <a:sym typeface="Arial"/>
            </a:endParaRPr>
          </a:p>
        </p:txBody>
      </p:sp>
      <p:sp>
        <p:nvSpPr>
          <p:cNvPr id="4" name="Rectangle: Rounded Corners 3">
            <a:extLst>
              <a:ext uri="{FF2B5EF4-FFF2-40B4-BE49-F238E27FC236}">
                <a16:creationId xmlns:a16="http://schemas.microsoft.com/office/drawing/2014/main" id="{F49D5B47-72A3-E4E4-39C3-03C44182411E}"/>
              </a:ext>
            </a:extLst>
          </p:cNvPr>
          <p:cNvSpPr/>
          <p:nvPr/>
        </p:nvSpPr>
        <p:spPr>
          <a:xfrm>
            <a:off x="2697319" y="1200712"/>
            <a:ext cx="2048256" cy="1200504"/>
          </a:xfrm>
          <a:prstGeom prst="roundRect">
            <a:avLst>
              <a:gd name="adj" fmla="val 565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Diretoria de Formação Docente e Valorização dos Profissionais da Educação - DIFOR</a:t>
            </a:r>
            <a:endParaRPr lang="pt-BR" sz="1400" kern="0">
              <a:solidFill>
                <a:prstClr val="white"/>
              </a:solidFill>
              <a:latin typeface="Calibri" panose="020F0502020204030204"/>
              <a:sym typeface="Arial"/>
            </a:endParaRPr>
          </a:p>
        </p:txBody>
      </p:sp>
      <p:sp>
        <p:nvSpPr>
          <p:cNvPr id="6" name="Rectangle: Rounded Corners 5">
            <a:extLst>
              <a:ext uri="{FF2B5EF4-FFF2-40B4-BE49-F238E27FC236}">
                <a16:creationId xmlns:a16="http://schemas.microsoft.com/office/drawing/2014/main" id="{5B5ACA0B-ACD5-C288-3E59-9697B3B0C8B4}"/>
              </a:ext>
            </a:extLst>
          </p:cNvPr>
          <p:cNvSpPr/>
          <p:nvPr/>
        </p:nvSpPr>
        <p:spPr>
          <a:xfrm>
            <a:off x="5002680" y="1200714"/>
            <a:ext cx="2048256" cy="1200504"/>
          </a:xfrm>
          <a:prstGeom prst="roundRect">
            <a:avLst>
              <a:gd name="adj" fmla="val 474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Diretoria de Apoio à Gestão Educacional - DAGE</a:t>
            </a:r>
            <a:endParaRPr lang="en-US" sz="1400" kern="0">
              <a:solidFill>
                <a:prstClr val="black"/>
              </a:solidFill>
              <a:latin typeface="Raleway Medium" pitchFamily="2" charset="0"/>
              <a:sym typeface="Arial"/>
            </a:endParaRPr>
          </a:p>
        </p:txBody>
      </p:sp>
      <p:sp>
        <p:nvSpPr>
          <p:cNvPr id="10" name="Rectangle: Rounded Corners 9">
            <a:extLst>
              <a:ext uri="{FF2B5EF4-FFF2-40B4-BE49-F238E27FC236}">
                <a16:creationId xmlns:a16="http://schemas.microsoft.com/office/drawing/2014/main" id="{9C14487B-4921-DF09-9690-1B8F908EBF92}"/>
              </a:ext>
            </a:extLst>
          </p:cNvPr>
          <p:cNvSpPr/>
          <p:nvPr/>
        </p:nvSpPr>
        <p:spPr>
          <a:xfrm>
            <a:off x="7308041" y="1200715"/>
            <a:ext cx="2048256" cy="1200504"/>
          </a:xfrm>
          <a:prstGeom prst="roundRect">
            <a:avLst>
              <a:gd name="adj" fmla="val 74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Diretoria de Monitoramento, Avaliação e Manutenção - DIMAM</a:t>
            </a:r>
            <a:endParaRPr lang="en-US" sz="1400" kern="0">
              <a:solidFill>
                <a:prstClr val="black"/>
              </a:solidFill>
              <a:latin typeface="Raleway Medium" pitchFamily="2" charset="0"/>
              <a:sym typeface="Arial"/>
            </a:endParaRPr>
          </a:p>
        </p:txBody>
      </p:sp>
      <p:sp>
        <p:nvSpPr>
          <p:cNvPr id="11" name="Rectangle: Rounded Corners 10">
            <a:extLst>
              <a:ext uri="{FF2B5EF4-FFF2-40B4-BE49-F238E27FC236}">
                <a16:creationId xmlns:a16="http://schemas.microsoft.com/office/drawing/2014/main" id="{8C521ECE-B75A-5249-729F-0419B0492836}"/>
              </a:ext>
            </a:extLst>
          </p:cNvPr>
          <p:cNvSpPr/>
          <p:nvPr/>
        </p:nvSpPr>
        <p:spPr>
          <a:xfrm>
            <a:off x="9613402" y="1200714"/>
            <a:ext cx="2186639" cy="1200504"/>
          </a:xfrm>
          <a:prstGeom prst="roundRect">
            <a:avLst>
              <a:gd name="adj" fmla="val 6575"/>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Diretoria de Incentivos a Estudantes da Educação Básica - DIEB</a:t>
            </a:r>
            <a:endParaRPr lang="pt-BR" sz="1400" kern="0">
              <a:solidFill>
                <a:prstClr val="white"/>
              </a:solidFill>
              <a:latin typeface="Calibri" panose="020F0502020204030204"/>
              <a:sym typeface="Arial"/>
            </a:endParaRPr>
          </a:p>
        </p:txBody>
      </p:sp>
      <p:sp>
        <p:nvSpPr>
          <p:cNvPr id="12" name="Rectangle: Rounded Corners 11">
            <a:extLst>
              <a:ext uri="{FF2B5EF4-FFF2-40B4-BE49-F238E27FC236}">
                <a16:creationId xmlns:a16="http://schemas.microsoft.com/office/drawing/2014/main" id="{A058AA30-F265-B5F3-4C8D-7D4F444FF70D}"/>
              </a:ext>
            </a:extLst>
          </p:cNvPr>
          <p:cNvSpPr/>
          <p:nvPr/>
        </p:nvSpPr>
        <p:spPr>
          <a:xfrm>
            <a:off x="3070248" y="185218"/>
            <a:ext cx="5913121" cy="56489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867" kern="0">
                <a:solidFill>
                  <a:prstClr val="black"/>
                </a:solidFill>
                <a:latin typeface="Raleway Black" pitchFamily="2" charset="0"/>
                <a:sym typeface="Arial"/>
              </a:rPr>
              <a:t>Secretária de Educação Básica/MEC</a:t>
            </a:r>
          </a:p>
        </p:txBody>
      </p:sp>
      <p:sp>
        <p:nvSpPr>
          <p:cNvPr id="14" name="Rectangle: Rounded Corners 13">
            <a:extLst>
              <a:ext uri="{FF2B5EF4-FFF2-40B4-BE49-F238E27FC236}">
                <a16:creationId xmlns:a16="http://schemas.microsoft.com/office/drawing/2014/main" id="{FE847A71-CAA1-E095-75BD-568E58F0559A}"/>
              </a:ext>
            </a:extLst>
          </p:cNvPr>
          <p:cNvSpPr/>
          <p:nvPr/>
        </p:nvSpPr>
        <p:spPr>
          <a:xfrm>
            <a:off x="391959" y="2480976"/>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Educação Infantil</a:t>
            </a:r>
            <a:endParaRPr lang="pt-BR" sz="1400" kern="0">
              <a:solidFill>
                <a:prstClr val="white"/>
              </a:solidFill>
              <a:latin typeface="Calibri" panose="020F0502020204030204"/>
              <a:sym typeface="Arial"/>
            </a:endParaRPr>
          </a:p>
        </p:txBody>
      </p:sp>
      <p:sp>
        <p:nvSpPr>
          <p:cNvPr id="15" name="Rectangle: Rounded Corners 14">
            <a:extLst>
              <a:ext uri="{FF2B5EF4-FFF2-40B4-BE49-F238E27FC236}">
                <a16:creationId xmlns:a16="http://schemas.microsoft.com/office/drawing/2014/main" id="{087BD4A5-BC80-24F2-44B8-8D49866ABCE4}"/>
              </a:ext>
            </a:extLst>
          </p:cNvPr>
          <p:cNvSpPr/>
          <p:nvPr/>
        </p:nvSpPr>
        <p:spPr>
          <a:xfrm>
            <a:off x="391959" y="3134264"/>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Alfabetização</a:t>
            </a:r>
            <a:endParaRPr lang="pt-BR" sz="1400" kern="0">
              <a:solidFill>
                <a:prstClr val="white"/>
              </a:solidFill>
              <a:latin typeface="Calibri" panose="020F0502020204030204"/>
              <a:sym typeface="Arial"/>
            </a:endParaRPr>
          </a:p>
        </p:txBody>
      </p:sp>
      <p:sp>
        <p:nvSpPr>
          <p:cNvPr id="16" name="Rectangle: Rounded Corners 15">
            <a:extLst>
              <a:ext uri="{FF2B5EF4-FFF2-40B4-BE49-F238E27FC236}">
                <a16:creationId xmlns:a16="http://schemas.microsoft.com/office/drawing/2014/main" id="{88CD572C-CD71-2871-CDC4-7850BE3DC086}"/>
              </a:ext>
            </a:extLst>
          </p:cNvPr>
          <p:cNvSpPr/>
          <p:nvPr/>
        </p:nvSpPr>
        <p:spPr>
          <a:xfrm>
            <a:off x="391959" y="3787554"/>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Ensino Fundamental</a:t>
            </a:r>
            <a:endParaRPr lang="pt-BR" sz="1400" kern="0">
              <a:solidFill>
                <a:prstClr val="white"/>
              </a:solidFill>
              <a:latin typeface="Calibri" panose="020F0502020204030204"/>
              <a:sym typeface="Arial"/>
            </a:endParaRPr>
          </a:p>
        </p:txBody>
      </p:sp>
      <p:sp>
        <p:nvSpPr>
          <p:cNvPr id="17" name="Rectangle: Rounded Corners 16">
            <a:extLst>
              <a:ext uri="{FF2B5EF4-FFF2-40B4-BE49-F238E27FC236}">
                <a16:creationId xmlns:a16="http://schemas.microsoft.com/office/drawing/2014/main" id="{C84E5B66-B1A6-E21C-D676-3F2F648E2644}"/>
              </a:ext>
            </a:extLst>
          </p:cNvPr>
          <p:cNvSpPr/>
          <p:nvPr/>
        </p:nvSpPr>
        <p:spPr>
          <a:xfrm>
            <a:off x="391959" y="4440843"/>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Ensino Médio</a:t>
            </a:r>
            <a:endParaRPr lang="pt-BR" sz="1400" kern="0">
              <a:solidFill>
                <a:prstClr val="white"/>
              </a:solidFill>
              <a:latin typeface="Calibri" panose="020F0502020204030204"/>
              <a:sym typeface="Arial"/>
            </a:endParaRPr>
          </a:p>
        </p:txBody>
      </p:sp>
      <p:sp>
        <p:nvSpPr>
          <p:cNvPr id="19" name="Rectangle: Rounded Corners 18">
            <a:extLst>
              <a:ext uri="{FF2B5EF4-FFF2-40B4-BE49-F238E27FC236}">
                <a16:creationId xmlns:a16="http://schemas.microsoft.com/office/drawing/2014/main" id="{25B106C8-828F-8F5D-36AE-DAFC47734431}"/>
              </a:ext>
            </a:extLst>
          </p:cNvPr>
          <p:cNvSpPr/>
          <p:nvPr/>
        </p:nvSpPr>
        <p:spPr>
          <a:xfrm>
            <a:off x="391959" y="5094131"/>
            <a:ext cx="2048256" cy="564899"/>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Educação Integral em Tempo Integral</a:t>
            </a:r>
            <a:endParaRPr lang="pt-BR" sz="1400" kern="0">
              <a:solidFill>
                <a:prstClr val="white"/>
              </a:solidFill>
              <a:latin typeface="Calibri" panose="020F0502020204030204"/>
              <a:sym typeface="Arial"/>
            </a:endParaRPr>
          </a:p>
        </p:txBody>
      </p:sp>
      <p:sp>
        <p:nvSpPr>
          <p:cNvPr id="20" name="Rectangle: Rounded Corners 19">
            <a:extLst>
              <a:ext uri="{FF2B5EF4-FFF2-40B4-BE49-F238E27FC236}">
                <a16:creationId xmlns:a16="http://schemas.microsoft.com/office/drawing/2014/main" id="{54E43106-89A6-E908-A1FA-EF29DD0DEC34}"/>
              </a:ext>
            </a:extLst>
          </p:cNvPr>
          <p:cNvSpPr/>
          <p:nvPr/>
        </p:nvSpPr>
        <p:spPr>
          <a:xfrm>
            <a:off x="391959" y="5747420"/>
            <a:ext cx="2048256" cy="761535"/>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Gestão Estratégica Educação Básica</a:t>
            </a:r>
            <a:endParaRPr lang="pt-BR" sz="1400" kern="0">
              <a:solidFill>
                <a:prstClr val="white"/>
              </a:solidFill>
              <a:latin typeface="Calibri" panose="020F0502020204030204"/>
              <a:sym typeface="Arial"/>
            </a:endParaRPr>
          </a:p>
        </p:txBody>
      </p:sp>
      <p:sp>
        <p:nvSpPr>
          <p:cNvPr id="21" name="Rectangle: Rounded Corners 20">
            <a:extLst>
              <a:ext uri="{FF2B5EF4-FFF2-40B4-BE49-F238E27FC236}">
                <a16:creationId xmlns:a16="http://schemas.microsoft.com/office/drawing/2014/main" id="{D9492713-EF97-1CBF-BCC4-BE345E82729E}"/>
              </a:ext>
            </a:extLst>
          </p:cNvPr>
          <p:cNvSpPr/>
          <p:nvPr/>
        </p:nvSpPr>
        <p:spPr>
          <a:xfrm>
            <a:off x="2697319" y="2480976"/>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Formação de Professores </a:t>
            </a:r>
            <a:endParaRPr lang="pt-BR" sz="1400" kern="0">
              <a:solidFill>
                <a:prstClr val="white"/>
              </a:solidFill>
              <a:latin typeface="Calibri" panose="020F0502020204030204"/>
              <a:sym typeface="Arial"/>
            </a:endParaRPr>
          </a:p>
        </p:txBody>
      </p:sp>
      <p:sp>
        <p:nvSpPr>
          <p:cNvPr id="22" name="Rectangle: Rounded Corners 21">
            <a:extLst>
              <a:ext uri="{FF2B5EF4-FFF2-40B4-BE49-F238E27FC236}">
                <a16:creationId xmlns:a16="http://schemas.microsoft.com/office/drawing/2014/main" id="{861D0429-F573-8983-ACB3-9B59E12A96C2}"/>
              </a:ext>
            </a:extLst>
          </p:cNvPr>
          <p:cNvSpPr/>
          <p:nvPr/>
        </p:nvSpPr>
        <p:spPr>
          <a:xfrm>
            <a:off x="2697319" y="3134264"/>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Formação de Gestores e Técnicos </a:t>
            </a:r>
            <a:endParaRPr lang="pt-BR" sz="1400" kern="0">
              <a:solidFill>
                <a:prstClr val="white"/>
              </a:solidFill>
              <a:latin typeface="Calibri" panose="020F0502020204030204"/>
              <a:sym typeface="Arial"/>
            </a:endParaRPr>
          </a:p>
        </p:txBody>
      </p:sp>
      <p:sp>
        <p:nvSpPr>
          <p:cNvPr id="27" name="Rectangle: Rounded Corners 26">
            <a:extLst>
              <a:ext uri="{FF2B5EF4-FFF2-40B4-BE49-F238E27FC236}">
                <a16:creationId xmlns:a16="http://schemas.microsoft.com/office/drawing/2014/main" id="{072F906D-228B-90E2-BF94-323112587E57}"/>
              </a:ext>
            </a:extLst>
          </p:cNvPr>
          <p:cNvSpPr/>
          <p:nvPr/>
        </p:nvSpPr>
        <p:spPr>
          <a:xfrm>
            <a:off x="5002680" y="2480976"/>
            <a:ext cx="2048256" cy="564899"/>
          </a:xfrm>
          <a:prstGeom prst="roundRect">
            <a:avLst/>
          </a:prstGeom>
          <a:solidFill>
            <a:schemeClr val="accent5">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Apoio à Gestão Escolar </a:t>
            </a:r>
            <a:endParaRPr lang="pt-BR" sz="1400" kern="0">
              <a:solidFill>
                <a:prstClr val="white"/>
              </a:solidFill>
              <a:latin typeface="Calibri" panose="020F0502020204030204"/>
              <a:sym typeface="Arial"/>
            </a:endParaRPr>
          </a:p>
        </p:txBody>
      </p:sp>
      <p:sp>
        <p:nvSpPr>
          <p:cNvPr id="28" name="Rectangle: Rounded Corners 27">
            <a:extLst>
              <a:ext uri="{FF2B5EF4-FFF2-40B4-BE49-F238E27FC236}">
                <a16:creationId xmlns:a16="http://schemas.microsoft.com/office/drawing/2014/main" id="{636F7A3C-B606-D87F-B3D9-3717CCBC2685}"/>
              </a:ext>
            </a:extLst>
          </p:cNvPr>
          <p:cNvSpPr/>
          <p:nvPr/>
        </p:nvSpPr>
        <p:spPr>
          <a:xfrm>
            <a:off x="5002680" y="3134264"/>
            <a:ext cx="2048256" cy="564899"/>
          </a:xfrm>
          <a:prstGeom prst="roundRect">
            <a:avLst/>
          </a:prstGeom>
          <a:solidFill>
            <a:schemeClr val="accent5">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Apoio às Redes de Educação Básica</a:t>
            </a:r>
            <a:endParaRPr lang="pt-BR" sz="1400" kern="0">
              <a:solidFill>
                <a:prstClr val="white"/>
              </a:solidFill>
              <a:latin typeface="Calibri" panose="020F0502020204030204"/>
              <a:sym typeface="Arial"/>
            </a:endParaRPr>
          </a:p>
        </p:txBody>
      </p:sp>
      <p:sp>
        <p:nvSpPr>
          <p:cNvPr id="29" name="Rectangle: Rounded Corners 28">
            <a:extLst>
              <a:ext uri="{FF2B5EF4-FFF2-40B4-BE49-F238E27FC236}">
                <a16:creationId xmlns:a16="http://schemas.microsoft.com/office/drawing/2014/main" id="{7835B776-5584-4F1F-5FF6-3830172423C9}"/>
              </a:ext>
            </a:extLst>
          </p:cNvPr>
          <p:cNvSpPr/>
          <p:nvPr/>
        </p:nvSpPr>
        <p:spPr>
          <a:xfrm>
            <a:off x="5002680" y="3787554"/>
            <a:ext cx="2048256" cy="564899"/>
          </a:xfrm>
          <a:prstGeom prst="roundRect">
            <a:avLst/>
          </a:prstGeom>
          <a:solidFill>
            <a:schemeClr val="accent5">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Tecnologia e Inovação</a:t>
            </a:r>
            <a:endParaRPr lang="pt-BR" sz="1400" kern="0">
              <a:solidFill>
                <a:prstClr val="white"/>
              </a:solidFill>
              <a:latin typeface="Calibri" panose="020F0502020204030204"/>
              <a:sym typeface="Arial"/>
            </a:endParaRPr>
          </a:p>
        </p:txBody>
      </p:sp>
      <p:sp>
        <p:nvSpPr>
          <p:cNvPr id="30" name="Rectangle: Rounded Corners 29">
            <a:extLst>
              <a:ext uri="{FF2B5EF4-FFF2-40B4-BE49-F238E27FC236}">
                <a16:creationId xmlns:a16="http://schemas.microsoft.com/office/drawing/2014/main" id="{318FCCD5-0FAD-5F64-C884-F8CC8CB5BF26}"/>
              </a:ext>
            </a:extLst>
          </p:cNvPr>
          <p:cNvSpPr/>
          <p:nvPr/>
        </p:nvSpPr>
        <p:spPr>
          <a:xfrm>
            <a:off x="5002680" y="4440843"/>
            <a:ext cx="2048256" cy="564899"/>
          </a:xfrm>
          <a:prstGeom prst="roundRect">
            <a:avLst/>
          </a:prstGeom>
          <a:solidFill>
            <a:schemeClr val="accent5">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Materiais Didáticos</a:t>
            </a:r>
            <a:endParaRPr lang="pt-BR" sz="1400" kern="0">
              <a:solidFill>
                <a:prstClr val="white"/>
              </a:solidFill>
              <a:latin typeface="Calibri" panose="020F0502020204030204"/>
              <a:sym typeface="Arial"/>
            </a:endParaRPr>
          </a:p>
        </p:txBody>
      </p:sp>
      <p:sp>
        <p:nvSpPr>
          <p:cNvPr id="33" name="Rectangle: Rounded Corners 32">
            <a:extLst>
              <a:ext uri="{FF2B5EF4-FFF2-40B4-BE49-F238E27FC236}">
                <a16:creationId xmlns:a16="http://schemas.microsoft.com/office/drawing/2014/main" id="{AF4FC38D-663E-2238-CDED-CB1E424743FC}"/>
              </a:ext>
            </a:extLst>
          </p:cNvPr>
          <p:cNvSpPr/>
          <p:nvPr/>
        </p:nvSpPr>
        <p:spPr>
          <a:xfrm>
            <a:off x="7324193" y="2480976"/>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Monitoramento e Avaliação</a:t>
            </a:r>
            <a:endParaRPr lang="pt-BR" sz="1400" kern="0">
              <a:solidFill>
                <a:prstClr val="white"/>
              </a:solidFill>
              <a:latin typeface="Calibri" panose="020F0502020204030204"/>
              <a:sym typeface="Arial"/>
            </a:endParaRPr>
          </a:p>
        </p:txBody>
      </p:sp>
      <p:sp>
        <p:nvSpPr>
          <p:cNvPr id="34" name="Rectangle: Rounded Corners 33">
            <a:extLst>
              <a:ext uri="{FF2B5EF4-FFF2-40B4-BE49-F238E27FC236}">
                <a16:creationId xmlns:a16="http://schemas.microsoft.com/office/drawing/2014/main" id="{52EE103A-D6A6-E43B-78BB-26CE1400949B}"/>
              </a:ext>
            </a:extLst>
          </p:cNvPr>
          <p:cNvSpPr/>
          <p:nvPr/>
        </p:nvSpPr>
        <p:spPr>
          <a:xfrm>
            <a:off x="7324193" y="3134264"/>
            <a:ext cx="2048256"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Manutenção da Educação Básica</a:t>
            </a:r>
            <a:endParaRPr lang="pt-BR" sz="1400" kern="0">
              <a:solidFill>
                <a:prstClr val="white"/>
              </a:solidFill>
              <a:latin typeface="Calibri" panose="020F0502020204030204"/>
              <a:sym typeface="Arial"/>
            </a:endParaRPr>
          </a:p>
        </p:txBody>
      </p:sp>
      <p:sp>
        <p:nvSpPr>
          <p:cNvPr id="39" name="Rectangle: Rounded Corners 38">
            <a:extLst>
              <a:ext uri="{FF2B5EF4-FFF2-40B4-BE49-F238E27FC236}">
                <a16:creationId xmlns:a16="http://schemas.microsoft.com/office/drawing/2014/main" id="{EFA77D9F-BC88-CF61-803D-84A980377953}"/>
              </a:ext>
            </a:extLst>
          </p:cNvPr>
          <p:cNvSpPr/>
          <p:nvPr/>
        </p:nvSpPr>
        <p:spPr>
          <a:xfrm>
            <a:off x="9613402" y="2480976"/>
            <a:ext cx="2186639"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Articulação de Redes e Beneficiários</a:t>
            </a:r>
            <a:endParaRPr lang="pt-BR" sz="1400" kern="0">
              <a:solidFill>
                <a:prstClr val="white"/>
              </a:solidFill>
              <a:latin typeface="Calibri" panose="020F0502020204030204"/>
              <a:sym typeface="Arial"/>
            </a:endParaRPr>
          </a:p>
        </p:txBody>
      </p:sp>
      <p:sp>
        <p:nvSpPr>
          <p:cNvPr id="40" name="Rectangle: Rounded Corners 39">
            <a:extLst>
              <a:ext uri="{FF2B5EF4-FFF2-40B4-BE49-F238E27FC236}">
                <a16:creationId xmlns:a16="http://schemas.microsoft.com/office/drawing/2014/main" id="{80D2D121-A5D4-24F8-C276-7574C127A5E6}"/>
              </a:ext>
            </a:extLst>
          </p:cNvPr>
          <p:cNvSpPr/>
          <p:nvPr/>
        </p:nvSpPr>
        <p:spPr>
          <a:xfrm>
            <a:off x="9613402" y="3134264"/>
            <a:ext cx="2186639"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Políticas, Benefícios e Condicionalidades</a:t>
            </a:r>
            <a:endParaRPr lang="pt-BR" sz="1400" kern="0">
              <a:solidFill>
                <a:prstClr val="white"/>
              </a:solidFill>
              <a:latin typeface="Calibri" panose="020F0502020204030204"/>
              <a:sym typeface="Arial"/>
            </a:endParaRPr>
          </a:p>
        </p:txBody>
      </p:sp>
      <p:sp>
        <p:nvSpPr>
          <p:cNvPr id="41" name="Rectangle: Rounded Corners 40">
            <a:extLst>
              <a:ext uri="{FF2B5EF4-FFF2-40B4-BE49-F238E27FC236}">
                <a16:creationId xmlns:a16="http://schemas.microsoft.com/office/drawing/2014/main" id="{24B404D3-76EA-14ED-2742-0FA20393A416}"/>
              </a:ext>
            </a:extLst>
          </p:cNvPr>
          <p:cNvSpPr/>
          <p:nvPr/>
        </p:nvSpPr>
        <p:spPr>
          <a:xfrm>
            <a:off x="9613402" y="3787554"/>
            <a:ext cx="2186639" cy="5648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00" kern="0">
                <a:solidFill>
                  <a:prstClr val="black"/>
                </a:solidFill>
                <a:latin typeface="Raleway Medium" pitchFamily="2" charset="0"/>
                <a:sym typeface="Arial"/>
              </a:rPr>
              <a:t>CG Operações</a:t>
            </a:r>
            <a:endParaRPr lang="pt-BR" sz="1400" kern="0">
              <a:solidFill>
                <a:prstClr val="white"/>
              </a:solidFill>
              <a:latin typeface="Calibri" panose="020F0502020204030204"/>
              <a:sym typeface="Arial"/>
            </a:endParaRPr>
          </a:p>
        </p:txBody>
      </p:sp>
      <p:cxnSp>
        <p:nvCxnSpPr>
          <p:cNvPr id="49" name="Connector: Elbow 48">
            <a:extLst>
              <a:ext uri="{FF2B5EF4-FFF2-40B4-BE49-F238E27FC236}">
                <a16:creationId xmlns:a16="http://schemas.microsoft.com/office/drawing/2014/main" id="{4D8551E7-AD68-37EE-9457-4456E825EA85}"/>
              </a:ext>
            </a:extLst>
          </p:cNvPr>
          <p:cNvCxnSpPr>
            <a:cxnSpLocks/>
            <a:stCxn id="12" idx="3"/>
            <a:endCxn id="13" idx="1"/>
          </p:cNvCxnSpPr>
          <p:nvPr/>
        </p:nvCxnSpPr>
        <p:spPr>
          <a:xfrm>
            <a:off x="8983368" y="467668"/>
            <a:ext cx="611755" cy="94025"/>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BAB968BB-0FE8-40C7-99FA-423D66CC30EE}"/>
              </a:ext>
            </a:extLst>
          </p:cNvPr>
          <p:cNvCxnSpPr>
            <a:cxnSpLocks/>
            <a:stCxn id="12" idx="2"/>
            <a:endCxn id="3" idx="0"/>
          </p:cNvCxnSpPr>
          <p:nvPr/>
        </p:nvCxnSpPr>
        <p:spPr>
          <a:xfrm rot="5400000">
            <a:off x="3496150" y="-1329948"/>
            <a:ext cx="450596" cy="4610723"/>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EDF94354-B667-40F9-46C4-74A4F90D7706}"/>
              </a:ext>
            </a:extLst>
          </p:cNvPr>
          <p:cNvCxnSpPr>
            <a:cxnSpLocks/>
            <a:stCxn id="12" idx="2"/>
            <a:endCxn id="4" idx="0"/>
          </p:cNvCxnSpPr>
          <p:nvPr/>
        </p:nvCxnSpPr>
        <p:spPr>
          <a:xfrm rot="5400000">
            <a:off x="4648831" y="-177266"/>
            <a:ext cx="450596" cy="2305361"/>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EC45D0CE-5A36-FACB-A500-062FEDC84E1E}"/>
              </a:ext>
            </a:extLst>
          </p:cNvPr>
          <p:cNvCxnSpPr>
            <a:cxnSpLocks/>
            <a:stCxn id="12" idx="2"/>
            <a:endCxn id="10" idx="0"/>
          </p:cNvCxnSpPr>
          <p:nvPr/>
        </p:nvCxnSpPr>
        <p:spPr>
          <a:xfrm rot="16200000" flipH="1">
            <a:off x="6954190" y="-177266"/>
            <a:ext cx="450599" cy="2305361"/>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FC3527D0-2CCE-A80B-3293-A3596AF15904}"/>
              </a:ext>
            </a:extLst>
          </p:cNvPr>
          <p:cNvCxnSpPr>
            <a:cxnSpLocks/>
            <a:stCxn id="12" idx="2"/>
            <a:endCxn id="11" idx="0"/>
          </p:cNvCxnSpPr>
          <p:nvPr/>
        </p:nvCxnSpPr>
        <p:spPr>
          <a:xfrm rot="16200000" flipH="1">
            <a:off x="8141466" y="-1364542"/>
            <a:ext cx="450597" cy="4679913"/>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840A9CE-8FB5-3800-1A73-CB023DE70D5F}"/>
              </a:ext>
            </a:extLst>
          </p:cNvPr>
          <p:cNvSpPr/>
          <p:nvPr/>
        </p:nvSpPr>
        <p:spPr>
          <a:xfrm>
            <a:off x="9595123" y="301646"/>
            <a:ext cx="2048256" cy="52009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pt-BR" sz="1467" kern="0">
                <a:solidFill>
                  <a:prstClr val="black"/>
                </a:solidFill>
                <a:latin typeface="Raleway Medium" pitchFamily="2" charset="0"/>
                <a:sym typeface="Arial"/>
              </a:rPr>
              <a:t>Gabinete</a:t>
            </a:r>
          </a:p>
        </p:txBody>
      </p:sp>
      <p:sp>
        <p:nvSpPr>
          <p:cNvPr id="2" name="CaixaDeTexto 1">
            <a:extLst>
              <a:ext uri="{FF2B5EF4-FFF2-40B4-BE49-F238E27FC236}">
                <a16:creationId xmlns:a16="http://schemas.microsoft.com/office/drawing/2014/main" id="{7B01371E-5793-9D08-F2E5-FBEBC2F753C9}"/>
              </a:ext>
            </a:extLst>
          </p:cNvPr>
          <p:cNvSpPr txBox="1"/>
          <p:nvPr/>
        </p:nvSpPr>
        <p:spPr>
          <a:xfrm>
            <a:off x="8573739" y="6076333"/>
            <a:ext cx="2230995" cy="400110"/>
          </a:xfrm>
          <a:prstGeom prst="rect">
            <a:avLst/>
          </a:prstGeom>
          <a:noFill/>
        </p:spPr>
        <p:txBody>
          <a:bodyPr wrap="none" rtlCol="0">
            <a:spAutoFit/>
          </a:bodyPr>
          <a:lstStyle/>
          <a:p>
            <a:r>
              <a:rPr lang="pt-BR" sz="2000" u="sng">
                <a:latin typeface="FangSong" panose="020B0503020204020204" pitchFamily="49" charset="-122"/>
                <a:ea typeface="FangSong" panose="020B0503020204020204" pitchFamily="49" charset="-122"/>
              </a:rPr>
              <a:t>www.gov.br/mec</a:t>
            </a:r>
          </a:p>
        </p:txBody>
      </p:sp>
    </p:spTree>
    <p:extLst>
      <p:ext uri="{BB962C8B-B14F-4D97-AF65-F5344CB8AC3E}">
        <p14:creationId xmlns:p14="http://schemas.microsoft.com/office/powerpoint/2010/main" val="256796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B42F968-E0D5-CE3C-BACC-B6BF5C1904BF}"/>
            </a:ext>
          </a:extLst>
        </p:cNvPr>
        <p:cNvGrpSpPr/>
        <p:nvPr/>
      </p:nvGrpSpPr>
      <p:grpSpPr>
        <a:xfrm>
          <a:off x="0" y="0"/>
          <a:ext cx="0" cy="0"/>
          <a:chOff x="0" y="0"/>
          <a:chExt cx="0" cy="0"/>
        </a:xfrm>
      </p:grpSpPr>
      <p:pic>
        <p:nvPicPr>
          <p:cNvPr id="9" name="Imagem 8" descr="Forma, Quadrado&#10;&#10;Descrição gerada automaticamente">
            <a:extLst>
              <a:ext uri="{FF2B5EF4-FFF2-40B4-BE49-F238E27FC236}">
                <a16:creationId xmlns:a16="http://schemas.microsoft.com/office/drawing/2014/main" id="{7C0638C3-D45E-681C-AB72-5F7B58F68022}"/>
              </a:ext>
            </a:extLst>
          </p:cNvPr>
          <p:cNvPicPr>
            <a:picLocks noChangeAspect="1"/>
          </p:cNvPicPr>
          <p:nvPr/>
        </p:nvPicPr>
        <p:blipFill>
          <a:blip r:embed="rId3"/>
          <a:stretch>
            <a:fillRect/>
          </a:stretch>
        </p:blipFill>
        <p:spPr>
          <a:xfrm>
            <a:off x="8766663" y="5940719"/>
            <a:ext cx="2419350" cy="762000"/>
          </a:xfrm>
          <a:prstGeom prst="rect">
            <a:avLst/>
          </a:prstGeom>
        </p:spPr>
      </p:pic>
      <p:pic>
        <p:nvPicPr>
          <p:cNvPr id="11" name="Imagem 10" descr="Forma, Quadrado&#10;&#10;Descrição gerada automaticamente">
            <a:extLst>
              <a:ext uri="{FF2B5EF4-FFF2-40B4-BE49-F238E27FC236}">
                <a16:creationId xmlns:a16="http://schemas.microsoft.com/office/drawing/2014/main" id="{247FF145-6CCF-DA45-2753-82C412DBEB14}"/>
              </a:ext>
            </a:extLst>
          </p:cNvPr>
          <p:cNvPicPr>
            <a:picLocks noChangeAspect="1"/>
          </p:cNvPicPr>
          <p:nvPr/>
        </p:nvPicPr>
        <p:blipFill>
          <a:blip r:embed="rId3"/>
          <a:stretch>
            <a:fillRect/>
          </a:stretch>
        </p:blipFill>
        <p:spPr>
          <a:xfrm>
            <a:off x="9774848" y="6104709"/>
            <a:ext cx="2419350" cy="762000"/>
          </a:xfrm>
          <a:prstGeom prst="rect">
            <a:avLst/>
          </a:prstGeom>
        </p:spPr>
      </p:pic>
      <p:sp>
        <p:nvSpPr>
          <p:cNvPr id="5" name="Retângulo 4">
            <a:extLst>
              <a:ext uri="{FF2B5EF4-FFF2-40B4-BE49-F238E27FC236}">
                <a16:creationId xmlns:a16="http://schemas.microsoft.com/office/drawing/2014/main" id="{99664D1F-D75D-90D7-0983-5283D313C7A0}"/>
              </a:ext>
            </a:extLst>
          </p:cNvPr>
          <p:cNvSpPr/>
          <p:nvPr/>
        </p:nvSpPr>
        <p:spPr>
          <a:xfrm>
            <a:off x="0" y="0"/>
            <a:ext cx="12191999" cy="6866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700" b="0" i="0" u="none" strike="noStrike" kern="1200" cap="none" spc="0" normalizeH="0" baseline="0" noProof="0">
                <a:ln>
                  <a:noFill/>
                </a:ln>
                <a:solidFill>
                  <a:prstClr val="white"/>
                </a:solidFill>
                <a:effectLst/>
                <a:uLnTx/>
                <a:uFillTx/>
                <a:latin typeface="Calibri"/>
                <a:ea typeface="+mn-ea"/>
                <a:cs typeface="+mn-cs"/>
              </a:rPr>
              <a:t>Escute com atenção</a:t>
            </a:r>
            <a:r>
              <a:rPr kumimoji="0" lang="pt-BR" sz="1700" b="0" i="0" u="none" strike="noStrike" kern="1200" cap="none" spc="0" normalizeH="0" baseline="0" noProof="0">
                <a:ln>
                  <a:noFill/>
                </a:ln>
                <a:solidFill>
                  <a:prstClr val="white"/>
                </a:solidFill>
                <a:effectLst/>
                <a:uLnTx/>
                <a:uFillTx/>
                <a:latin typeface="Calibri"/>
                <a:ea typeface="Calibri"/>
                <a:cs typeface="Calibri"/>
              </a:rPr>
              <a:t>​</a:t>
            </a:r>
            <a:endParaRPr kumimoji="0" lang="pt-BR" sz="18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8" name="Google Shape;120;p4">
            <a:extLst>
              <a:ext uri="{FF2B5EF4-FFF2-40B4-BE49-F238E27FC236}">
                <a16:creationId xmlns:a16="http://schemas.microsoft.com/office/drawing/2014/main" id="{E6C62648-28EF-169F-C629-9417FCA49714}"/>
              </a:ext>
            </a:extLst>
          </p:cNvPr>
          <p:cNvSpPr txBox="1"/>
          <p:nvPr/>
        </p:nvSpPr>
        <p:spPr>
          <a:xfrm>
            <a:off x="2006324" y="58886"/>
            <a:ext cx="7644593" cy="1354156"/>
          </a:xfrm>
          <a:prstGeom prst="rect">
            <a:avLst/>
          </a:prstGeom>
          <a:noFill/>
          <a:ln>
            <a:noFill/>
          </a:ln>
        </p:spPr>
        <p:txBody>
          <a:bodyPr spcFirstLastPara="1" wrap="square" lIns="182850" tIns="182850" rIns="182850" bIns="182850" anchor="t" anchorCtr="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2800" b="0" i="0" u="none" strike="noStrike" kern="1200"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3200" b="1">
                <a:solidFill>
                  <a:prstClr val="black"/>
                </a:solidFill>
                <a:latin typeface="Calibri"/>
                <a:sym typeface="Raleway Black"/>
              </a:rPr>
              <a:t>P</a:t>
            </a:r>
            <a:r>
              <a:rPr kumimoji="0" lang="pt-BR" sz="3200" b="1" i="0" u="none" strike="noStrike" kern="1200" cap="none" spc="0" normalizeH="0" baseline="0" noProof="0" err="1">
                <a:ln>
                  <a:noFill/>
                </a:ln>
                <a:solidFill>
                  <a:prstClr val="black"/>
                </a:solidFill>
                <a:effectLst/>
                <a:uLnTx/>
                <a:uFillTx/>
                <a:latin typeface="Calibri"/>
                <a:cs typeface="Arial"/>
                <a:sym typeface="Raleway Black"/>
              </a:rPr>
              <a:t>roteção</a:t>
            </a:r>
            <a:r>
              <a:rPr kumimoji="0" lang="pt-BR" sz="3200" b="1" i="0" u="none" strike="noStrike" kern="1200" cap="none" spc="0" normalizeH="0" baseline="0" noProof="0">
                <a:ln>
                  <a:noFill/>
                </a:ln>
                <a:solidFill>
                  <a:prstClr val="black"/>
                </a:solidFill>
                <a:effectLst/>
                <a:uLnTx/>
                <a:uFillTx/>
                <a:latin typeface="Calibri"/>
                <a:cs typeface="Arial"/>
                <a:sym typeface="Raleway Black"/>
              </a:rPr>
              <a:t> das trajetórias escolares por meio de uma estratégia sistêmica</a:t>
            </a:r>
            <a:endParaRPr kumimoji="0" lang="pt-BR" sz="3200" b="1" i="0" u="none" strike="noStrike" kern="1200" cap="none" spc="0" normalizeH="0" baseline="0" noProof="0">
              <a:ln>
                <a:noFill/>
              </a:ln>
              <a:solidFill>
                <a:prstClr val="black"/>
              </a:solidFill>
              <a:effectLst/>
              <a:uLnTx/>
              <a:uFillTx/>
              <a:latin typeface="Calibri"/>
              <a:cs typeface="Arial"/>
              <a:sym typeface="Arial"/>
            </a:endParaRPr>
          </a:p>
        </p:txBody>
      </p:sp>
      <p:sp>
        <p:nvSpPr>
          <p:cNvPr id="10" name="CaixaDeTexto 78">
            <a:extLst>
              <a:ext uri="{FF2B5EF4-FFF2-40B4-BE49-F238E27FC236}">
                <a16:creationId xmlns:a16="http://schemas.microsoft.com/office/drawing/2014/main" id="{DD472698-19C2-F287-193C-8A467C7335F4}"/>
              </a:ext>
            </a:extLst>
          </p:cNvPr>
          <p:cNvSpPr txBox="1"/>
          <p:nvPr/>
        </p:nvSpPr>
        <p:spPr>
          <a:xfrm>
            <a:off x="672466" y="1313200"/>
            <a:ext cx="12890152" cy="3539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Calibri"/>
                <a:ea typeface="Calibri"/>
                <a:cs typeface="Calibri"/>
              </a:rPr>
              <a:t>Regime d</a:t>
            </a:r>
            <a:r>
              <a:rPr kumimoji="0" lang="pt-BR" sz="1700" b="0" i="0" u="none" strike="noStrike" kern="1200" cap="none" spc="0" normalizeH="0" baseline="0" noProof="0">
                <a:ln>
                  <a:noFill/>
                </a:ln>
                <a:solidFill>
                  <a:prstClr val="black"/>
                </a:solidFill>
                <a:effectLst/>
                <a:uLnTx/>
                <a:uFillTx/>
                <a:latin typeface="Calibri"/>
                <a:ea typeface="Calibri"/>
                <a:cs typeface="Calibri"/>
              </a:rPr>
              <a:t>e colaboração | Acesso e condições adequadas | Aprendizagem significativa | Equidade </a:t>
            </a:r>
            <a:r>
              <a:rPr kumimoji="0" lang="en-US" sz="1700" b="0" i="0" u="none" strike="noStrike" kern="1200" cap="none" spc="0" normalizeH="0" baseline="0" noProof="0">
                <a:ln>
                  <a:noFill/>
                </a:ln>
                <a:solidFill>
                  <a:prstClr val="black"/>
                </a:solidFill>
                <a:effectLst/>
                <a:uLnTx/>
                <a:uFillTx/>
                <a:latin typeface="Calibri"/>
                <a:ea typeface="Calibri"/>
                <a:cs typeface="Calibri"/>
              </a:rPr>
              <a:t>| </a:t>
            </a:r>
            <a:r>
              <a:rPr kumimoji="0" lang="pt-BR" sz="1700" b="0" i="0" u="none" strike="noStrike" kern="1200" cap="none" spc="0" normalizeH="0" baseline="0" noProof="0">
                <a:ln>
                  <a:noFill/>
                </a:ln>
                <a:solidFill>
                  <a:prstClr val="black"/>
                </a:solidFill>
                <a:effectLst/>
                <a:uLnTx/>
                <a:uFillTx/>
                <a:latin typeface="Calibri"/>
                <a:ea typeface="Calibri"/>
                <a:cs typeface="Calibri"/>
              </a:rPr>
              <a:t>Participação estudantil        </a:t>
            </a:r>
          </a:p>
        </p:txBody>
      </p:sp>
      <p:grpSp>
        <p:nvGrpSpPr>
          <p:cNvPr id="12" name="Agrupar 68">
            <a:extLst>
              <a:ext uri="{FF2B5EF4-FFF2-40B4-BE49-F238E27FC236}">
                <a16:creationId xmlns:a16="http://schemas.microsoft.com/office/drawing/2014/main" id="{F3957DA1-8896-5BF2-5556-9C7280CCA784}"/>
              </a:ext>
            </a:extLst>
          </p:cNvPr>
          <p:cNvGrpSpPr/>
          <p:nvPr/>
        </p:nvGrpSpPr>
        <p:grpSpPr>
          <a:xfrm>
            <a:off x="671085" y="1599759"/>
            <a:ext cx="10651155" cy="2628963"/>
            <a:chOff x="1816993" y="2976279"/>
            <a:chExt cx="10291862" cy="2407410"/>
          </a:xfrm>
        </p:grpSpPr>
        <p:sp>
          <p:nvSpPr>
            <p:cNvPr id="13" name="Arc 12">
              <a:extLst>
                <a:ext uri="{FF2B5EF4-FFF2-40B4-BE49-F238E27FC236}">
                  <a16:creationId xmlns:a16="http://schemas.microsoft.com/office/drawing/2014/main" id="{90845494-3185-FD9A-2957-D50F6AEB1AEF}"/>
                </a:ext>
              </a:extLst>
            </p:cNvPr>
            <p:cNvSpPr/>
            <p:nvPr/>
          </p:nvSpPr>
          <p:spPr>
            <a:xfrm rot="18599682" flipH="1" flipV="1">
              <a:off x="5998583" y="2896051"/>
              <a:ext cx="1603937" cy="1764394"/>
            </a:xfrm>
            <a:prstGeom prst="arc">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Agrupar 70">
              <a:extLst>
                <a:ext uri="{FF2B5EF4-FFF2-40B4-BE49-F238E27FC236}">
                  <a16:creationId xmlns:a16="http://schemas.microsoft.com/office/drawing/2014/main" id="{A228C016-0076-85DB-DA37-B30A9ACCD990}"/>
                </a:ext>
              </a:extLst>
            </p:cNvPr>
            <p:cNvGrpSpPr/>
            <p:nvPr/>
          </p:nvGrpSpPr>
          <p:grpSpPr>
            <a:xfrm>
              <a:off x="1816993" y="3297163"/>
              <a:ext cx="10291862" cy="2086526"/>
              <a:chOff x="1816993" y="3297163"/>
              <a:chExt cx="10291862" cy="2086526"/>
            </a:xfrm>
          </p:grpSpPr>
          <p:sp>
            <p:nvSpPr>
              <p:cNvPr id="15" name="Arc 14">
                <a:extLst>
                  <a:ext uri="{FF2B5EF4-FFF2-40B4-BE49-F238E27FC236}">
                    <a16:creationId xmlns:a16="http://schemas.microsoft.com/office/drawing/2014/main" id="{14810E60-E661-1DF5-54BF-6460C1ADA619}"/>
                  </a:ext>
                </a:extLst>
              </p:cNvPr>
              <p:cNvSpPr/>
              <p:nvPr/>
            </p:nvSpPr>
            <p:spPr>
              <a:xfrm rot="3103535" flipH="1">
                <a:off x="3138901" y="3716136"/>
                <a:ext cx="1796290" cy="1538815"/>
              </a:xfrm>
              <a:prstGeom prst="arc">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7B0E9F77-6A9A-36C0-6866-6824BE739EEB}"/>
                  </a:ext>
                </a:extLst>
              </p:cNvPr>
              <p:cNvSpPr/>
              <p:nvPr/>
            </p:nvSpPr>
            <p:spPr>
              <a:xfrm rot="2405609" flipH="1">
                <a:off x="9081566" y="3674444"/>
                <a:ext cx="1796290" cy="1538815"/>
              </a:xfrm>
              <a:prstGeom prst="arc">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Elipse 73">
                <a:extLst>
                  <a:ext uri="{FF2B5EF4-FFF2-40B4-BE49-F238E27FC236}">
                    <a16:creationId xmlns:a16="http://schemas.microsoft.com/office/drawing/2014/main" id="{EA730AA5-B499-0869-5328-20DB4AE9DA05}"/>
                  </a:ext>
                </a:extLst>
              </p:cNvPr>
              <p:cNvSpPr/>
              <p:nvPr/>
            </p:nvSpPr>
            <p:spPr>
              <a:xfrm>
                <a:off x="1816993" y="3297163"/>
                <a:ext cx="1925271" cy="1761954"/>
              </a:xfrm>
              <a:prstGeom prst="ellipse">
                <a:avLst/>
              </a:prstGeom>
              <a:solidFill>
                <a:srgbClr val="404CA2"/>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0" i="0" u="none" strike="noStrike" kern="1200" cap="none" spc="0" normalizeH="0" baseline="0" noProof="0">
                    <a:ln>
                      <a:noFill/>
                    </a:ln>
                    <a:solidFill>
                      <a:prstClr val="white"/>
                    </a:solidFill>
                    <a:effectLst/>
                    <a:uLnTx/>
                    <a:uFillTx/>
                    <a:latin typeface="Raleway Black"/>
                    <a:ea typeface="+mn-ea"/>
                    <a:cs typeface="+mn-cs"/>
                  </a:rPr>
                  <a:t>Educação Infantil</a:t>
                </a:r>
              </a:p>
            </p:txBody>
          </p:sp>
          <p:sp>
            <p:nvSpPr>
              <p:cNvPr id="18" name="Elipse 74">
                <a:extLst>
                  <a:ext uri="{FF2B5EF4-FFF2-40B4-BE49-F238E27FC236}">
                    <a16:creationId xmlns:a16="http://schemas.microsoft.com/office/drawing/2014/main" id="{C0834500-4B8A-72A5-F6CE-B89684A28CFF}"/>
                  </a:ext>
                </a:extLst>
              </p:cNvPr>
              <p:cNvSpPr/>
              <p:nvPr/>
            </p:nvSpPr>
            <p:spPr>
              <a:xfrm>
                <a:off x="4557453" y="3297163"/>
                <a:ext cx="1846583" cy="1687382"/>
              </a:xfrm>
              <a:prstGeom prst="ellipse">
                <a:avLst/>
              </a:prstGeom>
              <a:solidFill>
                <a:srgbClr val="FFC0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0" i="0" u="none" strike="noStrike" kern="1200" cap="none" spc="0" normalizeH="0" baseline="0" noProof="0">
                    <a:ln>
                      <a:noFill/>
                    </a:ln>
                    <a:solidFill>
                      <a:prstClr val="white"/>
                    </a:solidFill>
                    <a:effectLst/>
                    <a:uLnTx/>
                    <a:uFillTx/>
                    <a:latin typeface="Raleway Black" pitchFamily="2" charset="0"/>
                    <a:ea typeface="+mn-ea"/>
                    <a:cs typeface="+mn-cs"/>
                  </a:rPr>
                  <a:t>Anos Iniciais</a:t>
                </a:r>
              </a:p>
            </p:txBody>
          </p:sp>
          <p:sp>
            <p:nvSpPr>
              <p:cNvPr id="19" name="Elipse 75">
                <a:extLst>
                  <a:ext uri="{FF2B5EF4-FFF2-40B4-BE49-F238E27FC236}">
                    <a16:creationId xmlns:a16="http://schemas.microsoft.com/office/drawing/2014/main" id="{B2ABD37D-72A2-A679-98FE-CCF49C3D5599}"/>
                  </a:ext>
                </a:extLst>
              </p:cNvPr>
              <p:cNvSpPr/>
              <p:nvPr/>
            </p:nvSpPr>
            <p:spPr>
              <a:xfrm>
                <a:off x="7489422" y="3297163"/>
                <a:ext cx="1846583" cy="1687382"/>
              </a:xfrm>
              <a:prstGeom prst="ellipse">
                <a:avLst/>
              </a:prstGeom>
              <a:solidFill>
                <a:srgbClr val="07AB95"/>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0" i="0" u="none" strike="noStrike" kern="1200" cap="none" spc="0" normalizeH="0" baseline="0" noProof="0">
                    <a:ln>
                      <a:noFill/>
                    </a:ln>
                    <a:solidFill>
                      <a:prstClr val="white"/>
                    </a:solidFill>
                    <a:effectLst/>
                    <a:uLnTx/>
                    <a:uFillTx/>
                    <a:latin typeface="Raleway Black" pitchFamily="2" charset="0"/>
                    <a:ea typeface="+mn-ea"/>
                    <a:cs typeface="+mn-cs"/>
                  </a:rPr>
                  <a:t>Anos Finais</a:t>
                </a:r>
              </a:p>
            </p:txBody>
          </p:sp>
          <p:sp>
            <p:nvSpPr>
              <p:cNvPr id="20" name="Elipse 76">
                <a:extLst>
                  <a:ext uri="{FF2B5EF4-FFF2-40B4-BE49-F238E27FC236}">
                    <a16:creationId xmlns:a16="http://schemas.microsoft.com/office/drawing/2014/main" id="{4A7FB592-54C2-8AEE-B5F7-3AB03FCC7C3D}"/>
                  </a:ext>
                </a:extLst>
              </p:cNvPr>
              <p:cNvSpPr/>
              <p:nvPr/>
            </p:nvSpPr>
            <p:spPr>
              <a:xfrm>
                <a:off x="10262272" y="3297163"/>
                <a:ext cx="1846583" cy="1687382"/>
              </a:xfrm>
              <a:prstGeom prst="ellipse">
                <a:avLst/>
              </a:prstGeom>
              <a:solidFill>
                <a:srgbClr val="F8332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0" i="0" u="none" strike="noStrike" kern="1200" cap="none" spc="0" normalizeH="0" baseline="0" noProof="0">
                    <a:ln>
                      <a:noFill/>
                    </a:ln>
                    <a:solidFill>
                      <a:prstClr val="white"/>
                    </a:solidFill>
                    <a:effectLst/>
                    <a:uLnTx/>
                    <a:uFillTx/>
                    <a:latin typeface="Raleway Black" pitchFamily="2" charset="0"/>
                    <a:ea typeface="+mn-ea"/>
                    <a:cs typeface="+mn-cs"/>
                  </a:rPr>
                  <a:t>Ensino Médio</a:t>
                </a:r>
              </a:p>
            </p:txBody>
          </p:sp>
        </p:grpSp>
      </p:grpSp>
      <p:pic>
        <p:nvPicPr>
          <p:cNvPr id="21" name="Imagem 61">
            <a:extLst>
              <a:ext uri="{FF2B5EF4-FFF2-40B4-BE49-F238E27FC236}">
                <a16:creationId xmlns:a16="http://schemas.microsoft.com/office/drawing/2014/main" id="{42AC4709-F1E6-A293-32F2-B729C1F61311}"/>
              </a:ext>
            </a:extLst>
          </p:cNvPr>
          <p:cNvPicPr>
            <a:picLocks noChangeAspect="1"/>
          </p:cNvPicPr>
          <p:nvPr/>
        </p:nvPicPr>
        <p:blipFill rotWithShape="1">
          <a:blip r:embed="rId4"/>
          <a:srcRect l="142" t="5786" r="15320" b="18785"/>
          <a:stretch/>
        </p:blipFill>
        <p:spPr>
          <a:xfrm>
            <a:off x="9600950" y="4259020"/>
            <a:ext cx="1910721" cy="762000"/>
          </a:xfrm>
          <a:prstGeom prst="rect">
            <a:avLst/>
          </a:prstGeom>
        </p:spPr>
      </p:pic>
      <p:pic>
        <p:nvPicPr>
          <p:cNvPr id="22" name="Imagem 62">
            <a:extLst>
              <a:ext uri="{FF2B5EF4-FFF2-40B4-BE49-F238E27FC236}">
                <a16:creationId xmlns:a16="http://schemas.microsoft.com/office/drawing/2014/main" id="{335F7B57-76FC-0544-1383-982C5619B584}"/>
              </a:ext>
            </a:extLst>
          </p:cNvPr>
          <p:cNvPicPr>
            <a:picLocks noChangeAspect="1"/>
          </p:cNvPicPr>
          <p:nvPr/>
        </p:nvPicPr>
        <p:blipFill>
          <a:blip r:embed="rId5"/>
          <a:stretch>
            <a:fillRect/>
          </a:stretch>
        </p:blipFill>
        <p:spPr>
          <a:xfrm>
            <a:off x="2503240" y="5131430"/>
            <a:ext cx="2555843" cy="662877"/>
          </a:xfrm>
          <a:prstGeom prst="rect">
            <a:avLst/>
          </a:prstGeom>
        </p:spPr>
      </p:pic>
      <p:pic>
        <p:nvPicPr>
          <p:cNvPr id="23" name="Imagem 63">
            <a:extLst>
              <a:ext uri="{FF2B5EF4-FFF2-40B4-BE49-F238E27FC236}">
                <a16:creationId xmlns:a16="http://schemas.microsoft.com/office/drawing/2014/main" id="{B704D401-15E0-E9FF-9204-D8E1676D5ABD}"/>
              </a:ext>
            </a:extLst>
          </p:cNvPr>
          <p:cNvPicPr>
            <a:picLocks noChangeAspect="1"/>
          </p:cNvPicPr>
          <p:nvPr/>
        </p:nvPicPr>
        <p:blipFill>
          <a:blip r:embed="rId6"/>
          <a:stretch>
            <a:fillRect/>
          </a:stretch>
        </p:blipFill>
        <p:spPr>
          <a:xfrm>
            <a:off x="2880818" y="4339924"/>
            <a:ext cx="1927316" cy="625606"/>
          </a:xfrm>
          <a:prstGeom prst="rect">
            <a:avLst/>
          </a:prstGeom>
        </p:spPr>
      </p:pic>
      <p:pic>
        <p:nvPicPr>
          <p:cNvPr id="24" name="Imagem 64">
            <a:extLst>
              <a:ext uri="{FF2B5EF4-FFF2-40B4-BE49-F238E27FC236}">
                <a16:creationId xmlns:a16="http://schemas.microsoft.com/office/drawing/2014/main" id="{7C841D94-2AF8-9771-2245-11114252961A}"/>
              </a:ext>
            </a:extLst>
          </p:cNvPr>
          <p:cNvPicPr>
            <a:picLocks noChangeAspect="1"/>
          </p:cNvPicPr>
          <p:nvPr/>
        </p:nvPicPr>
        <p:blipFill>
          <a:blip r:embed="rId7"/>
          <a:stretch>
            <a:fillRect/>
          </a:stretch>
        </p:blipFill>
        <p:spPr>
          <a:xfrm>
            <a:off x="7345427" y="4283055"/>
            <a:ext cx="2367569" cy="721480"/>
          </a:xfrm>
          <a:prstGeom prst="rect">
            <a:avLst/>
          </a:prstGeom>
        </p:spPr>
      </p:pic>
      <p:pic>
        <p:nvPicPr>
          <p:cNvPr id="25" name="Imagem 65">
            <a:extLst>
              <a:ext uri="{FF2B5EF4-FFF2-40B4-BE49-F238E27FC236}">
                <a16:creationId xmlns:a16="http://schemas.microsoft.com/office/drawing/2014/main" id="{59DBD830-95D4-A796-8246-07B25C8AEA5C}"/>
              </a:ext>
            </a:extLst>
          </p:cNvPr>
          <p:cNvPicPr>
            <a:picLocks noChangeAspect="1"/>
          </p:cNvPicPr>
          <p:nvPr/>
        </p:nvPicPr>
        <p:blipFill>
          <a:blip r:embed="rId8"/>
          <a:stretch>
            <a:fillRect/>
          </a:stretch>
        </p:blipFill>
        <p:spPr>
          <a:xfrm>
            <a:off x="827510" y="4286777"/>
            <a:ext cx="1785752" cy="715208"/>
          </a:xfrm>
          <a:prstGeom prst="rect">
            <a:avLst/>
          </a:prstGeom>
        </p:spPr>
      </p:pic>
      <p:pic>
        <p:nvPicPr>
          <p:cNvPr id="27" name="Imagem 67">
            <a:extLst>
              <a:ext uri="{FF2B5EF4-FFF2-40B4-BE49-F238E27FC236}">
                <a16:creationId xmlns:a16="http://schemas.microsoft.com/office/drawing/2014/main" id="{61AF6FBA-F8E3-B522-D354-6650B70DD8E6}"/>
              </a:ext>
            </a:extLst>
          </p:cNvPr>
          <p:cNvPicPr>
            <a:picLocks noChangeAspect="1"/>
          </p:cNvPicPr>
          <p:nvPr/>
        </p:nvPicPr>
        <p:blipFill rotWithShape="1">
          <a:blip r:embed="rId9"/>
          <a:srcRect l="-97" t="-1095" r="3182"/>
          <a:stretch/>
        </p:blipFill>
        <p:spPr>
          <a:xfrm>
            <a:off x="4974391" y="4243717"/>
            <a:ext cx="2219437" cy="787799"/>
          </a:xfrm>
          <a:prstGeom prst="rect">
            <a:avLst/>
          </a:prstGeom>
        </p:spPr>
      </p:pic>
      <p:sp>
        <p:nvSpPr>
          <p:cNvPr id="28" name="CaixaDeTexto 1">
            <a:extLst>
              <a:ext uri="{FF2B5EF4-FFF2-40B4-BE49-F238E27FC236}">
                <a16:creationId xmlns:a16="http://schemas.microsoft.com/office/drawing/2014/main" id="{23D32489-8DEC-D3F4-8236-A94699D66852}"/>
              </a:ext>
            </a:extLst>
          </p:cNvPr>
          <p:cNvSpPr txBox="1"/>
          <p:nvPr/>
        </p:nvSpPr>
        <p:spPr>
          <a:xfrm>
            <a:off x="10143868" y="5216647"/>
            <a:ext cx="1745931" cy="492443"/>
          </a:xfrm>
          <a:prstGeom prst="rect">
            <a:avLst/>
          </a:prstGeom>
          <a:noFill/>
        </p:spPr>
        <p:txBody>
          <a:bodyPr rot="0" spcFirstLastPara="0" vert="horz" wrap="square" lIns="60960" tIns="30480" rIns="60960" bIns="3048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FF0000"/>
                </a:solidFill>
                <a:effectLst/>
                <a:uLnTx/>
                <a:uFillTx/>
                <a:latin typeface="Raleway Black"/>
                <a:ea typeface="+mn-ea"/>
                <a:cs typeface="+mn-cs"/>
              </a:rPr>
              <a:t>Política</a:t>
            </a:r>
            <a:r>
              <a:rPr kumimoji="0" lang="pt-BR" sz="1400" b="0" i="0" u="none" strike="noStrike" kern="1200" cap="none" spc="0" normalizeH="0" baseline="0" noProof="0">
                <a:ln>
                  <a:noFill/>
                </a:ln>
                <a:solidFill>
                  <a:srgbClr val="0066FF"/>
                </a:solidFill>
                <a:effectLst/>
                <a:uLnTx/>
                <a:uFillTx/>
                <a:latin typeface="Raleway Black"/>
                <a:ea typeface="+mn-ea"/>
                <a:cs typeface="+mn-cs"/>
              </a:rPr>
              <a:t> Nacional </a:t>
            </a:r>
            <a:r>
              <a:rPr kumimoji="0" lang="pt-BR" sz="1400" b="0" i="0" u="none" strike="noStrike" kern="1200" cap="none" spc="0" normalizeH="0" baseline="0" noProof="0">
                <a:ln>
                  <a:noFill/>
                </a:ln>
                <a:solidFill>
                  <a:srgbClr val="FFC000"/>
                </a:solidFill>
                <a:effectLst/>
                <a:uLnTx/>
                <a:uFillTx/>
                <a:latin typeface="Raleway Black"/>
                <a:ea typeface="+mn-ea"/>
                <a:cs typeface="+mn-cs"/>
              </a:rPr>
              <a:t>do</a:t>
            </a:r>
            <a:r>
              <a:rPr kumimoji="0" lang="pt-BR" sz="1400" b="0" i="0" u="none" strike="noStrike" kern="1200" cap="none" spc="0" normalizeH="0" baseline="0" noProof="0">
                <a:ln>
                  <a:noFill/>
                </a:ln>
                <a:solidFill>
                  <a:srgbClr val="0066FF"/>
                </a:solidFill>
                <a:effectLst/>
                <a:uLnTx/>
                <a:uFillTx/>
                <a:latin typeface="Raleway Black"/>
                <a:ea typeface="+mn-ea"/>
                <a:cs typeface="+mn-cs"/>
              </a:rPr>
              <a:t> </a:t>
            </a:r>
            <a:r>
              <a:rPr kumimoji="0" lang="pt-BR" sz="1400" b="0" i="0" u="none" strike="noStrike" kern="1200" cap="none" spc="0" normalizeH="0" baseline="0" noProof="0">
                <a:ln>
                  <a:noFill/>
                </a:ln>
                <a:solidFill>
                  <a:srgbClr val="00B050"/>
                </a:solidFill>
                <a:effectLst/>
                <a:uLnTx/>
                <a:uFillTx/>
                <a:latin typeface="Raleway Black"/>
                <a:ea typeface="+mn-ea"/>
                <a:cs typeface="+mn-cs"/>
              </a:rPr>
              <a:t>Ensino </a:t>
            </a:r>
            <a:r>
              <a:rPr kumimoji="0" lang="pt-BR" sz="1400" b="0" i="0" u="none" strike="noStrike" kern="1200" cap="none" spc="0" normalizeH="0" baseline="0" noProof="0">
                <a:ln>
                  <a:noFill/>
                </a:ln>
                <a:solidFill>
                  <a:prstClr val="black"/>
                </a:solidFill>
                <a:effectLst/>
                <a:uLnTx/>
                <a:uFillTx/>
                <a:latin typeface="Raleway Black"/>
                <a:ea typeface="+mn-ea"/>
                <a:cs typeface="+mn-cs"/>
              </a:rPr>
              <a:t>Médio</a:t>
            </a:r>
          </a:p>
        </p:txBody>
      </p:sp>
      <p:sp>
        <p:nvSpPr>
          <p:cNvPr id="29" name="CaixaDeTexto 66">
            <a:extLst>
              <a:ext uri="{FF2B5EF4-FFF2-40B4-BE49-F238E27FC236}">
                <a16:creationId xmlns:a16="http://schemas.microsoft.com/office/drawing/2014/main" id="{4C3E2D29-30F0-A90C-0916-A53ABFC8CFA1}"/>
              </a:ext>
            </a:extLst>
          </p:cNvPr>
          <p:cNvSpPr txBox="1"/>
          <p:nvPr/>
        </p:nvSpPr>
        <p:spPr>
          <a:xfrm>
            <a:off x="216304" y="5216647"/>
            <a:ext cx="2176531" cy="492443"/>
          </a:xfrm>
          <a:prstGeom prst="rect">
            <a:avLst/>
          </a:prstGeom>
          <a:noFill/>
        </p:spPr>
        <p:txBody>
          <a:bodyPr rot="0" spcFirstLastPara="0" vert="horz" wrap="square" lIns="60960" tIns="30480" rIns="60960" bIns="3048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0963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srgbClr val="0066FF"/>
                </a:solidFill>
                <a:effectLst/>
                <a:uLnTx/>
                <a:uFillTx/>
                <a:latin typeface="Raleway Black"/>
                <a:ea typeface="+mn-ea"/>
                <a:cs typeface="+mn-cs"/>
              </a:rPr>
              <a:t>Compromisso </a:t>
            </a:r>
            <a:r>
              <a:rPr kumimoji="0" lang="pt-BR" sz="1400" b="0" i="0" u="none" strike="noStrike" kern="1200" cap="none" spc="0" normalizeH="0" baseline="0" noProof="0">
                <a:ln>
                  <a:noFill/>
                </a:ln>
                <a:solidFill>
                  <a:srgbClr val="07AB95"/>
                </a:solidFill>
                <a:effectLst/>
                <a:uLnTx/>
                <a:uFillTx/>
                <a:latin typeface="Raleway Black"/>
                <a:ea typeface="+mn-ea"/>
                <a:cs typeface="+mn-cs"/>
              </a:rPr>
              <a:t>Nacional </a:t>
            </a:r>
            <a:r>
              <a:rPr kumimoji="0" lang="pt-BR" sz="1400" b="0" i="0" u="none" strike="noStrike" kern="1200" cap="none" spc="0" normalizeH="0" baseline="0" noProof="0">
                <a:ln>
                  <a:noFill/>
                </a:ln>
                <a:solidFill>
                  <a:srgbClr val="FF0000"/>
                </a:solidFill>
                <a:effectLst/>
                <a:uLnTx/>
                <a:uFillTx/>
                <a:latin typeface="Raleway Black"/>
                <a:ea typeface="+mn-ea"/>
                <a:cs typeface="+mn-cs"/>
              </a:rPr>
              <a:t>Educação </a:t>
            </a:r>
            <a:r>
              <a:rPr kumimoji="0" lang="pt-BR" sz="1400" b="0" i="0" u="none" strike="noStrike" kern="1200" cap="none" spc="0" normalizeH="0" baseline="0" noProof="0">
                <a:ln>
                  <a:noFill/>
                </a:ln>
                <a:solidFill>
                  <a:schemeClr val="accent4"/>
                </a:solidFill>
                <a:effectLst/>
                <a:uLnTx/>
                <a:uFillTx/>
                <a:latin typeface="Raleway Black"/>
                <a:ea typeface="+mn-ea"/>
                <a:cs typeface="+mn-cs"/>
              </a:rPr>
              <a:t>Infantil</a:t>
            </a:r>
            <a:endParaRPr kumimoji="0" lang="pt-BR" sz="1800" b="0" i="0" u="none" strike="noStrike" kern="1200" cap="none" spc="0" normalizeH="0" baseline="0" noProof="0">
              <a:ln>
                <a:noFill/>
              </a:ln>
              <a:solidFill>
                <a:schemeClr val="accent4"/>
              </a:solidFill>
              <a:effectLst/>
              <a:uLnTx/>
              <a:uFillTx/>
              <a:latin typeface="Calibri" panose="020F0502020204030204"/>
              <a:ea typeface="+mn-ea"/>
              <a:cs typeface="+mn-cs"/>
            </a:endParaRPr>
          </a:p>
        </p:txBody>
      </p:sp>
      <p:pic>
        <p:nvPicPr>
          <p:cNvPr id="31" name="Imagem 3" descr="Logotipo, nome da empresa&#10;&#10;Descrição gerada automaticamente">
            <a:extLst>
              <a:ext uri="{FF2B5EF4-FFF2-40B4-BE49-F238E27FC236}">
                <a16:creationId xmlns:a16="http://schemas.microsoft.com/office/drawing/2014/main" id="{FF8E130E-883F-0CB1-4E76-4E559ABBDD66}"/>
              </a:ext>
            </a:extLst>
          </p:cNvPr>
          <p:cNvPicPr>
            <a:picLocks noChangeAspect="1"/>
          </p:cNvPicPr>
          <p:nvPr/>
        </p:nvPicPr>
        <p:blipFill>
          <a:blip r:embed="rId10"/>
          <a:stretch>
            <a:fillRect/>
          </a:stretch>
        </p:blipFill>
        <p:spPr>
          <a:xfrm>
            <a:off x="7171411" y="5948373"/>
            <a:ext cx="909440" cy="642294"/>
          </a:xfrm>
          <a:prstGeom prst="rect">
            <a:avLst/>
          </a:prstGeom>
        </p:spPr>
      </p:pic>
      <p:pic>
        <p:nvPicPr>
          <p:cNvPr id="33" name="Imagem 2" descr="Logotipo&#10;&#10;Descrição gerada automaticamente">
            <a:extLst>
              <a:ext uri="{FF2B5EF4-FFF2-40B4-BE49-F238E27FC236}">
                <a16:creationId xmlns:a16="http://schemas.microsoft.com/office/drawing/2014/main" id="{8FC4EB16-610A-20EC-2787-DB9E748BE687}"/>
              </a:ext>
            </a:extLst>
          </p:cNvPr>
          <p:cNvPicPr>
            <a:picLocks noChangeAspect="1"/>
          </p:cNvPicPr>
          <p:nvPr/>
        </p:nvPicPr>
        <p:blipFill>
          <a:blip r:embed="rId11"/>
          <a:stretch>
            <a:fillRect/>
          </a:stretch>
        </p:blipFill>
        <p:spPr>
          <a:xfrm>
            <a:off x="4805815" y="6060373"/>
            <a:ext cx="1933730" cy="456394"/>
          </a:xfrm>
          <a:prstGeom prst="rect">
            <a:avLst/>
          </a:prstGeom>
        </p:spPr>
      </p:pic>
      <p:pic>
        <p:nvPicPr>
          <p:cNvPr id="36" name="Picture 35" descr="A colorful logo with letters&#10;&#10;Description automatically generated">
            <a:extLst>
              <a:ext uri="{FF2B5EF4-FFF2-40B4-BE49-F238E27FC236}">
                <a16:creationId xmlns:a16="http://schemas.microsoft.com/office/drawing/2014/main" id="{8E19BF6B-38E7-32C7-DECB-789547BCC789}"/>
              </a:ext>
            </a:extLst>
          </p:cNvPr>
          <p:cNvPicPr>
            <a:picLocks noChangeAspect="1"/>
          </p:cNvPicPr>
          <p:nvPr/>
        </p:nvPicPr>
        <p:blipFill>
          <a:blip r:embed="rId12"/>
          <a:srcRect l="8713" t="3386" r="2827" b="532"/>
          <a:stretch/>
        </p:blipFill>
        <p:spPr>
          <a:xfrm>
            <a:off x="8550365" y="6039529"/>
            <a:ext cx="1226428" cy="459983"/>
          </a:xfrm>
          <a:prstGeom prst="rect">
            <a:avLst/>
          </a:prstGeom>
        </p:spPr>
      </p:pic>
      <p:pic>
        <p:nvPicPr>
          <p:cNvPr id="2" name="Imagem 1" descr="Gráfico&#10;&#10;Descrição gerada automaticamente">
            <a:extLst>
              <a:ext uri="{FF2B5EF4-FFF2-40B4-BE49-F238E27FC236}">
                <a16:creationId xmlns:a16="http://schemas.microsoft.com/office/drawing/2014/main" id="{638CD122-2E69-17E0-91A3-C2E8689C4E3E}"/>
              </a:ext>
            </a:extLst>
          </p:cNvPr>
          <p:cNvPicPr>
            <a:picLocks noChangeAspect="1"/>
          </p:cNvPicPr>
          <p:nvPr/>
        </p:nvPicPr>
        <p:blipFill>
          <a:blip r:embed="rId13"/>
          <a:srcRect l="783" t="12897" r="-2254" b="24146"/>
          <a:stretch/>
        </p:blipFill>
        <p:spPr>
          <a:xfrm>
            <a:off x="1567884" y="5888520"/>
            <a:ext cx="1396642" cy="762000"/>
          </a:xfrm>
          <a:prstGeom prst="rect">
            <a:avLst/>
          </a:prstGeom>
        </p:spPr>
      </p:pic>
      <p:pic>
        <p:nvPicPr>
          <p:cNvPr id="4" name="Imagem 3" descr="Logotipo&#10;&#10;Descrição gerada automaticamente">
            <a:extLst>
              <a:ext uri="{FF2B5EF4-FFF2-40B4-BE49-F238E27FC236}">
                <a16:creationId xmlns:a16="http://schemas.microsoft.com/office/drawing/2014/main" id="{DF63FB59-CCCB-F6C3-BAF7-3920878FF988}"/>
              </a:ext>
            </a:extLst>
          </p:cNvPr>
          <p:cNvPicPr>
            <a:picLocks noChangeAspect="1"/>
          </p:cNvPicPr>
          <p:nvPr/>
        </p:nvPicPr>
        <p:blipFill>
          <a:blip r:embed="rId14"/>
          <a:srcRect l="12149" t="30240" r="12268" b="23714"/>
          <a:stretch/>
        </p:blipFill>
        <p:spPr>
          <a:xfrm>
            <a:off x="5081413" y="5146351"/>
            <a:ext cx="1805894" cy="633035"/>
          </a:xfrm>
          <a:prstGeom prst="rect">
            <a:avLst/>
          </a:prstGeom>
        </p:spPr>
      </p:pic>
      <p:pic>
        <p:nvPicPr>
          <p:cNvPr id="7" name="Imagem 6" descr="Texto&#10;&#10;Descrição gerada automaticamente">
            <a:extLst>
              <a:ext uri="{FF2B5EF4-FFF2-40B4-BE49-F238E27FC236}">
                <a16:creationId xmlns:a16="http://schemas.microsoft.com/office/drawing/2014/main" id="{8C63553F-0800-DB15-E19B-1827EF8DC2D7}"/>
              </a:ext>
            </a:extLst>
          </p:cNvPr>
          <p:cNvPicPr>
            <a:picLocks noChangeAspect="1"/>
          </p:cNvPicPr>
          <p:nvPr/>
        </p:nvPicPr>
        <p:blipFill>
          <a:blip r:embed="rId15"/>
          <a:stretch>
            <a:fillRect/>
          </a:stretch>
        </p:blipFill>
        <p:spPr>
          <a:xfrm>
            <a:off x="8583658" y="5140566"/>
            <a:ext cx="1380398" cy="644605"/>
          </a:xfrm>
          <a:prstGeom prst="rect">
            <a:avLst/>
          </a:prstGeom>
        </p:spPr>
      </p:pic>
      <p:pic>
        <p:nvPicPr>
          <p:cNvPr id="26" name="Imagem 25">
            <a:extLst>
              <a:ext uri="{FF2B5EF4-FFF2-40B4-BE49-F238E27FC236}">
                <a16:creationId xmlns:a16="http://schemas.microsoft.com/office/drawing/2014/main" id="{2E436ABA-59CA-9FD7-2108-60B9D5982621}"/>
              </a:ext>
            </a:extLst>
          </p:cNvPr>
          <p:cNvPicPr>
            <a:picLocks noChangeAspect="1"/>
          </p:cNvPicPr>
          <p:nvPr/>
        </p:nvPicPr>
        <p:blipFill>
          <a:blip r:embed="rId16"/>
          <a:stretch>
            <a:fillRect/>
          </a:stretch>
        </p:blipFill>
        <p:spPr>
          <a:xfrm>
            <a:off x="3117812" y="6020085"/>
            <a:ext cx="1451539" cy="498870"/>
          </a:xfrm>
          <a:prstGeom prst="rect">
            <a:avLst/>
          </a:prstGeom>
        </p:spPr>
      </p:pic>
      <p:pic>
        <p:nvPicPr>
          <p:cNvPr id="30" name="Imagem 29" descr="Ícone&#10;&#10;Descrição gerada automaticamente">
            <a:extLst>
              <a:ext uri="{FF2B5EF4-FFF2-40B4-BE49-F238E27FC236}">
                <a16:creationId xmlns:a16="http://schemas.microsoft.com/office/drawing/2014/main" id="{5B064ED2-AE8B-F101-E9B9-DEFD9190763D}"/>
              </a:ext>
            </a:extLst>
          </p:cNvPr>
          <p:cNvPicPr>
            <a:picLocks noChangeAspect="1"/>
          </p:cNvPicPr>
          <p:nvPr/>
        </p:nvPicPr>
        <p:blipFill>
          <a:blip r:embed="rId17"/>
          <a:stretch>
            <a:fillRect/>
          </a:stretch>
        </p:blipFill>
        <p:spPr>
          <a:xfrm>
            <a:off x="479323" y="5943585"/>
            <a:ext cx="815540" cy="651870"/>
          </a:xfrm>
          <a:prstGeom prst="rect">
            <a:avLst/>
          </a:prstGeom>
        </p:spPr>
      </p:pic>
      <p:pic>
        <p:nvPicPr>
          <p:cNvPr id="3" name="Imagem 2" descr="Logotipo, nome da empresa&#10;&#10;O conteúdo gerado por IA pode estar incorreto.">
            <a:extLst>
              <a:ext uri="{FF2B5EF4-FFF2-40B4-BE49-F238E27FC236}">
                <a16:creationId xmlns:a16="http://schemas.microsoft.com/office/drawing/2014/main" id="{A97C67F0-DCBC-2EF0-4D16-AEE21AAABFFF}"/>
              </a:ext>
            </a:extLst>
          </p:cNvPr>
          <p:cNvPicPr>
            <a:picLocks noChangeAspect="1"/>
          </p:cNvPicPr>
          <p:nvPr/>
        </p:nvPicPr>
        <p:blipFill>
          <a:blip r:embed="rId18"/>
          <a:stretch>
            <a:fillRect/>
          </a:stretch>
        </p:blipFill>
        <p:spPr>
          <a:xfrm>
            <a:off x="7142124" y="5100782"/>
            <a:ext cx="978845" cy="685802"/>
          </a:xfrm>
          <a:prstGeom prst="rect">
            <a:avLst/>
          </a:prstGeom>
        </p:spPr>
      </p:pic>
      <p:pic>
        <p:nvPicPr>
          <p:cNvPr id="6" name="Gráfico 5">
            <a:extLst>
              <a:ext uri="{FF2B5EF4-FFF2-40B4-BE49-F238E27FC236}">
                <a16:creationId xmlns:a16="http://schemas.microsoft.com/office/drawing/2014/main" id="{64C6D1EA-CD0A-CB0B-CB06-0EC4294EB5B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089560" y="5993178"/>
            <a:ext cx="1535150" cy="616550"/>
          </a:xfrm>
          <a:prstGeom prst="rect">
            <a:avLst/>
          </a:prstGeom>
        </p:spPr>
      </p:pic>
    </p:spTree>
    <p:extLst>
      <p:ext uri="{BB962C8B-B14F-4D97-AF65-F5344CB8AC3E}">
        <p14:creationId xmlns:p14="http://schemas.microsoft.com/office/powerpoint/2010/main" val="110722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5899A04-2545-9216-6F4A-E4769D75C012}"/>
            </a:ext>
          </a:extLst>
        </p:cNvPr>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AAC72703-DF76-55EB-3336-6032380863D6}"/>
              </a:ext>
            </a:extLst>
          </p:cNvPr>
          <p:cNvSpPr/>
          <p:nvPr/>
        </p:nvSpPr>
        <p:spPr>
          <a:xfrm>
            <a:off x="375198" y="366351"/>
            <a:ext cx="6739977" cy="587758"/>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b="1">
                <a:solidFill>
                  <a:schemeClr val="bg1"/>
                </a:solidFill>
              </a:rPr>
              <a:t>PESQUISA PNLD</a:t>
            </a:r>
          </a:p>
        </p:txBody>
      </p:sp>
      <p:sp>
        <p:nvSpPr>
          <p:cNvPr id="9" name="CaixaDeTexto 8">
            <a:extLst>
              <a:ext uri="{FF2B5EF4-FFF2-40B4-BE49-F238E27FC236}">
                <a16:creationId xmlns:a16="http://schemas.microsoft.com/office/drawing/2014/main" id="{CF76E0D4-6319-41F0-5714-56B4A2F64E16}"/>
              </a:ext>
            </a:extLst>
          </p:cNvPr>
          <p:cNvSpPr txBox="1"/>
          <p:nvPr/>
        </p:nvSpPr>
        <p:spPr>
          <a:xfrm>
            <a:off x="375198" y="1342178"/>
            <a:ext cx="11108879" cy="400110"/>
          </a:xfrm>
          <a:prstGeom prst="rect">
            <a:avLst/>
          </a:prstGeom>
          <a:solidFill>
            <a:schemeClr val="bg1"/>
          </a:solidFill>
        </p:spPr>
        <p:txBody>
          <a:bodyPr wrap="square" rtlCol="0">
            <a:spAutoFit/>
          </a:bodyPr>
          <a:lstStyle/>
          <a:p>
            <a:endParaRPr lang="pt-BR" sz="2000" b="1"/>
          </a:p>
        </p:txBody>
      </p:sp>
      <p:sp>
        <p:nvSpPr>
          <p:cNvPr id="2" name="CaixaDeTexto 1">
            <a:extLst>
              <a:ext uri="{FF2B5EF4-FFF2-40B4-BE49-F238E27FC236}">
                <a16:creationId xmlns:a16="http://schemas.microsoft.com/office/drawing/2014/main" id="{228AE338-583A-98DE-5B21-24E28424E795}"/>
              </a:ext>
            </a:extLst>
          </p:cNvPr>
          <p:cNvSpPr txBox="1"/>
          <p:nvPr/>
        </p:nvSpPr>
        <p:spPr>
          <a:xfrm>
            <a:off x="844310" y="1345721"/>
            <a:ext cx="554696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a:cs typeface="Segoe UI"/>
              </a:rPr>
              <a:t>O que é?</a:t>
            </a:r>
            <a:r>
              <a:rPr lang="en-US">
                <a:cs typeface="Segoe UI"/>
              </a:rPr>
              <a:t>​</a:t>
            </a:r>
          </a:p>
          <a:p>
            <a:pPr algn="just"/>
            <a:r>
              <a:rPr lang="pt-BR">
                <a:ea typeface="Calibri"/>
                <a:cs typeface="Calibri"/>
              </a:rPr>
              <a:t>O Programa Nacional do Livro Didático e Material Didático (PNLD) está realizando uma pesquisa para ouvir os </a:t>
            </a:r>
            <a:r>
              <a:rPr lang="pt-BR" b="1">
                <a:ea typeface="Calibri"/>
                <a:cs typeface="Calibri"/>
              </a:rPr>
              <a:t>dirigentes municipais de educação </a:t>
            </a:r>
            <a:r>
              <a:rPr lang="pt-BR">
                <a:ea typeface="Calibri"/>
                <a:cs typeface="Calibri"/>
              </a:rPr>
              <a:t>sobre a utilização de materiais didáticos nas suas redes.</a:t>
            </a:r>
            <a:endParaRPr lang="en-US">
              <a:ea typeface="Calibri"/>
              <a:cs typeface="Calibri"/>
            </a:endParaRPr>
          </a:p>
          <a:p>
            <a:pPr algn="just"/>
            <a:r>
              <a:rPr lang="pt-BR">
                <a:cs typeface="Segoe UI"/>
              </a:rPr>
              <a:t>​</a:t>
            </a:r>
            <a:endParaRPr lang="pt-BR">
              <a:ea typeface="Calibri"/>
              <a:cs typeface="Segoe UI"/>
            </a:endParaRPr>
          </a:p>
          <a:p>
            <a:pPr algn="just"/>
            <a:endParaRPr lang="pt-BR" b="1">
              <a:ea typeface="Calibri"/>
              <a:cs typeface="Segoe UI"/>
            </a:endParaRPr>
          </a:p>
        </p:txBody>
      </p:sp>
      <p:sp>
        <p:nvSpPr>
          <p:cNvPr id="52" name="CaixaDeTexto 51">
            <a:extLst>
              <a:ext uri="{FF2B5EF4-FFF2-40B4-BE49-F238E27FC236}">
                <a16:creationId xmlns:a16="http://schemas.microsoft.com/office/drawing/2014/main" id="{CF6928BD-2862-3725-0ED1-322E3CDDC768}"/>
              </a:ext>
            </a:extLst>
          </p:cNvPr>
          <p:cNvSpPr txBox="1"/>
          <p:nvPr/>
        </p:nvSpPr>
        <p:spPr>
          <a:xfrm>
            <a:off x="844310" y="3203955"/>
            <a:ext cx="55469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a:cs typeface="Segoe UI"/>
              </a:rPr>
              <a:t>Objetivo</a:t>
            </a:r>
            <a:endParaRPr lang="en-US">
              <a:ea typeface="Calibri"/>
              <a:cs typeface="Segoe UI"/>
            </a:endParaRPr>
          </a:p>
          <a:p>
            <a:pPr marL="285750" indent="-285750">
              <a:buFont typeface="Arial"/>
              <a:buChar char="•"/>
            </a:pPr>
            <a:r>
              <a:rPr lang="pt-BR">
                <a:ea typeface="Calibri"/>
                <a:cs typeface="Calibri"/>
              </a:rPr>
              <a:t>Identificar as formas de utilização dos materiais didáticos nas redes;</a:t>
            </a:r>
          </a:p>
          <a:p>
            <a:pPr marL="285750" indent="-285750">
              <a:buFont typeface="Arial"/>
              <a:buChar char="•"/>
            </a:pPr>
            <a:r>
              <a:rPr lang="pt-BR">
                <a:ea typeface="Calibri"/>
                <a:cs typeface="Calibri"/>
              </a:rPr>
              <a:t>Escutar as percepções dos dirigentes sobre o PNLD nos seus municípios;</a:t>
            </a:r>
          </a:p>
          <a:p>
            <a:pPr marL="285750" indent="-285750">
              <a:buFont typeface="Arial"/>
              <a:buChar char="•"/>
            </a:pPr>
            <a:r>
              <a:rPr lang="pt-BR">
                <a:ea typeface="Calibri"/>
                <a:cs typeface="Calibri"/>
              </a:rPr>
              <a:t>Identificar potenciais pontos de aprimoramento e articulação do PNLD com outras práticas das redes.</a:t>
            </a:r>
          </a:p>
          <a:p>
            <a:pPr algn="just"/>
            <a:endParaRPr lang="pt-BR">
              <a:ea typeface="Calibri"/>
              <a:cs typeface="Segoe UI"/>
            </a:endParaRPr>
          </a:p>
        </p:txBody>
      </p:sp>
      <p:sp>
        <p:nvSpPr>
          <p:cNvPr id="54" name="CaixaDeTexto 53">
            <a:extLst>
              <a:ext uri="{FF2B5EF4-FFF2-40B4-BE49-F238E27FC236}">
                <a16:creationId xmlns:a16="http://schemas.microsoft.com/office/drawing/2014/main" id="{A39BC377-82FF-00A4-8EDE-D9BD54341533}"/>
              </a:ext>
            </a:extLst>
          </p:cNvPr>
          <p:cNvSpPr txBox="1"/>
          <p:nvPr/>
        </p:nvSpPr>
        <p:spPr>
          <a:xfrm>
            <a:off x="8216660" y="3080844"/>
            <a:ext cx="3480040" cy="2554545"/>
          </a:xfrm>
          <a:prstGeom prst="rect">
            <a:avLst/>
          </a:prstGeom>
          <a:solidFill>
            <a:srgbClr val="19A1B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a:solidFill>
                  <a:schemeClr val="bg1"/>
                </a:solidFill>
                <a:ea typeface="Calibri"/>
                <a:cs typeface="Calibri"/>
              </a:rPr>
              <a:t>Secretário/Dirigente Municipal,</a:t>
            </a:r>
          </a:p>
          <a:p>
            <a:pPr algn="ctr"/>
            <a:endParaRPr lang="pt-BR" sz="2000" b="1">
              <a:solidFill>
                <a:schemeClr val="bg1"/>
              </a:solidFill>
              <a:ea typeface="Calibri"/>
              <a:cs typeface="Calibri"/>
            </a:endParaRPr>
          </a:p>
          <a:p>
            <a:pPr algn="ctr"/>
            <a:r>
              <a:rPr lang="pt-BR" sz="2000" b="1">
                <a:solidFill>
                  <a:schemeClr val="bg1"/>
                </a:solidFill>
                <a:ea typeface="Calibri"/>
                <a:cs typeface="Calibri"/>
              </a:rPr>
              <a:t>Acesse pelo seu login do SIMEC, na aba “Questionários”</a:t>
            </a:r>
            <a:endParaRPr lang="en-US" sz="2000" b="1">
              <a:solidFill>
                <a:schemeClr val="bg1"/>
              </a:solidFill>
              <a:ea typeface="Calibri"/>
              <a:cs typeface="Calibri"/>
            </a:endParaRPr>
          </a:p>
          <a:p>
            <a:pPr algn="ctr"/>
            <a:endParaRPr lang="pt-BR" sz="2000" b="1">
              <a:solidFill>
                <a:schemeClr val="bg1"/>
              </a:solidFill>
            </a:endParaRPr>
          </a:p>
          <a:p>
            <a:pPr algn="ctr"/>
            <a:r>
              <a:rPr lang="pt-BR" sz="2000" b="1">
                <a:solidFill>
                  <a:schemeClr val="bg1"/>
                </a:solidFill>
              </a:rPr>
              <a:t>Até</a:t>
            </a:r>
            <a:endParaRPr lang="pt-BR" sz="2000" b="1">
              <a:solidFill>
                <a:schemeClr val="bg1"/>
              </a:solidFill>
              <a:ea typeface="Calibri"/>
              <a:cs typeface="Calibri"/>
            </a:endParaRPr>
          </a:p>
          <a:p>
            <a:pPr algn="ctr"/>
            <a:r>
              <a:rPr lang="pt-BR" sz="2000" b="1">
                <a:solidFill>
                  <a:schemeClr val="bg1"/>
                </a:solidFill>
              </a:rPr>
              <a:t>16/03/2025</a:t>
            </a:r>
            <a:endParaRPr lang="pt-BR" sz="2000" b="1">
              <a:solidFill>
                <a:schemeClr val="bg1"/>
              </a:solidFill>
              <a:ea typeface="Calibri"/>
              <a:cs typeface="Calibri"/>
            </a:endParaRPr>
          </a:p>
        </p:txBody>
      </p:sp>
      <p:sp>
        <p:nvSpPr>
          <p:cNvPr id="3" name="CaixaDeTexto 2">
            <a:extLst>
              <a:ext uri="{FF2B5EF4-FFF2-40B4-BE49-F238E27FC236}">
                <a16:creationId xmlns:a16="http://schemas.microsoft.com/office/drawing/2014/main" id="{C8C9CBB1-2478-CCD1-85D3-C70A2B304597}"/>
              </a:ext>
            </a:extLst>
          </p:cNvPr>
          <p:cNvSpPr txBox="1"/>
          <p:nvPr/>
        </p:nvSpPr>
        <p:spPr>
          <a:xfrm>
            <a:off x="8216660" y="5734867"/>
            <a:ext cx="40484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a:ea typeface="Calibri"/>
                <a:cs typeface="Calibri"/>
              </a:rPr>
              <a:t>Dúvidas: pnldpesquisa@mec.gov.br</a:t>
            </a:r>
          </a:p>
        </p:txBody>
      </p:sp>
      <p:pic>
        <p:nvPicPr>
          <p:cNvPr id="6" name="Imagem 5" descr="Gráfico&#10;&#10;Descrição gerada automaticamente">
            <a:extLst>
              <a:ext uri="{FF2B5EF4-FFF2-40B4-BE49-F238E27FC236}">
                <a16:creationId xmlns:a16="http://schemas.microsoft.com/office/drawing/2014/main" id="{D13906D8-C0F1-3E50-6E7D-A450A4B1B60F}"/>
              </a:ext>
            </a:extLst>
          </p:cNvPr>
          <p:cNvPicPr>
            <a:picLocks noChangeAspect="1"/>
          </p:cNvPicPr>
          <p:nvPr/>
        </p:nvPicPr>
        <p:blipFill>
          <a:blip r:embed="rId4"/>
          <a:srcRect l="783" t="12897" r="-2254" b="24146"/>
          <a:stretch/>
        </p:blipFill>
        <p:spPr>
          <a:xfrm>
            <a:off x="10833458" y="1326"/>
            <a:ext cx="1396642" cy="762000"/>
          </a:xfrm>
          <a:prstGeom prst="rect">
            <a:avLst/>
          </a:prstGeom>
        </p:spPr>
      </p:pic>
    </p:spTree>
    <p:extLst>
      <p:ext uri="{BB962C8B-B14F-4D97-AF65-F5344CB8AC3E}">
        <p14:creationId xmlns:p14="http://schemas.microsoft.com/office/powerpoint/2010/main" val="180829899"/>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39106C-3094-A832-E8C4-E2960CF7EDC1}"/>
            </a:ext>
          </a:extLst>
        </p:cNvPr>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713E8652-5598-C741-7D8F-CA47F3BD6A38}"/>
              </a:ext>
            </a:extLst>
          </p:cNvPr>
          <p:cNvSpPr/>
          <p:nvPr/>
        </p:nvSpPr>
        <p:spPr>
          <a:xfrm>
            <a:off x="375198" y="366351"/>
            <a:ext cx="6739977" cy="587758"/>
          </a:xfrm>
          <a:prstGeom prst="roundRect">
            <a:avLst/>
          </a:prstGeom>
          <a:solidFill>
            <a:srgbClr val="19A1B0"/>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b="1">
                <a:solidFill>
                  <a:schemeClr val="bg1"/>
                </a:solidFill>
              </a:rPr>
              <a:t>NOVO PAR</a:t>
            </a:r>
          </a:p>
        </p:txBody>
      </p:sp>
      <p:sp>
        <p:nvSpPr>
          <p:cNvPr id="9" name="CaixaDeTexto 8">
            <a:extLst>
              <a:ext uri="{FF2B5EF4-FFF2-40B4-BE49-F238E27FC236}">
                <a16:creationId xmlns:a16="http://schemas.microsoft.com/office/drawing/2014/main" id="{5E2D6714-02B3-0CBC-0BB5-94866F827F36}"/>
              </a:ext>
            </a:extLst>
          </p:cNvPr>
          <p:cNvSpPr txBox="1"/>
          <p:nvPr/>
        </p:nvSpPr>
        <p:spPr>
          <a:xfrm>
            <a:off x="375198" y="1342178"/>
            <a:ext cx="11108879" cy="400110"/>
          </a:xfrm>
          <a:prstGeom prst="rect">
            <a:avLst/>
          </a:prstGeom>
          <a:solidFill>
            <a:schemeClr val="bg1"/>
          </a:solidFill>
        </p:spPr>
        <p:txBody>
          <a:bodyPr wrap="square" rtlCol="0">
            <a:spAutoFit/>
          </a:bodyPr>
          <a:lstStyle/>
          <a:p>
            <a:endParaRPr lang="pt-BR" sz="2000" b="1"/>
          </a:p>
        </p:txBody>
      </p:sp>
      <p:sp>
        <p:nvSpPr>
          <p:cNvPr id="2" name="CaixaDeTexto 1">
            <a:extLst>
              <a:ext uri="{FF2B5EF4-FFF2-40B4-BE49-F238E27FC236}">
                <a16:creationId xmlns:a16="http://schemas.microsoft.com/office/drawing/2014/main" id="{7ECECF83-61CB-49C7-4119-C788960892DD}"/>
              </a:ext>
            </a:extLst>
          </p:cNvPr>
          <p:cNvSpPr txBox="1"/>
          <p:nvPr/>
        </p:nvSpPr>
        <p:spPr>
          <a:xfrm>
            <a:off x="368060" y="1345721"/>
            <a:ext cx="475603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a:cs typeface="Segoe UI"/>
              </a:rPr>
              <a:t>O que é?</a:t>
            </a:r>
            <a:r>
              <a:rPr lang="en-US">
                <a:cs typeface="Segoe UI"/>
              </a:rPr>
              <a:t>​</a:t>
            </a:r>
          </a:p>
          <a:p>
            <a:pPr algn="just"/>
            <a:r>
              <a:rPr lang="pt-BR">
                <a:ea typeface="Calibri"/>
                <a:cs typeface="Calibri"/>
              </a:rPr>
              <a:t>O Plano de Ações Articuladas é um instrumento de diagnóstico e planejamento das redes de ensino da Educação Básica e de assistência técnica e financeira do MEC aos estados e municípios, com foco na melhoria da qualidade da educação.</a:t>
            </a:r>
            <a:endParaRPr lang="en-US">
              <a:ea typeface="Calibri"/>
              <a:cs typeface="Calibri"/>
            </a:endParaRPr>
          </a:p>
          <a:p>
            <a:pPr algn="just"/>
            <a:r>
              <a:rPr lang="pt-BR">
                <a:cs typeface="Segoe UI"/>
              </a:rPr>
              <a:t>​</a:t>
            </a:r>
            <a:endParaRPr lang="pt-BR">
              <a:ea typeface="Calibri"/>
              <a:cs typeface="Segoe UI"/>
            </a:endParaRPr>
          </a:p>
          <a:p>
            <a:pPr algn="just"/>
            <a:endParaRPr lang="pt-BR" b="1">
              <a:ea typeface="Calibri"/>
              <a:cs typeface="Segoe UI"/>
            </a:endParaRPr>
          </a:p>
        </p:txBody>
      </p:sp>
      <p:sp>
        <p:nvSpPr>
          <p:cNvPr id="30" name="CaixaDeTexto 4">
            <a:extLst>
              <a:ext uri="{FF2B5EF4-FFF2-40B4-BE49-F238E27FC236}">
                <a16:creationId xmlns:a16="http://schemas.microsoft.com/office/drawing/2014/main" id="{E447CF05-20F6-B28D-E3DD-D5A082752DBF}"/>
              </a:ext>
            </a:extLst>
          </p:cNvPr>
          <p:cNvSpPr txBox="1"/>
          <p:nvPr/>
        </p:nvSpPr>
        <p:spPr>
          <a:xfrm>
            <a:off x="1346264" y="4868048"/>
            <a:ext cx="1595381" cy="523220"/>
          </a:xfrm>
          <a:prstGeom prst="rect">
            <a:avLst/>
          </a:prstGeom>
          <a:noFill/>
        </p:spPr>
        <p:txBody>
          <a:bodyPr wrap="square">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SzPts val="700"/>
              <a:buFont typeface="Arial"/>
              <a:buNone/>
              <a:defRPr sz="1400" b="1" i="0" u="none" strike="noStrike" cap="none">
                <a:solidFill>
                  <a:srgbClr val="404CA2"/>
                </a:solidFill>
                <a:latin typeface="Poppins" pitchFamily="2" charset="77"/>
                <a:ea typeface="Calibri"/>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a:sym typeface="Calibri"/>
              </a:rPr>
              <a:t>ETAPA PREPARATÓRIA</a:t>
            </a:r>
          </a:p>
        </p:txBody>
      </p:sp>
      <p:sp>
        <p:nvSpPr>
          <p:cNvPr id="31" name="CaixaDeTexto 6">
            <a:extLst>
              <a:ext uri="{FF2B5EF4-FFF2-40B4-BE49-F238E27FC236}">
                <a16:creationId xmlns:a16="http://schemas.microsoft.com/office/drawing/2014/main" id="{B30F10DA-9598-1309-5824-62B2B0C9B3B9}"/>
              </a:ext>
            </a:extLst>
          </p:cNvPr>
          <p:cNvSpPr txBox="1"/>
          <p:nvPr/>
        </p:nvSpPr>
        <p:spPr>
          <a:xfrm>
            <a:off x="2945777" y="4868049"/>
            <a:ext cx="1872354" cy="523220"/>
          </a:xfrm>
          <a:prstGeom prst="rect">
            <a:avLst/>
          </a:prstGeom>
          <a:noFill/>
        </p:spPr>
        <p:txBody>
          <a:bodyPr wrap="square">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SzPts val="700"/>
              <a:buFont typeface="Arial"/>
              <a:buNone/>
              <a:defRPr sz="1400" b="1" i="0" u="none" strike="noStrike" cap="none">
                <a:solidFill>
                  <a:srgbClr val="404CA2"/>
                </a:solidFill>
                <a:latin typeface="Poppins" pitchFamily="2" charset="77"/>
                <a:ea typeface="Calibri"/>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a:sym typeface="Calibri"/>
              </a:rPr>
              <a:t>ETAPA DE DIAGNÓSTICO</a:t>
            </a:r>
          </a:p>
        </p:txBody>
      </p:sp>
      <p:sp>
        <p:nvSpPr>
          <p:cNvPr id="32" name="CaixaDeTexto 8">
            <a:extLst>
              <a:ext uri="{FF2B5EF4-FFF2-40B4-BE49-F238E27FC236}">
                <a16:creationId xmlns:a16="http://schemas.microsoft.com/office/drawing/2014/main" id="{BC4FCF82-0F3A-F93C-3584-3ED6EE038DF6}"/>
              </a:ext>
            </a:extLst>
          </p:cNvPr>
          <p:cNvSpPr txBox="1"/>
          <p:nvPr/>
        </p:nvSpPr>
        <p:spPr>
          <a:xfrm>
            <a:off x="4563488" y="4810539"/>
            <a:ext cx="1857978" cy="523220"/>
          </a:xfrm>
          <a:prstGeom prst="rect">
            <a:avLst/>
          </a:prstGeom>
          <a:noFill/>
        </p:spPr>
        <p:txBody>
          <a:bodyPr wrap="square">
            <a:spAutoFit/>
          </a:bodyPr>
          <a:lstStyle>
            <a:defPPr marR="0" lvl="0" algn="l" rtl="0">
              <a:lnSpc>
                <a:spcPct val="100000"/>
              </a:lnSpc>
              <a:spcBef>
                <a:spcPts val="0"/>
              </a:spcBef>
              <a:spcAft>
                <a:spcPts val="0"/>
              </a:spcAft>
              <a:defRPr/>
            </a:defPPr>
            <a:lvl1pPr marL="0" marR="0" lvl="0" indent="0" algn="l" rtl="0">
              <a:lnSpc>
                <a:spcPct val="100000"/>
              </a:lnSpc>
              <a:spcBef>
                <a:spcPts val="0"/>
              </a:spcBef>
              <a:spcAft>
                <a:spcPts val="0"/>
              </a:spcAft>
              <a:buClr>
                <a:srgbClr val="000000"/>
              </a:buClr>
              <a:buSzPts val="700"/>
              <a:buFont typeface="Arial"/>
              <a:buNone/>
              <a:defRPr sz="1400" b="1" i="0" u="none" strike="noStrike" cap="none">
                <a:solidFill>
                  <a:srgbClr val="404CA2"/>
                </a:solidFill>
                <a:latin typeface="Poppins" pitchFamily="2" charset="77"/>
                <a:ea typeface="Calibri"/>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a:sym typeface="Calibri"/>
              </a:rPr>
              <a:t>ETAPA DE PLANEJAMENTO</a:t>
            </a:r>
          </a:p>
        </p:txBody>
      </p:sp>
      <p:sp>
        <p:nvSpPr>
          <p:cNvPr id="33" name="CaixaDeTexto 10">
            <a:extLst>
              <a:ext uri="{FF2B5EF4-FFF2-40B4-BE49-F238E27FC236}">
                <a16:creationId xmlns:a16="http://schemas.microsoft.com/office/drawing/2014/main" id="{435DAD19-1B75-C395-523C-42C99DF39410}"/>
              </a:ext>
            </a:extLst>
          </p:cNvPr>
          <p:cNvSpPr txBox="1"/>
          <p:nvPr/>
        </p:nvSpPr>
        <p:spPr>
          <a:xfrm>
            <a:off x="6436485" y="4810539"/>
            <a:ext cx="1595381"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000000"/>
              </a:buClr>
              <a:buSzPts val="700"/>
              <a:buFont typeface="Arial"/>
              <a:buNone/>
            </a:pPr>
            <a:r>
              <a:rPr lang="pt-BR" b="1">
                <a:solidFill>
                  <a:srgbClr val="404CA2"/>
                </a:solidFill>
                <a:latin typeface="Poppins" pitchFamily="2" charset="77"/>
                <a:cs typeface="Poppins" pitchFamily="2" charset="77"/>
                <a:sym typeface="Calibri"/>
              </a:rPr>
              <a:t>ETAPA DE EXECUÇÃO</a:t>
            </a:r>
          </a:p>
        </p:txBody>
      </p:sp>
      <p:sp>
        <p:nvSpPr>
          <p:cNvPr id="34" name="CaixaDeTexto 12">
            <a:extLst>
              <a:ext uri="{FF2B5EF4-FFF2-40B4-BE49-F238E27FC236}">
                <a16:creationId xmlns:a16="http://schemas.microsoft.com/office/drawing/2014/main" id="{7B5C3161-4AD6-9643-4EE8-5C34B81537F1}"/>
              </a:ext>
            </a:extLst>
          </p:cNvPr>
          <p:cNvSpPr txBox="1"/>
          <p:nvPr/>
        </p:nvSpPr>
        <p:spPr>
          <a:xfrm>
            <a:off x="7884239" y="4868048"/>
            <a:ext cx="2088439" cy="73866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000000"/>
              </a:buClr>
              <a:buSzPts val="700"/>
              <a:buFont typeface="Arial"/>
              <a:buNone/>
            </a:pPr>
            <a:r>
              <a:rPr lang="pt-BR" b="1">
                <a:solidFill>
                  <a:srgbClr val="404CA2"/>
                </a:solidFill>
                <a:latin typeface="Poppins" pitchFamily="2" charset="77"/>
                <a:cs typeface="Poppins" pitchFamily="2" charset="77"/>
                <a:sym typeface="Calibri"/>
              </a:rPr>
              <a:t>ETAPA DE PRESTAÇÃO DE CONTAS</a:t>
            </a:r>
          </a:p>
        </p:txBody>
      </p:sp>
      <p:pic>
        <p:nvPicPr>
          <p:cNvPr id="35" name="Gráfico 13">
            <a:extLst>
              <a:ext uri="{FF2B5EF4-FFF2-40B4-BE49-F238E27FC236}">
                <a16:creationId xmlns:a16="http://schemas.microsoft.com/office/drawing/2014/main" id="{05FDE8EB-98E1-1E24-B79B-370C51A403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2600"/>
          <a:stretch/>
        </p:blipFill>
        <p:spPr>
          <a:xfrm>
            <a:off x="2904908" y="3920596"/>
            <a:ext cx="1199550" cy="877795"/>
          </a:xfrm>
          <a:prstGeom prst="rect">
            <a:avLst/>
          </a:prstGeom>
        </p:spPr>
      </p:pic>
      <p:pic>
        <p:nvPicPr>
          <p:cNvPr id="36" name="Gráfico 14">
            <a:extLst>
              <a:ext uri="{FF2B5EF4-FFF2-40B4-BE49-F238E27FC236}">
                <a16:creationId xmlns:a16="http://schemas.microsoft.com/office/drawing/2014/main" id="{ABA11376-2798-A226-F3BD-F2C923530A7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9219"/>
          <a:stretch/>
        </p:blipFill>
        <p:spPr>
          <a:xfrm>
            <a:off x="4563488" y="4016396"/>
            <a:ext cx="1029772" cy="786852"/>
          </a:xfrm>
          <a:prstGeom prst="rect">
            <a:avLst/>
          </a:prstGeom>
        </p:spPr>
      </p:pic>
      <p:pic>
        <p:nvPicPr>
          <p:cNvPr id="37" name="Gráfico 15">
            <a:extLst>
              <a:ext uri="{FF2B5EF4-FFF2-40B4-BE49-F238E27FC236}">
                <a16:creationId xmlns:a16="http://schemas.microsoft.com/office/drawing/2014/main" id="{200C68D8-0C79-81D5-FE4B-51D75609D2F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9219"/>
          <a:stretch/>
        </p:blipFill>
        <p:spPr>
          <a:xfrm>
            <a:off x="1372974" y="4011719"/>
            <a:ext cx="1029772" cy="786852"/>
          </a:xfrm>
          <a:prstGeom prst="rect">
            <a:avLst/>
          </a:prstGeom>
        </p:spPr>
      </p:pic>
      <p:pic>
        <p:nvPicPr>
          <p:cNvPr id="38" name="Gráfico 21">
            <a:extLst>
              <a:ext uri="{FF2B5EF4-FFF2-40B4-BE49-F238E27FC236}">
                <a16:creationId xmlns:a16="http://schemas.microsoft.com/office/drawing/2014/main" id="{898C2E0D-73AF-471A-33DD-95521C3106CA}"/>
              </a:ext>
            </a:extLst>
          </p:cNvPr>
          <p:cNvPicPr>
            <a:picLocks noChangeAspect="1"/>
          </p:cNvPicPr>
          <p:nvPr/>
        </p:nvPicPr>
        <p:blipFill>
          <a:blip r:embed="rId9">
            <a:extLst>
              <a:ext uri="{96DAC541-7B7A-43D3-8B79-37D633B846F1}">
                <asvg:svgBlip xmlns:asvg="http://schemas.microsoft.com/office/drawing/2016/SVG/main" r:embed="rId10"/>
              </a:ext>
            </a:extLst>
          </a:blip>
          <a:srcRect b="18026"/>
          <a:stretch/>
        </p:blipFill>
        <p:spPr>
          <a:xfrm>
            <a:off x="7887060" y="4076341"/>
            <a:ext cx="1044149" cy="793937"/>
          </a:xfrm>
          <a:prstGeom prst="rect">
            <a:avLst/>
          </a:prstGeom>
        </p:spPr>
      </p:pic>
      <p:pic>
        <p:nvPicPr>
          <p:cNvPr id="39" name="Gráfico 23">
            <a:extLst>
              <a:ext uri="{FF2B5EF4-FFF2-40B4-BE49-F238E27FC236}">
                <a16:creationId xmlns:a16="http://schemas.microsoft.com/office/drawing/2014/main" id="{AC20DA34-142E-323B-B239-E1A6721B3C4D}"/>
              </a:ext>
            </a:extLst>
          </p:cNvPr>
          <p:cNvPicPr>
            <a:picLocks noChangeAspect="1"/>
          </p:cNvPicPr>
          <p:nvPr/>
        </p:nvPicPr>
        <p:blipFill>
          <a:blip r:embed="rId11">
            <a:extLst>
              <a:ext uri="{96DAC541-7B7A-43D3-8B79-37D633B846F1}">
                <asvg:svgBlip xmlns:asvg="http://schemas.microsoft.com/office/drawing/2016/SVG/main" r:embed="rId12"/>
              </a:ext>
            </a:extLst>
          </a:blip>
          <a:srcRect b="18026"/>
          <a:stretch/>
        </p:blipFill>
        <p:spPr>
          <a:xfrm>
            <a:off x="6268977" y="3988949"/>
            <a:ext cx="1029772" cy="793937"/>
          </a:xfrm>
          <a:prstGeom prst="rect">
            <a:avLst/>
          </a:prstGeom>
        </p:spPr>
      </p:pic>
      <p:cxnSp>
        <p:nvCxnSpPr>
          <p:cNvPr id="40" name="Conector de Seta Reta 25">
            <a:extLst>
              <a:ext uri="{FF2B5EF4-FFF2-40B4-BE49-F238E27FC236}">
                <a16:creationId xmlns:a16="http://schemas.microsoft.com/office/drawing/2014/main" id="{83BE913F-AF0C-10FD-53F7-DEF5F1D1A9D0}"/>
              </a:ext>
            </a:extLst>
          </p:cNvPr>
          <p:cNvCxnSpPr>
            <a:cxnSpLocks/>
          </p:cNvCxnSpPr>
          <p:nvPr/>
        </p:nvCxnSpPr>
        <p:spPr>
          <a:xfrm>
            <a:off x="1475288" y="5514603"/>
            <a:ext cx="7567439" cy="58654"/>
          </a:xfrm>
          <a:prstGeom prst="straightConnector1">
            <a:avLst/>
          </a:prstGeom>
          <a:ln w="19050">
            <a:solidFill>
              <a:srgbClr val="173EFF"/>
            </a:solidFill>
            <a:tailEnd type="triangle"/>
          </a:ln>
        </p:spPr>
        <p:style>
          <a:lnRef idx="1">
            <a:schemeClr val="accent1"/>
          </a:lnRef>
          <a:fillRef idx="0">
            <a:schemeClr val="accent1"/>
          </a:fillRef>
          <a:effectRef idx="0">
            <a:schemeClr val="accent1"/>
          </a:effectRef>
          <a:fontRef idx="minor">
            <a:schemeClr val="tx1"/>
          </a:fontRef>
        </p:style>
      </p:cxnSp>
      <p:sp>
        <p:nvSpPr>
          <p:cNvPr id="52" name="CaixaDeTexto 51">
            <a:extLst>
              <a:ext uri="{FF2B5EF4-FFF2-40B4-BE49-F238E27FC236}">
                <a16:creationId xmlns:a16="http://schemas.microsoft.com/office/drawing/2014/main" id="{B8E9CD11-820A-1FA9-D746-E9D58C20B66D}"/>
              </a:ext>
            </a:extLst>
          </p:cNvPr>
          <p:cNvSpPr txBox="1"/>
          <p:nvPr/>
        </p:nvSpPr>
        <p:spPr>
          <a:xfrm>
            <a:off x="6420929" y="1345721"/>
            <a:ext cx="540301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a:cs typeface="Segoe UI"/>
              </a:rPr>
              <a:t>Objetivo</a:t>
            </a:r>
            <a:endParaRPr lang="en-US">
              <a:ea typeface="Calibri"/>
              <a:cs typeface="Segoe UI"/>
            </a:endParaRPr>
          </a:p>
          <a:p>
            <a:pPr marL="285750" indent="-285750">
              <a:buFont typeface="Arial"/>
              <a:buChar char="•"/>
            </a:pPr>
            <a:r>
              <a:rPr lang="pt-BR">
                <a:ea typeface="Calibri"/>
                <a:cs typeface="Calibri"/>
              </a:rPr>
              <a:t>Aprimorar as capacidades de diagnóstico e planejamento das redes;</a:t>
            </a:r>
          </a:p>
          <a:p>
            <a:pPr marL="285750" indent="-285750">
              <a:buFont typeface="Arial"/>
              <a:buChar char="•"/>
            </a:pPr>
            <a:r>
              <a:rPr lang="pt-BR">
                <a:ea typeface="Calibri"/>
                <a:cs typeface="Calibri"/>
              </a:rPr>
              <a:t>Fomentar a atuação em regime de colaboração entre os entes federados;</a:t>
            </a:r>
          </a:p>
          <a:p>
            <a:pPr marL="285750" indent="-285750">
              <a:buFont typeface="Arial"/>
              <a:buChar char="•"/>
            </a:pPr>
            <a:r>
              <a:rPr lang="pt-BR">
                <a:ea typeface="Calibri"/>
                <a:cs typeface="Calibri"/>
              </a:rPr>
              <a:t>Aprimorar a qualidade do investimento público em educação.</a:t>
            </a:r>
          </a:p>
          <a:p>
            <a:pPr algn="just"/>
            <a:endParaRPr lang="pt-BR">
              <a:ea typeface="Calibri"/>
              <a:cs typeface="Segoe UI"/>
            </a:endParaRPr>
          </a:p>
        </p:txBody>
      </p:sp>
      <p:sp>
        <p:nvSpPr>
          <p:cNvPr id="53" name="CaixaDeTexto 52">
            <a:extLst>
              <a:ext uri="{FF2B5EF4-FFF2-40B4-BE49-F238E27FC236}">
                <a16:creationId xmlns:a16="http://schemas.microsoft.com/office/drawing/2014/main" id="{A154E5E5-3441-0965-39A5-602596923B77}"/>
              </a:ext>
            </a:extLst>
          </p:cNvPr>
          <p:cNvSpPr txBox="1"/>
          <p:nvPr/>
        </p:nvSpPr>
        <p:spPr>
          <a:xfrm>
            <a:off x="1374475" y="358858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a:latin typeface="Raleway"/>
              </a:rPr>
              <a:t>Fluxo do Novo PAR</a:t>
            </a:r>
          </a:p>
        </p:txBody>
      </p:sp>
      <p:sp>
        <p:nvSpPr>
          <p:cNvPr id="54" name="CaixaDeTexto 53">
            <a:extLst>
              <a:ext uri="{FF2B5EF4-FFF2-40B4-BE49-F238E27FC236}">
                <a16:creationId xmlns:a16="http://schemas.microsoft.com/office/drawing/2014/main" id="{A950ACCF-1D64-355E-6867-C67E67F3C8F5}"/>
              </a:ext>
            </a:extLst>
          </p:cNvPr>
          <p:cNvSpPr txBox="1"/>
          <p:nvPr/>
        </p:nvSpPr>
        <p:spPr>
          <a:xfrm>
            <a:off x="9411419" y="3214777"/>
            <a:ext cx="2671313" cy="2554545"/>
          </a:xfrm>
          <a:prstGeom prst="rect">
            <a:avLst/>
          </a:prstGeom>
          <a:solidFill>
            <a:srgbClr val="19A1B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dirty="0">
                <a:solidFill>
                  <a:schemeClr val="bg1"/>
                </a:solidFill>
              </a:rPr>
              <a:t>Lançamento </a:t>
            </a:r>
            <a:r>
              <a:rPr lang="en-US" sz="2000" b="1" dirty="0">
                <a:solidFill>
                  <a:schemeClr val="bg1"/>
                </a:solidFill>
              </a:rPr>
              <a:t>​das </a:t>
            </a:r>
            <a:r>
              <a:rPr lang="en-US" sz="2000" b="1" dirty="0" err="1">
                <a:solidFill>
                  <a:schemeClr val="bg1"/>
                </a:solidFill>
              </a:rPr>
              <a:t>etapas</a:t>
            </a:r>
            <a:r>
              <a:rPr lang="en-US" sz="2000" b="1" dirty="0">
                <a:solidFill>
                  <a:schemeClr val="bg1"/>
                </a:solidFill>
              </a:rPr>
              <a:t> </a:t>
            </a:r>
            <a:r>
              <a:rPr lang="en-US" sz="2000" b="1" dirty="0" err="1">
                <a:solidFill>
                  <a:schemeClr val="bg1"/>
                </a:solidFill>
              </a:rPr>
              <a:t>preparatória</a:t>
            </a:r>
            <a:r>
              <a:rPr lang="en-US" sz="2000" b="1" dirty="0">
                <a:solidFill>
                  <a:schemeClr val="bg1"/>
                </a:solidFill>
              </a:rPr>
              <a:t> e de </a:t>
            </a:r>
            <a:r>
              <a:rPr lang="en-US" sz="2000" b="1" dirty="0" err="1">
                <a:solidFill>
                  <a:schemeClr val="bg1"/>
                </a:solidFill>
              </a:rPr>
              <a:t>diagnóstico</a:t>
            </a:r>
            <a:endParaRPr lang="en-US" sz="2000" b="1" dirty="0">
              <a:solidFill>
                <a:schemeClr val="bg1"/>
              </a:solidFill>
              <a:ea typeface="Calibri"/>
              <a:cs typeface="Calibri"/>
            </a:endParaRPr>
          </a:p>
          <a:p>
            <a:pPr algn="ctr"/>
            <a:r>
              <a:rPr lang="pt-BR" sz="2000" b="1" dirty="0">
                <a:solidFill>
                  <a:schemeClr val="bg1"/>
                </a:solidFill>
              </a:rPr>
              <a:t>13/02/2025</a:t>
            </a:r>
            <a:endParaRPr lang="pt-BR" sz="2000" b="1" dirty="0">
              <a:solidFill>
                <a:schemeClr val="bg1"/>
              </a:solidFill>
              <a:ea typeface="Calibri"/>
              <a:cs typeface="Calibri"/>
            </a:endParaRPr>
          </a:p>
          <a:p>
            <a:pPr algn="ctr"/>
            <a:endParaRPr lang="pt-BR" sz="2000" b="1">
              <a:solidFill>
                <a:schemeClr val="bg1"/>
              </a:solidFill>
              <a:ea typeface="Calibri"/>
              <a:cs typeface="Calibri"/>
            </a:endParaRPr>
          </a:p>
          <a:p>
            <a:pPr algn="ctr"/>
            <a:r>
              <a:rPr lang="pt-BR" sz="2000" b="1" dirty="0">
                <a:solidFill>
                  <a:schemeClr val="bg1"/>
                </a:solidFill>
                <a:ea typeface="Calibri"/>
                <a:cs typeface="Calibri"/>
              </a:rPr>
              <a:t>Lançamento da etapa de planejamento </a:t>
            </a:r>
          </a:p>
          <a:p>
            <a:pPr algn="ctr"/>
            <a:r>
              <a:rPr lang="pt-BR" sz="2000" b="1" dirty="0">
                <a:solidFill>
                  <a:schemeClr val="bg1"/>
                </a:solidFill>
                <a:ea typeface="Calibri"/>
                <a:cs typeface="Calibri"/>
              </a:rPr>
              <a:t>Maio/2025</a:t>
            </a:r>
          </a:p>
        </p:txBody>
      </p:sp>
      <p:pic>
        <p:nvPicPr>
          <p:cNvPr id="4" name="Imagem 3" descr="Logotipo, nome da empresa&#10;&#10;O conteúdo gerado por IA pode estar incorreto.">
            <a:extLst>
              <a:ext uri="{FF2B5EF4-FFF2-40B4-BE49-F238E27FC236}">
                <a16:creationId xmlns:a16="http://schemas.microsoft.com/office/drawing/2014/main" id="{748EBA47-C6BC-CE1A-10F8-339609833276}"/>
              </a:ext>
            </a:extLst>
          </p:cNvPr>
          <p:cNvPicPr>
            <a:picLocks noChangeAspect="1"/>
          </p:cNvPicPr>
          <p:nvPr/>
        </p:nvPicPr>
        <p:blipFill>
          <a:blip r:embed="rId13"/>
          <a:stretch>
            <a:fillRect/>
          </a:stretch>
        </p:blipFill>
        <p:spPr>
          <a:xfrm>
            <a:off x="10992228" y="1384"/>
            <a:ext cx="1199771" cy="833644"/>
          </a:xfrm>
          <a:prstGeom prst="rect">
            <a:avLst/>
          </a:prstGeom>
        </p:spPr>
      </p:pic>
    </p:spTree>
    <p:extLst>
      <p:ext uri="{BB962C8B-B14F-4D97-AF65-F5344CB8AC3E}">
        <p14:creationId xmlns:p14="http://schemas.microsoft.com/office/powerpoint/2010/main" val="222529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565AD54-829D-E95C-9390-6AD3FCAD41F2}"/>
            </a:ext>
          </a:extLst>
        </p:cNvPr>
        <p:cNvGrpSpPr/>
        <p:nvPr/>
      </p:nvGrpSpPr>
      <p:grpSpPr>
        <a:xfrm>
          <a:off x="0" y="0"/>
          <a:ext cx="0" cy="0"/>
          <a:chOff x="0" y="0"/>
          <a:chExt cx="0" cy="0"/>
        </a:xfrm>
      </p:grpSpPr>
      <p:pic>
        <p:nvPicPr>
          <p:cNvPr id="4" name="Imagem 3" descr="Logotipo, nome da empresa&#10;&#10;O conteúdo gerado por IA pode estar incorreto.">
            <a:extLst>
              <a:ext uri="{FF2B5EF4-FFF2-40B4-BE49-F238E27FC236}">
                <a16:creationId xmlns:a16="http://schemas.microsoft.com/office/drawing/2014/main" id="{557BC3BF-7090-4B67-29E2-03D0BD5DF46D}"/>
              </a:ext>
            </a:extLst>
          </p:cNvPr>
          <p:cNvPicPr>
            <a:picLocks noChangeAspect="1"/>
          </p:cNvPicPr>
          <p:nvPr/>
        </p:nvPicPr>
        <p:blipFill>
          <a:blip r:embed="rId3"/>
          <a:stretch>
            <a:fillRect/>
          </a:stretch>
        </p:blipFill>
        <p:spPr>
          <a:xfrm>
            <a:off x="10992228" y="1384"/>
            <a:ext cx="1199771" cy="833644"/>
          </a:xfrm>
          <a:prstGeom prst="rect">
            <a:avLst/>
          </a:prstGeom>
        </p:spPr>
      </p:pic>
      <p:cxnSp>
        <p:nvCxnSpPr>
          <p:cNvPr id="3" name="Conector de Seta Reta 2">
            <a:extLst>
              <a:ext uri="{FF2B5EF4-FFF2-40B4-BE49-F238E27FC236}">
                <a16:creationId xmlns:a16="http://schemas.microsoft.com/office/drawing/2014/main" id="{329C537C-8D0A-AD04-DB25-790F0150E011}"/>
              </a:ext>
            </a:extLst>
          </p:cNvPr>
          <p:cNvCxnSpPr/>
          <p:nvPr/>
        </p:nvCxnSpPr>
        <p:spPr>
          <a:xfrm flipH="1">
            <a:off x="8099908" y="1807891"/>
            <a:ext cx="11004" cy="417806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aixaDeTexto 12">
            <a:extLst>
              <a:ext uri="{FF2B5EF4-FFF2-40B4-BE49-F238E27FC236}">
                <a16:creationId xmlns:a16="http://schemas.microsoft.com/office/drawing/2014/main" id="{4760187B-ABFE-7D29-3E0B-8950CC4C5C04}"/>
              </a:ext>
            </a:extLst>
          </p:cNvPr>
          <p:cNvSpPr txBox="1"/>
          <p:nvPr/>
        </p:nvSpPr>
        <p:spPr>
          <a:xfrm>
            <a:off x="233616" y="382724"/>
            <a:ext cx="1008984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800"/>
              </a:spcBef>
            </a:pPr>
            <a:r>
              <a:rPr lang="pt-BR" sz="2800">
                <a:solidFill>
                  <a:srgbClr val="000000"/>
                </a:solidFill>
                <a:latin typeface="Raleway Black"/>
                <a:ea typeface="Calibri" panose="020F0502020204030204"/>
                <a:cs typeface="Arial"/>
              </a:rPr>
              <a:t>NOVOS PERFIS PARA O PAR MUNICIPAL</a:t>
            </a:r>
          </a:p>
        </p:txBody>
      </p:sp>
      <p:sp>
        <p:nvSpPr>
          <p:cNvPr id="7" name="CaixaDeTexto 1">
            <a:extLst>
              <a:ext uri="{FF2B5EF4-FFF2-40B4-BE49-F238E27FC236}">
                <a16:creationId xmlns:a16="http://schemas.microsoft.com/office/drawing/2014/main" id="{87A41DD3-DB5C-A7E2-76D9-26083B87A9A1}"/>
              </a:ext>
            </a:extLst>
          </p:cNvPr>
          <p:cNvSpPr txBox="1"/>
          <p:nvPr/>
        </p:nvSpPr>
        <p:spPr>
          <a:xfrm>
            <a:off x="236942" y="1153803"/>
            <a:ext cx="6361974" cy="646331"/>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rgbClr val="000000"/>
                </a:solidFill>
                <a:latin typeface="Montserrat Medium"/>
              </a:rPr>
              <a:t>A equipe técnica do PAR foi reformulada para facilitar a gestão e envolver as áreas pedagógicas.</a:t>
            </a:r>
          </a:p>
        </p:txBody>
      </p:sp>
      <p:cxnSp>
        <p:nvCxnSpPr>
          <p:cNvPr id="8" name="Conector de Seta Reta 7">
            <a:extLst>
              <a:ext uri="{FF2B5EF4-FFF2-40B4-BE49-F238E27FC236}">
                <a16:creationId xmlns:a16="http://schemas.microsoft.com/office/drawing/2014/main" id="{5599116E-E3E7-9870-0081-C12A0F1DD62B}"/>
              </a:ext>
            </a:extLst>
          </p:cNvPr>
          <p:cNvCxnSpPr>
            <a:cxnSpLocks/>
          </p:cNvCxnSpPr>
          <p:nvPr/>
        </p:nvCxnSpPr>
        <p:spPr>
          <a:xfrm flipH="1">
            <a:off x="6326892" y="3634395"/>
            <a:ext cx="827314"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 name="CaixaDeTexto 9">
            <a:extLst>
              <a:ext uri="{FF2B5EF4-FFF2-40B4-BE49-F238E27FC236}">
                <a16:creationId xmlns:a16="http://schemas.microsoft.com/office/drawing/2014/main" id="{C598A789-DBEB-68C9-6DC0-C9FDE1EFB138}"/>
              </a:ext>
            </a:extLst>
          </p:cNvPr>
          <p:cNvSpPr txBox="1"/>
          <p:nvPr/>
        </p:nvSpPr>
        <p:spPr>
          <a:xfrm>
            <a:off x="1984422" y="2996113"/>
            <a:ext cx="3875195"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a:solidFill>
                  <a:srgbClr val="000000"/>
                </a:solidFill>
                <a:latin typeface="Montserrat Medium"/>
              </a:rPr>
              <a:t>Perfil com mais autonomia. Coordena a equipe. Menor dependência do (a) secretário (a) de educação para operar o sistema. </a:t>
            </a:r>
          </a:p>
        </p:txBody>
      </p:sp>
      <p:sp>
        <p:nvSpPr>
          <p:cNvPr id="11" name="CaixaDeTexto 11">
            <a:extLst>
              <a:ext uri="{FF2B5EF4-FFF2-40B4-BE49-F238E27FC236}">
                <a16:creationId xmlns:a16="http://schemas.microsoft.com/office/drawing/2014/main" id="{02966000-66F5-D215-AF55-4BD8A0E11198}"/>
              </a:ext>
            </a:extLst>
          </p:cNvPr>
          <p:cNvSpPr txBox="1"/>
          <p:nvPr/>
        </p:nvSpPr>
        <p:spPr>
          <a:xfrm>
            <a:off x="1984422" y="4595707"/>
            <a:ext cx="4063614" cy="584775"/>
          </a:xfrm>
          <a:prstGeom prst="rect">
            <a:avLst/>
          </a:prstGeom>
          <a:noFill/>
        </p:spPr>
        <p:txBody>
          <a:bodyPr wrap="square" rtlCol="0">
            <a:spAutoFit/>
          </a:bodyPr>
          <a:lstStyle>
            <a:defPPr>
              <a:defRPr lang="pt-BR"/>
            </a:defPPr>
            <a:lvl1pPr marL="0" algn="l" defTabSz="914400" rtl="0" eaLnBrk="1" latinLnBrk="0" hangingPunct="1">
              <a:defRPr sz="1600" kern="1200">
                <a:solidFill>
                  <a:schemeClr val="accent2"/>
                </a:solidFill>
                <a:latin typeface="Amasis MT Pro" panose="0204050405000502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rgbClr val="000000"/>
                </a:solidFill>
                <a:latin typeface="Montserrat Medium"/>
              </a:rPr>
              <a:t>Responsável por articular o PAR com as áreas pedagógicas da secretaria. </a:t>
            </a:r>
          </a:p>
        </p:txBody>
      </p:sp>
      <p:sp>
        <p:nvSpPr>
          <p:cNvPr id="12" name="CaixaDeTexto 14">
            <a:extLst>
              <a:ext uri="{FF2B5EF4-FFF2-40B4-BE49-F238E27FC236}">
                <a16:creationId xmlns:a16="http://schemas.microsoft.com/office/drawing/2014/main" id="{A55BE3F0-4190-C23F-473A-DAA22DAAA7CE}"/>
              </a:ext>
            </a:extLst>
          </p:cNvPr>
          <p:cNvSpPr txBox="1"/>
          <p:nvPr/>
        </p:nvSpPr>
        <p:spPr>
          <a:xfrm>
            <a:off x="2002019" y="5816677"/>
            <a:ext cx="4028421" cy="338554"/>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a:solidFill>
                  <a:srgbClr val="000000"/>
                </a:solidFill>
                <a:latin typeface="Montserrat Medium"/>
              </a:rPr>
              <a:t>Perfil administrativo / operacional. </a:t>
            </a:r>
          </a:p>
        </p:txBody>
      </p:sp>
      <p:sp>
        <p:nvSpPr>
          <p:cNvPr id="13" name="Retângulo 12">
            <a:extLst>
              <a:ext uri="{FF2B5EF4-FFF2-40B4-BE49-F238E27FC236}">
                <a16:creationId xmlns:a16="http://schemas.microsoft.com/office/drawing/2014/main" id="{1CED7AEF-F5E8-6838-7D4B-08DCF1F0D266}"/>
              </a:ext>
            </a:extLst>
          </p:cNvPr>
          <p:cNvSpPr/>
          <p:nvPr/>
        </p:nvSpPr>
        <p:spPr>
          <a:xfrm>
            <a:off x="7342627" y="1025029"/>
            <a:ext cx="2351357" cy="783470"/>
          </a:xfrm>
          <a:prstGeom prst="rect">
            <a:avLst/>
          </a:prstGeom>
          <a:solidFill>
            <a:srgbClr val="404CA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solidFill>
                  <a:srgbClr val="FFFFFF"/>
                </a:solidFill>
                <a:latin typeface="Montserrat"/>
                <a:cs typeface="Arial"/>
              </a:rPr>
              <a:t>Prefeito(a)</a:t>
            </a:r>
            <a:endParaRPr lang="pt-BR">
              <a:solidFill>
                <a:srgbClr val="FFFFFF"/>
              </a:solidFill>
              <a:latin typeface="Montserrat"/>
            </a:endParaRPr>
          </a:p>
        </p:txBody>
      </p:sp>
      <p:sp>
        <p:nvSpPr>
          <p:cNvPr id="14" name="Retângulo 13">
            <a:extLst>
              <a:ext uri="{FF2B5EF4-FFF2-40B4-BE49-F238E27FC236}">
                <a16:creationId xmlns:a16="http://schemas.microsoft.com/office/drawing/2014/main" id="{375AEFFD-40C1-DAD9-0FC6-E940D66F9CA5}"/>
              </a:ext>
            </a:extLst>
          </p:cNvPr>
          <p:cNvSpPr/>
          <p:nvPr/>
        </p:nvSpPr>
        <p:spPr>
          <a:xfrm>
            <a:off x="7342627" y="2210362"/>
            <a:ext cx="2351357" cy="783470"/>
          </a:xfrm>
          <a:prstGeom prst="rect">
            <a:avLst/>
          </a:prstGeom>
          <a:solidFill>
            <a:srgbClr val="404CA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solidFill>
                  <a:srgbClr val="FFFFFF"/>
                </a:solidFill>
                <a:latin typeface="Montserrat"/>
                <a:cs typeface="Arial"/>
              </a:rPr>
              <a:t>Secretário(a) de Educação</a:t>
            </a:r>
            <a:endParaRPr lang="pt-BR">
              <a:solidFill>
                <a:srgbClr val="FFFFFF"/>
              </a:solidFill>
            </a:endParaRPr>
          </a:p>
        </p:txBody>
      </p:sp>
      <p:sp>
        <p:nvSpPr>
          <p:cNvPr id="15" name="Retângulo 14">
            <a:extLst>
              <a:ext uri="{FF2B5EF4-FFF2-40B4-BE49-F238E27FC236}">
                <a16:creationId xmlns:a16="http://schemas.microsoft.com/office/drawing/2014/main" id="{042815DF-6FCC-A42A-592B-27EA0328E447}"/>
              </a:ext>
            </a:extLst>
          </p:cNvPr>
          <p:cNvSpPr/>
          <p:nvPr/>
        </p:nvSpPr>
        <p:spPr>
          <a:xfrm>
            <a:off x="7342626" y="3289861"/>
            <a:ext cx="2351357" cy="783470"/>
          </a:xfrm>
          <a:prstGeom prst="rect">
            <a:avLst/>
          </a:prstGeom>
          <a:solidFill>
            <a:srgbClr val="404CA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solidFill>
                  <a:srgbClr val="FFFFFF"/>
                </a:solidFill>
                <a:latin typeface="Montserrat"/>
                <a:cs typeface="Arial"/>
              </a:rPr>
              <a:t>Coordenador(a) do PAR</a:t>
            </a:r>
            <a:endParaRPr lang="pt-BR">
              <a:solidFill>
                <a:srgbClr val="FFFFFF"/>
              </a:solidFill>
            </a:endParaRPr>
          </a:p>
        </p:txBody>
      </p:sp>
      <p:sp>
        <p:nvSpPr>
          <p:cNvPr id="16" name="Retângulo 15">
            <a:extLst>
              <a:ext uri="{FF2B5EF4-FFF2-40B4-BE49-F238E27FC236}">
                <a16:creationId xmlns:a16="http://schemas.microsoft.com/office/drawing/2014/main" id="{13F77B77-724B-6B06-9D9E-EB2F66A50035}"/>
              </a:ext>
            </a:extLst>
          </p:cNvPr>
          <p:cNvSpPr/>
          <p:nvPr/>
        </p:nvSpPr>
        <p:spPr>
          <a:xfrm>
            <a:off x="8517375" y="4432860"/>
            <a:ext cx="2351357" cy="783470"/>
          </a:xfrm>
          <a:prstGeom prst="rect">
            <a:avLst/>
          </a:prstGeom>
          <a:solidFill>
            <a:srgbClr val="404CA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solidFill>
                  <a:srgbClr val="FFFFFF"/>
                </a:solidFill>
                <a:latin typeface="Montserrat"/>
                <a:cs typeface="Arial"/>
              </a:rPr>
              <a:t>Articulador(a) pedagógico(a)</a:t>
            </a:r>
          </a:p>
        </p:txBody>
      </p:sp>
      <p:sp>
        <p:nvSpPr>
          <p:cNvPr id="17" name="Retângulo 16">
            <a:extLst>
              <a:ext uri="{FF2B5EF4-FFF2-40B4-BE49-F238E27FC236}">
                <a16:creationId xmlns:a16="http://schemas.microsoft.com/office/drawing/2014/main" id="{9989DD64-4ADF-640A-C8A5-A9CA08AAD6EF}"/>
              </a:ext>
            </a:extLst>
          </p:cNvPr>
          <p:cNvSpPr/>
          <p:nvPr/>
        </p:nvSpPr>
        <p:spPr>
          <a:xfrm>
            <a:off x="8517374" y="5586442"/>
            <a:ext cx="2351357" cy="783470"/>
          </a:xfrm>
          <a:prstGeom prst="rect">
            <a:avLst/>
          </a:prstGeom>
          <a:solidFill>
            <a:srgbClr val="404CA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a:solidFill>
                  <a:srgbClr val="FFFFFF"/>
                </a:solidFill>
                <a:latin typeface="Montserrat"/>
                <a:cs typeface="Arial"/>
              </a:rPr>
              <a:t>Técnico(a) do PAR</a:t>
            </a:r>
            <a:endParaRPr lang="pt-BR">
              <a:solidFill>
                <a:srgbClr val="FFFFFF"/>
              </a:solidFill>
            </a:endParaRPr>
          </a:p>
        </p:txBody>
      </p:sp>
      <p:cxnSp>
        <p:nvCxnSpPr>
          <p:cNvPr id="18" name="Conector de Seta Reta 17">
            <a:extLst>
              <a:ext uri="{FF2B5EF4-FFF2-40B4-BE49-F238E27FC236}">
                <a16:creationId xmlns:a16="http://schemas.microsoft.com/office/drawing/2014/main" id="{CDE79E7D-7354-25D1-1E67-E7759C6DDF7C}"/>
              </a:ext>
            </a:extLst>
          </p:cNvPr>
          <p:cNvCxnSpPr>
            <a:cxnSpLocks/>
          </p:cNvCxnSpPr>
          <p:nvPr/>
        </p:nvCxnSpPr>
        <p:spPr>
          <a:xfrm flipH="1">
            <a:off x="6326892" y="4831825"/>
            <a:ext cx="827314"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9" name="Conector de Seta Reta 18">
            <a:extLst>
              <a:ext uri="{FF2B5EF4-FFF2-40B4-BE49-F238E27FC236}">
                <a16:creationId xmlns:a16="http://schemas.microsoft.com/office/drawing/2014/main" id="{1E97A13D-74FE-38FD-F765-6C4DB306BBBA}"/>
              </a:ext>
            </a:extLst>
          </p:cNvPr>
          <p:cNvCxnSpPr>
            <a:cxnSpLocks/>
          </p:cNvCxnSpPr>
          <p:nvPr/>
        </p:nvCxnSpPr>
        <p:spPr>
          <a:xfrm flipH="1">
            <a:off x="6326892" y="5985954"/>
            <a:ext cx="827314" cy="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onector reto 19">
            <a:extLst>
              <a:ext uri="{FF2B5EF4-FFF2-40B4-BE49-F238E27FC236}">
                <a16:creationId xmlns:a16="http://schemas.microsoft.com/office/drawing/2014/main" id="{C38913B6-972A-7634-2C8D-2C21036309FF}"/>
              </a:ext>
            </a:extLst>
          </p:cNvPr>
          <p:cNvCxnSpPr>
            <a:cxnSpLocks/>
          </p:cNvCxnSpPr>
          <p:nvPr/>
        </p:nvCxnSpPr>
        <p:spPr>
          <a:xfrm>
            <a:off x="8110912" y="4824594"/>
            <a:ext cx="40646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FFD97DB4-A9B0-B861-FA51-CE84D1524D3B}"/>
              </a:ext>
            </a:extLst>
          </p:cNvPr>
          <p:cNvCxnSpPr>
            <a:cxnSpLocks/>
          </p:cNvCxnSpPr>
          <p:nvPr/>
        </p:nvCxnSpPr>
        <p:spPr>
          <a:xfrm>
            <a:off x="8110912" y="5977619"/>
            <a:ext cx="40646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297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3A0505C-6E0E-E552-B299-62C493A533BC}"/>
            </a:ext>
          </a:extLst>
        </p:cNvPr>
        <p:cNvGrpSpPr/>
        <p:nvPr/>
      </p:nvGrpSpPr>
      <p:grpSpPr>
        <a:xfrm>
          <a:off x="0" y="0"/>
          <a:ext cx="0" cy="0"/>
          <a:chOff x="0" y="0"/>
          <a:chExt cx="0" cy="0"/>
        </a:xfrm>
      </p:grpSpPr>
      <p:sp>
        <p:nvSpPr>
          <p:cNvPr id="31" name="Retângulo 30">
            <a:extLst>
              <a:ext uri="{FF2B5EF4-FFF2-40B4-BE49-F238E27FC236}">
                <a16:creationId xmlns:a16="http://schemas.microsoft.com/office/drawing/2014/main" id="{A74DDDD6-0FA7-06E1-BB1F-73D21A37380B}"/>
              </a:ext>
            </a:extLst>
          </p:cNvPr>
          <p:cNvSpPr/>
          <p:nvPr/>
        </p:nvSpPr>
        <p:spPr>
          <a:xfrm>
            <a:off x="129932" y="2429737"/>
            <a:ext cx="2273818" cy="17410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a:extLst>
              <a:ext uri="{FF2B5EF4-FFF2-40B4-BE49-F238E27FC236}">
                <a16:creationId xmlns:a16="http://schemas.microsoft.com/office/drawing/2014/main" id="{C0CF0A8A-09A9-4E65-D0E8-2D75B416867E}"/>
              </a:ext>
            </a:extLst>
          </p:cNvPr>
          <p:cNvSpPr/>
          <p:nvPr/>
        </p:nvSpPr>
        <p:spPr>
          <a:xfrm>
            <a:off x="2589113" y="2429737"/>
            <a:ext cx="2273818" cy="17410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38175829-AB03-D222-3A42-A796CC72FA42}"/>
              </a:ext>
            </a:extLst>
          </p:cNvPr>
          <p:cNvSpPr/>
          <p:nvPr/>
        </p:nvSpPr>
        <p:spPr>
          <a:xfrm>
            <a:off x="5036749" y="2429737"/>
            <a:ext cx="2273818" cy="17410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DC2EA0B3-EB7C-A921-174C-74C96DDF400B}"/>
              </a:ext>
            </a:extLst>
          </p:cNvPr>
          <p:cNvSpPr/>
          <p:nvPr/>
        </p:nvSpPr>
        <p:spPr>
          <a:xfrm>
            <a:off x="7438203" y="2429737"/>
            <a:ext cx="2273818" cy="17410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16C0A4AD-C68B-EA25-6E9B-6CD7E936EF6E}"/>
              </a:ext>
            </a:extLst>
          </p:cNvPr>
          <p:cNvSpPr/>
          <p:nvPr/>
        </p:nvSpPr>
        <p:spPr>
          <a:xfrm>
            <a:off x="9862748" y="2429737"/>
            <a:ext cx="2273818" cy="17410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D4F1426A-6BA3-15D5-9E7F-F2C51B46BD4E}"/>
              </a:ext>
            </a:extLst>
          </p:cNvPr>
          <p:cNvSpPr/>
          <p:nvPr/>
        </p:nvSpPr>
        <p:spPr>
          <a:xfrm>
            <a:off x="-4344" y="4508657"/>
            <a:ext cx="12193459" cy="2357569"/>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 name="Imagem 29" descr="Interface gráfica do usuário, Texto, Aplicativo, chat ou mensagem de texto&#10;&#10;O conteúdo gerado por IA pode estar incorreto.">
            <a:extLst>
              <a:ext uri="{FF2B5EF4-FFF2-40B4-BE49-F238E27FC236}">
                <a16:creationId xmlns:a16="http://schemas.microsoft.com/office/drawing/2014/main" id="{479D6E2E-8031-4B41-F107-8B09140F9D23}"/>
              </a:ext>
            </a:extLst>
          </p:cNvPr>
          <p:cNvPicPr>
            <a:picLocks noChangeAspect="1"/>
          </p:cNvPicPr>
          <p:nvPr/>
        </p:nvPicPr>
        <p:blipFill>
          <a:blip r:embed="rId4"/>
          <a:srcRect l="606" t="10769" r="6590" b="12669"/>
          <a:stretch/>
        </p:blipFill>
        <p:spPr>
          <a:xfrm>
            <a:off x="740643" y="4767330"/>
            <a:ext cx="10614028" cy="1722342"/>
          </a:xfrm>
          <a:prstGeom prst="rect">
            <a:avLst/>
          </a:prstGeom>
          <a:ln>
            <a:solidFill>
              <a:schemeClr val="bg1"/>
            </a:solidFill>
          </a:ln>
        </p:spPr>
      </p:pic>
      <p:sp>
        <p:nvSpPr>
          <p:cNvPr id="3" name="CaixaDeTexto 2">
            <a:extLst>
              <a:ext uri="{FF2B5EF4-FFF2-40B4-BE49-F238E27FC236}">
                <a16:creationId xmlns:a16="http://schemas.microsoft.com/office/drawing/2014/main" id="{DFE3678B-E824-2BC6-8D2B-5C3B4A1D787A}"/>
              </a:ext>
            </a:extLst>
          </p:cNvPr>
          <p:cNvSpPr txBox="1"/>
          <p:nvPr/>
        </p:nvSpPr>
        <p:spPr>
          <a:xfrm>
            <a:off x="140006" y="2172793"/>
            <a:ext cx="2268000" cy="261610"/>
          </a:xfrm>
          <a:prstGeom prst="rect">
            <a:avLst/>
          </a:prstGeom>
          <a:solidFill>
            <a:srgbClr val="2E52A0"/>
          </a:solidFill>
          <a:ln>
            <a:noFill/>
          </a:ln>
        </p:spPr>
        <p:txBody>
          <a:bodyPr wrap="square" rtlCol="0">
            <a:spAutoFit/>
          </a:bodyPr>
          <a:lstStyle/>
          <a:p>
            <a:pPr algn="ctr"/>
            <a:r>
              <a:rPr lang="pt-BR" sz="1100">
                <a:solidFill>
                  <a:schemeClr val="bg1"/>
                </a:solidFill>
                <a:latin typeface="Poppins" panose="00000500000000000000" pitchFamily="2" charset="0"/>
                <a:cs typeface="Poppins" panose="00000500000000000000" pitchFamily="2" charset="0"/>
              </a:rPr>
              <a:t>Painel Contexto</a:t>
            </a:r>
          </a:p>
        </p:txBody>
      </p:sp>
      <p:sp>
        <p:nvSpPr>
          <p:cNvPr id="4" name="CaixaDeTexto 3">
            <a:extLst>
              <a:ext uri="{FF2B5EF4-FFF2-40B4-BE49-F238E27FC236}">
                <a16:creationId xmlns:a16="http://schemas.microsoft.com/office/drawing/2014/main" id="{96C0CB41-7754-9C43-8288-1A4E1D333176}"/>
              </a:ext>
            </a:extLst>
          </p:cNvPr>
          <p:cNvSpPr txBox="1"/>
          <p:nvPr/>
        </p:nvSpPr>
        <p:spPr>
          <a:xfrm>
            <a:off x="140006" y="2434403"/>
            <a:ext cx="2268000" cy="1677382"/>
          </a:xfrm>
          <a:prstGeom prst="rect">
            <a:avLst/>
          </a:prstGeom>
          <a:noFill/>
          <a:ln>
            <a:noFill/>
          </a:ln>
        </p:spPr>
        <p:txBody>
          <a:bodyPr wrap="square" lIns="91440" tIns="45720" rIns="91440" bIns="45720" rtlCol="0" anchor="t">
            <a:spAutoFit/>
          </a:bodyPr>
          <a:lstStyle/>
          <a:p>
            <a:pPr algn="ctr" fontAlgn="base">
              <a:spcAft>
                <a:spcPts val="600"/>
              </a:spcAft>
            </a:pPr>
            <a:endParaRPr lang="pt-BR" sz="1100">
              <a:latin typeface="Poppins" panose="00000500000000000000" pitchFamily="2" charset="0"/>
              <a:cs typeface="Poppins" panose="00000500000000000000" pitchFamily="2" charset="0"/>
            </a:endParaRPr>
          </a:p>
          <a:p>
            <a:pPr algn="ctr" fontAlgn="base">
              <a:spcAft>
                <a:spcPts val="600"/>
              </a:spcAft>
            </a:pPr>
            <a:r>
              <a:rPr lang="pt-BR" sz="1100">
                <a:latin typeface="Poppins"/>
                <a:cs typeface="Poppins"/>
              </a:rPr>
              <a:t>Matrículas e turmas </a:t>
            </a:r>
          </a:p>
          <a:p>
            <a:pPr algn="ctr" fontAlgn="base"/>
            <a:r>
              <a:rPr lang="pt-BR" sz="1100">
                <a:latin typeface="Poppins"/>
                <a:cs typeface="Poppins"/>
              </a:rPr>
              <a:t>Informações geográficas</a:t>
            </a:r>
            <a:r>
              <a:rPr lang="en-US" sz="1100">
                <a:latin typeface="Poppins"/>
                <a:cs typeface="Poppins"/>
              </a:rPr>
              <a:t>​</a:t>
            </a:r>
          </a:p>
          <a:p>
            <a:pPr algn="ctr" fontAlgn="base"/>
            <a:r>
              <a:rPr lang="pt-BR" sz="1100">
                <a:latin typeface="Poppins"/>
                <a:cs typeface="Poppins"/>
              </a:rPr>
              <a:t>Dados populacionais</a:t>
            </a:r>
            <a:r>
              <a:rPr lang="en-US" sz="1100">
                <a:latin typeface="Poppins"/>
                <a:cs typeface="Poppins"/>
              </a:rPr>
              <a:t>​</a:t>
            </a:r>
            <a:endParaRPr lang="pt-BR" sz="1100">
              <a:latin typeface="Poppins"/>
              <a:cs typeface="Poppins"/>
            </a:endParaRPr>
          </a:p>
          <a:p>
            <a:pPr algn="ctr" fontAlgn="base">
              <a:spcAft>
                <a:spcPts val="600"/>
              </a:spcAft>
            </a:pPr>
            <a:r>
              <a:rPr lang="pt-BR" sz="1100">
                <a:latin typeface="Poppins"/>
                <a:cs typeface="Poppins"/>
              </a:rPr>
              <a:t>Informações sobre benefícios sociais dos estudantes da rede</a:t>
            </a:r>
          </a:p>
          <a:p>
            <a:pPr algn="ctr" fontAlgn="base">
              <a:spcAft>
                <a:spcPts val="600"/>
              </a:spcAft>
            </a:pPr>
            <a:endParaRPr lang="pt-BR" sz="1100">
              <a:latin typeface="Poppins" panose="00000500000000000000" pitchFamily="2" charset="0"/>
              <a:cs typeface="Poppins" panose="00000500000000000000" pitchFamily="2" charset="0"/>
            </a:endParaRPr>
          </a:p>
        </p:txBody>
      </p:sp>
      <p:sp>
        <p:nvSpPr>
          <p:cNvPr id="5" name="Retângulo 4">
            <a:extLst>
              <a:ext uri="{FF2B5EF4-FFF2-40B4-BE49-F238E27FC236}">
                <a16:creationId xmlns:a16="http://schemas.microsoft.com/office/drawing/2014/main" id="{2280E3F1-8AE5-6F61-EE88-34DF88C77B8E}"/>
              </a:ext>
            </a:extLst>
          </p:cNvPr>
          <p:cNvSpPr/>
          <p:nvPr/>
        </p:nvSpPr>
        <p:spPr>
          <a:xfrm>
            <a:off x="140006" y="2172793"/>
            <a:ext cx="288000" cy="261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latin typeface="Poppins" panose="00000500000000000000" pitchFamily="2" charset="0"/>
                <a:cs typeface="Poppins" panose="00000500000000000000" pitchFamily="2" charset="0"/>
              </a:rPr>
              <a:t>1</a:t>
            </a:r>
          </a:p>
        </p:txBody>
      </p:sp>
      <p:sp>
        <p:nvSpPr>
          <p:cNvPr id="6" name="CaixaDeTexto 5">
            <a:extLst>
              <a:ext uri="{FF2B5EF4-FFF2-40B4-BE49-F238E27FC236}">
                <a16:creationId xmlns:a16="http://schemas.microsoft.com/office/drawing/2014/main" id="{6743E597-A5E2-1DF2-8B44-52E062A86589}"/>
              </a:ext>
            </a:extLst>
          </p:cNvPr>
          <p:cNvSpPr txBox="1"/>
          <p:nvPr/>
        </p:nvSpPr>
        <p:spPr>
          <a:xfrm>
            <a:off x="2594213" y="2172793"/>
            <a:ext cx="2268000" cy="261610"/>
          </a:xfrm>
          <a:prstGeom prst="rect">
            <a:avLst/>
          </a:prstGeom>
          <a:solidFill>
            <a:srgbClr val="2E52A0"/>
          </a:solidFill>
          <a:ln>
            <a:noFill/>
          </a:ln>
        </p:spPr>
        <p:txBody>
          <a:bodyPr wrap="square" rtlCol="0">
            <a:spAutoFit/>
          </a:bodyPr>
          <a:lstStyle>
            <a:defPPr marR="0" lvl="0" algn="l" rtl="0">
              <a:lnSpc>
                <a:spcPct val="100000"/>
              </a:lnSpc>
              <a:spcBef>
                <a:spcPts val="0"/>
              </a:spcBef>
              <a:spcAft>
                <a:spcPts val="0"/>
              </a:spcAft>
            </a:defPPr>
            <a:lvl1pPr algn="ctr">
              <a:defRPr sz="1200">
                <a:solidFill>
                  <a:schemeClr val="bg1"/>
                </a:solidFill>
                <a:latin typeface="Poppins" panose="00000500000000000000" pitchFamily="2" charset="0"/>
                <a:cs typeface="Poppins" panose="00000500000000000000" pitchFamily="2" charset="0"/>
              </a:defRPr>
            </a:lvl1pPr>
          </a:lstStyle>
          <a:p>
            <a:r>
              <a:rPr lang="pt-BR" sz="1100"/>
              <a:t>Painel Resultados</a:t>
            </a:r>
          </a:p>
        </p:txBody>
      </p:sp>
      <p:sp>
        <p:nvSpPr>
          <p:cNvPr id="7" name="CaixaDeTexto 6">
            <a:extLst>
              <a:ext uri="{FF2B5EF4-FFF2-40B4-BE49-F238E27FC236}">
                <a16:creationId xmlns:a16="http://schemas.microsoft.com/office/drawing/2014/main" id="{0DB69CC9-3481-DC09-7799-B03371A4BF86}"/>
              </a:ext>
            </a:extLst>
          </p:cNvPr>
          <p:cNvSpPr txBox="1"/>
          <p:nvPr/>
        </p:nvSpPr>
        <p:spPr>
          <a:xfrm>
            <a:off x="2594213" y="2434403"/>
            <a:ext cx="2268000" cy="1870705"/>
          </a:xfrm>
          <a:prstGeom prst="rect">
            <a:avLst/>
          </a:prstGeom>
          <a:noFill/>
          <a:ln>
            <a:noFill/>
          </a:ln>
        </p:spPr>
        <p:txBody>
          <a:bodyPr wrap="square" lIns="91440" tIns="45720" rIns="91440" bIns="45720" rtlCol="0" anchor="t">
            <a:spAutoFit/>
          </a:bodyPr>
          <a:lstStyle/>
          <a:p>
            <a:pPr algn="ctr">
              <a:lnSpc>
                <a:spcPct val="107000"/>
              </a:lnSpc>
            </a:pPr>
            <a:r>
              <a:rPr lang="pt-BR" sz="1100" kern="100">
                <a:latin typeface="Poppins"/>
                <a:ea typeface="Aptos" panose="020B0004020202020204" pitchFamily="34" charset="0"/>
                <a:cs typeface="Poppins"/>
              </a:rPr>
              <a:t>Taxa de atendimento</a:t>
            </a:r>
          </a:p>
          <a:p>
            <a:pPr algn="ctr">
              <a:lnSpc>
                <a:spcPct val="107000"/>
              </a:lnSpc>
            </a:pPr>
            <a:r>
              <a:rPr lang="pt-BR" sz="1100" kern="100">
                <a:latin typeface="Poppins"/>
                <a:ea typeface="Aptos" panose="020B0004020202020204" pitchFamily="34" charset="0"/>
                <a:cs typeface="Poppins"/>
              </a:rPr>
              <a:t>Taxa abandono</a:t>
            </a:r>
          </a:p>
          <a:p>
            <a:pPr algn="ctr">
              <a:lnSpc>
                <a:spcPct val="107000"/>
              </a:lnSpc>
            </a:pPr>
            <a:r>
              <a:rPr lang="pt-BR" sz="1100" kern="100">
                <a:latin typeface="Poppins"/>
                <a:ea typeface="Aptos" panose="020B0004020202020204" pitchFamily="34" charset="0"/>
                <a:cs typeface="Poppins"/>
              </a:rPr>
              <a:t>Taxa reprovação</a:t>
            </a:r>
          </a:p>
          <a:p>
            <a:pPr algn="ctr">
              <a:lnSpc>
                <a:spcPct val="107000"/>
              </a:lnSpc>
            </a:pPr>
            <a:r>
              <a:rPr lang="pt-BR" sz="1100" kern="100">
                <a:effectLst/>
                <a:latin typeface="Poppins"/>
                <a:ea typeface="Aptos" panose="020B0004020202020204" pitchFamily="34" charset="0"/>
                <a:cs typeface="Poppins"/>
              </a:rPr>
              <a:t>Taxa de migração para EJA</a:t>
            </a:r>
          </a:p>
          <a:p>
            <a:pPr algn="ctr">
              <a:lnSpc>
                <a:spcPct val="107000"/>
              </a:lnSpc>
              <a:spcAft>
                <a:spcPts val="600"/>
              </a:spcAft>
            </a:pPr>
            <a:r>
              <a:rPr lang="pt-BR" sz="1100" kern="100">
                <a:latin typeface="Poppins"/>
                <a:ea typeface="Aptos" panose="020B0004020202020204" pitchFamily="34" charset="0"/>
                <a:cs typeface="Poppins"/>
              </a:rPr>
              <a:t>Nível adequado de aprendizagem LP e </a:t>
            </a:r>
            <a:r>
              <a:rPr lang="pt-BR" sz="1100" kern="100" err="1">
                <a:latin typeface="Poppins"/>
                <a:ea typeface="Aptos" panose="020B0004020202020204" pitchFamily="34" charset="0"/>
                <a:cs typeface="Poppins"/>
              </a:rPr>
              <a:t>Mat</a:t>
            </a:r>
            <a:endParaRPr lang="pt-BR" sz="1100" kern="100">
              <a:latin typeface="Poppins"/>
              <a:ea typeface="Aptos" panose="020B0004020202020204" pitchFamily="34" charset="0"/>
              <a:cs typeface="Poppins"/>
            </a:endParaRPr>
          </a:p>
          <a:p>
            <a:pPr algn="ctr">
              <a:lnSpc>
                <a:spcPct val="107000"/>
              </a:lnSpc>
              <a:spcAft>
                <a:spcPts val="600"/>
              </a:spcAft>
            </a:pPr>
            <a:r>
              <a:rPr lang="pt-BR" sz="1100" kern="100">
                <a:latin typeface="Poppins"/>
                <a:ea typeface="Aptos" panose="020B0004020202020204" pitchFamily="34" charset="0"/>
                <a:cs typeface="Poppins"/>
              </a:rPr>
              <a:t>Crianças alfabetizados no 2º ano EF</a:t>
            </a:r>
          </a:p>
          <a:p>
            <a:pPr algn="ctr">
              <a:lnSpc>
                <a:spcPct val="107000"/>
              </a:lnSpc>
              <a:spcAft>
                <a:spcPts val="600"/>
              </a:spcAft>
            </a:pPr>
            <a:endParaRPr lang="pt-BR" sz="1100" kern="100">
              <a:solidFill>
                <a:schemeClr val="bg2">
                  <a:lumMod val="75000"/>
                </a:schemeClr>
              </a:solidFill>
              <a:latin typeface="Poppins" panose="00000500000000000000" pitchFamily="2" charset="0"/>
              <a:ea typeface="Aptos" panose="020B0004020202020204" pitchFamily="34" charset="0"/>
              <a:cs typeface="Poppins" panose="00000500000000000000" pitchFamily="2" charset="0"/>
            </a:endParaRPr>
          </a:p>
        </p:txBody>
      </p:sp>
      <p:sp>
        <p:nvSpPr>
          <p:cNvPr id="8" name="Retângulo 7">
            <a:extLst>
              <a:ext uri="{FF2B5EF4-FFF2-40B4-BE49-F238E27FC236}">
                <a16:creationId xmlns:a16="http://schemas.microsoft.com/office/drawing/2014/main" id="{21FD570C-A3D9-863F-0686-4C0F337FEF64}"/>
              </a:ext>
            </a:extLst>
          </p:cNvPr>
          <p:cNvSpPr/>
          <p:nvPr/>
        </p:nvSpPr>
        <p:spPr>
          <a:xfrm>
            <a:off x="2594213" y="2172793"/>
            <a:ext cx="327607" cy="261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latin typeface="Poppins" panose="00000500000000000000" pitchFamily="2" charset="0"/>
                <a:cs typeface="Poppins" panose="00000500000000000000" pitchFamily="2" charset="0"/>
              </a:rPr>
              <a:t>2</a:t>
            </a:r>
          </a:p>
        </p:txBody>
      </p:sp>
      <p:sp>
        <p:nvSpPr>
          <p:cNvPr id="9" name="CaixaDeTexto 8">
            <a:extLst>
              <a:ext uri="{FF2B5EF4-FFF2-40B4-BE49-F238E27FC236}">
                <a16:creationId xmlns:a16="http://schemas.microsoft.com/office/drawing/2014/main" id="{AF0B369A-84AD-9571-CADC-EB33FF28AD35}"/>
              </a:ext>
            </a:extLst>
          </p:cNvPr>
          <p:cNvSpPr txBox="1"/>
          <p:nvPr/>
        </p:nvSpPr>
        <p:spPr>
          <a:xfrm>
            <a:off x="5042952" y="2172793"/>
            <a:ext cx="2268000" cy="261610"/>
          </a:xfrm>
          <a:prstGeom prst="rect">
            <a:avLst/>
          </a:prstGeom>
          <a:solidFill>
            <a:srgbClr val="2E52A0"/>
          </a:solidFill>
          <a:ln>
            <a:noFill/>
          </a:ln>
        </p:spPr>
        <p:txBody>
          <a:bodyPr wrap="square" rtlCol="0">
            <a:spAutoFit/>
          </a:bodyPr>
          <a:lstStyle>
            <a:defPPr marR="0" lvl="0" algn="l" rtl="0">
              <a:lnSpc>
                <a:spcPct val="100000"/>
              </a:lnSpc>
              <a:spcBef>
                <a:spcPts val="0"/>
              </a:spcBef>
              <a:spcAft>
                <a:spcPts val="0"/>
              </a:spcAft>
              <a:defRPr/>
            </a:defPPr>
            <a:lvl1pPr algn="ctr">
              <a:defRPr sz="1200">
                <a:solidFill>
                  <a:schemeClr val="bg1"/>
                </a:solidFill>
                <a:latin typeface="Poppins" panose="00000500000000000000" pitchFamily="2" charset="0"/>
                <a:cs typeface="Poppins" panose="00000500000000000000" pitchFamily="2" charset="0"/>
              </a:defRPr>
            </a:lvl1pPr>
          </a:lstStyle>
          <a:p>
            <a:r>
              <a:rPr lang="pt-BR" sz="1100"/>
              <a:t>Painel Insumos </a:t>
            </a:r>
          </a:p>
        </p:txBody>
      </p:sp>
      <p:sp>
        <p:nvSpPr>
          <p:cNvPr id="11" name="CaixaDeTexto 10">
            <a:extLst>
              <a:ext uri="{FF2B5EF4-FFF2-40B4-BE49-F238E27FC236}">
                <a16:creationId xmlns:a16="http://schemas.microsoft.com/office/drawing/2014/main" id="{2F2C9B6A-C32D-E8EB-97B1-19852EC548D5}"/>
              </a:ext>
            </a:extLst>
          </p:cNvPr>
          <p:cNvSpPr txBox="1"/>
          <p:nvPr/>
        </p:nvSpPr>
        <p:spPr>
          <a:xfrm>
            <a:off x="5042952" y="2434403"/>
            <a:ext cx="2268000" cy="1862048"/>
          </a:xfrm>
          <a:prstGeom prst="rect">
            <a:avLst/>
          </a:prstGeom>
          <a:noFill/>
          <a:ln>
            <a:noFill/>
          </a:ln>
        </p:spPr>
        <p:txBody>
          <a:bodyPr wrap="square" lIns="91440" tIns="45720" rIns="91440" bIns="45720" rtlCol="0" anchor="t">
            <a:spAutoFit/>
          </a:bodyPr>
          <a:lstStyle/>
          <a:p>
            <a:pPr algn="ctr" rtl="0" fontAlgn="base"/>
            <a:endParaRPr lang="pt-BR" sz="1100">
              <a:solidFill>
                <a:schemeClr val="tx1"/>
              </a:solidFill>
              <a:latin typeface="Poppins" panose="00000500000000000000" pitchFamily="2" charset="0"/>
              <a:cs typeface="Poppins" panose="00000500000000000000" pitchFamily="2" charset="0"/>
            </a:endParaRPr>
          </a:p>
          <a:p>
            <a:pPr algn="ctr" rtl="0" fontAlgn="base"/>
            <a:r>
              <a:rPr lang="pt-BR" sz="1100">
                <a:latin typeface="Poppins"/>
                <a:cs typeface="Poppins"/>
              </a:rPr>
              <a:t>1 - Gestão Educacional</a:t>
            </a:r>
          </a:p>
          <a:p>
            <a:pPr algn="ctr" rtl="0" fontAlgn="base"/>
            <a:r>
              <a:rPr lang="pt-BR" sz="1100">
                <a:latin typeface="Poppins"/>
                <a:cs typeface="Poppins"/>
              </a:rPr>
              <a:t>2 - Formação dos Profissionais</a:t>
            </a:r>
          </a:p>
          <a:p>
            <a:pPr algn="ctr" rtl="0" fontAlgn="base"/>
            <a:r>
              <a:rPr lang="pt-BR" sz="1100">
                <a:latin typeface="Poppins"/>
                <a:cs typeface="Poppins"/>
              </a:rPr>
              <a:t>3 - Práticas Pedagógicas e Avaliação</a:t>
            </a:r>
          </a:p>
          <a:p>
            <a:pPr algn="ctr" rtl="0" fontAlgn="base"/>
            <a:r>
              <a:rPr lang="pt-BR" sz="1100">
                <a:latin typeface="Poppins"/>
                <a:cs typeface="Poppins"/>
              </a:rPr>
              <a:t>4 - Infraestrutura e Recursos Pedagógicos</a:t>
            </a:r>
          </a:p>
          <a:p>
            <a:pPr algn="l" rtl="0" fontAlgn="base">
              <a:spcAft>
                <a:spcPts val="600"/>
              </a:spcAft>
            </a:pPr>
            <a:endParaRPr lang="pt-BR" sz="1100">
              <a:solidFill>
                <a:schemeClr val="tx1"/>
              </a:solidFill>
              <a:latin typeface="Poppins" panose="00000500000000000000" pitchFamily="2" charset="0"/>
              <a:cs typeface="Poppins" panose="00000500000000000000" pitchFamily="2" charset="0"/>
            </a:endParaRPr>
          </a:p>
          <a:p>
            <a:pPr algn="l" rtl="0" fontAlgn="base">
              <a:spcAft>
                <a:spcPts val="600"/>
              </a:spcAft>
            </a:pPr>
            <a:endParaRPr lang="pt-BR" sz="1100">
              <a:solidFill>
                <a:schemeClr val="tx1"/>
              </a:solidFill>
              <a:latin typeface="Poppins" panose="00000500000000000000" pitchFamily="2" charset="0"/>
              <a:cs typeface="Poppins" panose="00000500000000000000" pitchFamily="2" charset="0"/>
            </a:endParaRPr>
          </a:p>
        </p:txBody>
      </p:sp>
      <p:sp>
        <p:nvSpPr>
          <p:cNvPr id="12" name="Retângulo 11">
            <a:extLst>
              <a:ext uri="{FF2B5EF4-FFF2-40B4-BE49-F238E27FC236}">
                <a16:creationId xmlns:a16="http://schemas.microsoft.com/office/drawing/2014/main" id="{83D4ADC1-9FCA-DEE7-7FA8-CA571B519862}"/>
              </a:ext>
            </a:extLst>
          </p:cNvPr>
          <p:cNvSpPr/>
          <p:nvPr/>
        </p:nvSpPr>
        <p:spPr>
          <a:xfrm>
            <a:off x="5042952" y="2172793"/>
            <a:ext cx="327607" cy="261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latin typeface="Poppins" panose="00000500000000000000" pitchFamily="2" charset="0"/>
                <a:cs typeface="Poppins" panose="00000500000000000000" pitchFamily="2" charset="0"/>
              </a:rPr>
              <a:t>3</a:t>
            </a:r>
          </a:p>
        </p:txBody>
      </p:sp>
      <p:sp>
        <p:nvSpPr>
          <p:cNvPr id="17" name="CaixaDeTexto 16">
            <a:extLst>
              <a:ext uri="{FF2B5EF4-FFF2-40B4-BE49-F238E27FC236}">
                <a16:creationId xmlns:a16="http://schemas.microsoft.com/office/drawing/2014/main" id="{5350E4D5-C48F-47C8-B91A-C5EF15C1578E}"/>
              </a:ext>
            </a:extLst>
          </p:cNvPr>
          <p:cNvSpPr txBox="1"/>
          <p:nvPr/>
        </p:nvSpPr>
        <p:spPr>
          <a:xfrm>
            <a:off x="7453615" y="2172793"/>
            <a:ext cx="2268000" cy="261610"/>
          </a:xfrm>
          <a:prstGeom prst="rect">
            <a:avLst/>
          </a:prstGeom>
          <a:solidFill>
            <a:srgbClr val="2E52A0"/>
          </a:solidFill>
          <a:ln>
            <a:noFill/>
          </a:ln>
        </p:spPr>
        <p:txBody>
          <a:bodyPr wrap="square" rtlCol="0">
            <a:spAutoFit/>
          </a:bodyPr>
          <a:lstStyle>
            <a:defPPr marR="0" lvl="0" algn="l" rtl="0">
              <a:lnSpc>
                <a:spcPct val="100000"/>
              </a:lnSpc>
              <a:spcBef>
                <a:spcPts val="0"/>
              </a:spcBef>
              <a:spcAft>
                <a:spcPts val="0"/>
              </a:spcAft>
              <a:defRPr/>
            </a:defPPr>
            <a:lvl1pPr algn="ctr">
              <a:defRPr sz="1200">
                <a:solidFill>
                  <a:schemeClr val="bg1"/>
                </a:solidFill>
                <a:latin typeface="Poppins" panose="00000500000000000000" pitchFamily="2" charset="0"/>
                <a:cs typeface="Poppins" panose="00000500000000000000" pitchFamily="2" charset="0"/>
              </a:defRPr>
            </a:lvl1pPr>
          </a:lstStyle>
          <a:p>
            <a:r>
              <a:rPr lang="pt-BR" sz="1100"/>
              <a:t>Questionário</a:t>
            </a:r>
          </a:p>
        </p:txBody>
      </p:sp>
      <p:sp>
        <p:nvSpPr>
          <p:cNvPr id="18" name="CaixaDeTexto 17">
            <a:extLst>
              <a:ext uri="{FF2B5EF4-FFF2-40B4-BE49-F238E27FC236}">
                <a16:creationId xmlns:a16="http://schemas.microsoft.com/office/drawing/2014/main" id="{B400C0BB-FAD7-F010-8369-F98FB897BCCF}"/>
              </a:ext>
            </a:extLst>
          </p:cNvPr>
          <p:cNvSpPr txBox="1"/>
          <p:nvPr/>
        </p:nvSpPr>
        <p:spPr>
          <a:xfrm>
            <a:off x="7453615" y="2434403"/>
            <a:ext cx="2268000" cy="1846659"/>
          </a:xfrm>
          <a:prstGeom prst="rect">
            <a:avLst/>
          </a:prstGeom>
          <a:noFill/>
          <a:ln>
            <a:noFill/>
          </a:ln>
        </p:spPr>
        <p:txBody>
          <a:bodyPr wrap="square" lIns="91440" tIns="45720" rIns="91440" bIns="45720" rtlCol="0" anchor="t">
            <a:spAutoFit/>
          </a:bodyPr>
          <a:lstStyle/>
          <a:p>
            <a:pPr algn="ctr" fontAlgn="base">
              <a:spcAft>
                <a:spcPts val="600"/>
              </a:spcAft>
            </a:pPr>
            <a:endParaRPr lang="pt-BR" sz="1100">
              <a:solidFill>
                <a:schemeClr val="bg2">
                  <a:lumMod val="75000"/>
                </a:schemeClr>
              </a:solidFill>
              <a:latin typeface="Poppins" panose="00000500000000000000" pitchFamily="2" charset="0"/>
              <a:cs typeface="Poppins" panose="00000500000000000000" pitchFamily="2" charset="0"/>
            </a:endParaRPr>
          </a:p>
          <a:p>
            <a:pPr algn="ctr" fontAlgn="base">
              <a:spcAft>
                <a:spcPts val="600"/>
              </a:spcAft>
            </a:pPr>
            <a:r>
              <a:rPr lang="pt-BR" sz="1100">
                <a:latin typeface="Poppins"/>
                <a:cs typeface="Poppins"/>
              </a:rPr>
              <a:t>Perguntas aos gestores da secretaria sobre organização das políticas no estado/município, gestão da secretaria de educação, entre outros temas</a:t>
            </a:r>
          </a:p>
          <a:p>
            <a:pPr algn="ctr" rtl="0" fontAlgn="base">
              <a:spcAft>
                <a:spcPts val="600"/>
              </a:spcAft>
            </a:pPr>
            <a:endParaRPr lang="pt-BR" sz="1100">
              <a:solidFill>
                <a:schemeClr val="tx1"/>
              </a:solidFill>
              <a:latin typeface="Poppins" panose="00000500000000000000" pitchFamily="2" charset="0"/>
              <a:cs typeface="Poppins" panose="00000500000000000000" pitchFamily="2" charset="0"/>
            </a:endParaRPr>
          </a:p>
          <a:p>
            <a:pPr algn="l" rtl="0" fontAlgn="base">
              <a:spcAft>
                <a:spcPts val="600"/>
              </a:spcAft>
            </a:pPr>
            <a:endParaRPr lang="pt-BR" sz="1100">
              <a:solidFill>
                <a:schemeClr val="tx1"/>
              </a:solidFill>
              <a:latin typeface="Poppins" panose="00000500000000000000" pitchFamily="2" charset="0"/>
              <a:cs typeface="Poppins" panose="00000500000000000000" pitchFamily="2" charset="0"/>
            </a:endParaRPr>
          </a:p>
        </p:txBody>
      </p:sp>
      <p:sp>
        <p:nvSpPr>
          <p:cNvPr id="19" name="Retângulo 18">
            <a:extLst>
              <a:ext uri="{FF2B5EF4-FFF2-40B4-BE49-F238E27FC236}">
                <a16:creationId xmlns:a16="http://schemas.microsoft.com/office/drawing/2014/main" id="{362BF9F4-567B-1998-FE06-B08CD98BBD75}"/>
              </a:ext>
            </a:extLst>
          </p:cNvPr>
          <p:cNvSpPr/>
          <p:nvPr/>
        </p:nvSpPr>
        <p:spPr>
          <a:xfrm>
            <a:off x="7453615" y="2172793"/>
            <a:ext cx="327607" cy="261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latin typeface="Poppins" panose="00000500000000000000" pitchFamily="2" charset="0"/>
                <a:cs typeface="Poppins" panose="00000500000000000000" pitchFamily="2" charset="0"/>
              </a:rPr>
              <a:t>4</a:t>
            </a:r>
          </a:p>
        </p:txBody>
      </p:sp>
      <p:sp>
        <p:nvSpPr>
          <p:cNvPr id="20" name="CaixaDeTexto 19">
            <a:extLst>
              <a:ext uri="{FF2B5EF4-FFF2-40B4-BE49-F238E27FC236}">
                <a16:creationId xmlns:a16="http://schemas.microsoft.com/office/drawing/2014/main" id="{2F2435B9-B644-C5D5-0360-2BF35630418B}"/>
              </a:ext>
            </a:extLst>
          </p:cNvPr>
          <p:cNvSpPr txBox="1"/>
          <p:nvPr/>
        </p:nvSpPr>
        <p:spPr>
          <a:xfrm>
            <a:off x="9876435" y="2172793"/>
            <a:ext cx="2268000" cy="261610"/>
          </a:xfrm>
          <a:prstGeom prst="rect">
            <a:avLst/>
          </a:prstGeom>
          <a:solidFill>
            <a:srgbClr val="2E52A0"/>
          </a:solidFill>
          <a:ln>
            <a:noFill/>
          </a:ln>
        </p:spPr>
        <p:txBody>
          <a:bodyPr wrap="square" rtlCol="0">
            <a:spAutoFit/>
          </a:bodyPr>
          <a:lstStyle>
            <a:defPPr marR="0" lvl="0" algn="l" rtl="0">
              <a:lnSpc>
                <a:spcPct val="100000"/>
              </a:lnSpc>
              <a:spcBef>
                <a:spcPts val="0"/>
              </a:spcBef>
              <a:spcAft>
                <a:spcPts val="0"/>
              </a:spcAft>
              <a:defRPr/>
            </a:defPPr>
            <a:lvl1pPr algn="ctr">
              <a:defRPr sz="1200">
                <a:solidFill>
                  <a:schemeClr val="bg1"/>
                </a:solidFill>
                <a:latin typeface="Poppins" panose="00000500000000000000" pitchFamily="2" charset="0"/>
                <a:cs typeface="Poppins" panose="00000500000000000000" pitchFamily="2" charset="0"/>
              </a:defRPr>
            </a:lvl1pPr>
          </a:lstStyle>
          <a:p>
            <a:r>
              <a:rPr lang="pt-BR" sz="1100"/>
              <a:t>Painel Financiamento</a:t>
            </a:r>
          </a:p>
        </p:txBody>
      </p:sp>
      <p:sp>
        <p:nvSpPr>
          <p:cNvPr id="21" name="CaixaDeTexto 20">
            <a:extLst>
              <a:ext uri="{FF2B5EF4-FFF2-40B4-BE49-F238E27FC236}">
                <a16:creationId xmlns:a16="http://schemas.microsoft.com/office/drawing/2014/main" id="{5B5BC8EA-0617-2A56-D5FF-A2007A587692}"/>
              </a:ext>
            </a:extLst>
          </p:cNvPr>
          <p:cNvSpPr txBox="1"/>
          <p:nvPr/>
        </p:nvSpPr>
        <p:spPr>
          <a:xfrm>
            <a:off x="9864890" y="2434403"/>
            <a:ext cx="2268000" cy="1677382"/>
          </a:xfrm>
          <a:prstGeom prst="rect">
            <a:avLst/>
          </a:prstGeom>
          <a:noFill/>
          <a:ln>
            <a:noFill/>
          </a:ln>
        </p:spPr>
        <p:txBody>
          <a:bodyPr wrap="square" lIns="91440" tIns="45720" rIns="91440" bIns="45720" rtlCol="0" anchor="t">
            <a:spAutoFit/>
          </a:bodyPr>
          <a:lstStyle/>
          <a:p>
            <a:pPr algn="ctr" rtl="0" fontAlgn="base">
              <a:spcAft>
                <a:spcPts val="600"/>
              </a:spcAft>
            </a:pPr>
            <a:r>
              <a:rPr lang="pt-BR" sz="1100">
                <a:latin typeface="Poppins"/>
                <a:cs typeface="Poppins"/>
              </a:rPr>
              <a:t>Situação das receitas orçamentárias por fonte </a:t>
            </a:r>
          </a:p>
          <a:p>
            <a:pPr algn="ctr" rtl="0" fontAlgn="base">
              <a:spcAft>
                <a:spcPts val="600"/>
              </a:spcAft>
            </a:pPr>
            <a:r>
              <a:rPr lang="pt-BR" sz="1100">
                <a:latin typeface="Poppins"/>
                <a:cs typeface="Poppins"/>
              </a:rPr>
              <a:t>Histórico das receitas orçamentárias</a:t>
            </a:r>
          </a:p>
          <a:p>
            <a:pPr algn="ctr" rtl="0" fontAlgn="base">
              <a:spcAft>
                <a:spcPts val="600"/>
              </a:spcAft>
            </a:pPr>
            <a:r>
              <a:rPr lang="pt-BR" sz="1100">
                <a:latin typeface="Poppins"/>
                <a:cs typeface="Poppins"/>
              </a:rPr>
              <a:t>Atendimento às condicionalidades do VAAR/Fundeb</a:t>
            </a:r>
          </a:p>
          <a:p>
            <a:pPr algn="ctr" rtl="0" fontAlgn="base">
              <a:spcAft>
                <a:spcPts val="600"/>
              </a:spcAft>
            </a:pPr>
            <a:r>
              <a:rPr lang="pt-BR" sz="1100">
                <a:latin typeface="Poppins"/>
                <a:cs typeface="Poppins"/>
              </a:rPr>
              <a:t>Tendências</a:t>
            </a:r>
            <a:endParaRPr lang="en-US" sz="1100" b="0" i="0">
              <a:effectLst/>
              <a:latin typeface="Poppins"/>
              <a:cs typeface="Poppins"/>
            </a:endParaRPr>
          </a:p>
        </p:txBody>
      </p:sp>
      <p:sp>
        <p:nvSpPr>
          <p:cNvPr id="22" name="Retângulo 21">
            <a:extLst>
              <a:ext uri="{FF2B5EF4-FFF2-40B4-BE49-F238E27FC236}">
                <a16:creationId xmlns:a16="http://schemas.microsoft.com/office/drawing/2014/main" id="{D773FF6D-1A4D-08E0-C3BA-C6E687132428}"/>
              </a:ext>
            </a:extLst>
          </p:cNvPr>
          <p:cNvSpPr/>
          <p:nvPr/>
        </p:nvSpPr>
        <p:spPr>
          <a:xfrm>
            <a:off x="9864890" y="2172793"/>
            <a:ext cx="327607" cy="261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200">
                <a:latin typeface="Poppins" panose="00000500000000000000" pitchFamily="2" charset="0"/>
                <a:cs typeface="Poppins" panose="00000500000000000000" pitchFamily="2" charset="0"/>
              </a:rPr>
              <a:t>5</a:t>
            </a:r>
          </a:p>
        </p:txBody>
      </p:sp>
      <p:sp>
        <p:nvSpPr>
          <p:cNvPr id="38" name="CaixaDeTexto 37">
            <a:extLst>
              <a:ext uri="{FF2B5EF4-FFF2-40B4-BE49-F238E27FC236}">
                <a16:creationId xmlns:a16="http://schemas.microsoft.com/office/drawing/2014/main" id="{3E1CD4E0-E85C-A5F0-16B7-B438CD1ECCA1}"/>
              </a:ext>
            </a:extLst>
          </p:cNvPr>
          <p:cNvSpPr txBox="1"/>
          <p:nvPr/>
        </p:nvSpPr>
        <p:spPr>
          <a:xfrm>
            <a:off x="421027" y="502635"/>
            <a:ext cx="100898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800"/>
              </a:spcBef>
            </a:pPr>
            <a:r>
              <a:rPr lang="pt-BR" sz="2800">
                <a:solidFill>
                  <a:srgbClr val="212121"/>
                </a:solidFill>
                <a:latin typeface="Raleway Black"/>
                <a:ea typeface="Calibri" panose="020F0502020204030204"/>
                <a:cs typeface="Arial"/>
              </a:rPr>
              <a:t>NOVO DIAGNÓSTICO</a:t>
            </a:r>
          </a:p>
        </p:txBody>
      </p:sp>
      <p:sp>
        <p:nvSpPr>
          <p:cNvPr id="40" name="CaixaDeTexto 39">
            <a:extLst>
              <a:ext uri="{FF2B5EF4-FFF2-40B4-BE49-F238E27FC236}">
                <a16:creationId xmlns:a16="http://schemas.microsoft.com/office/drawing/2014/main" id="{82B8BD33-86F9-4771-CC4C-ABF08325E14A}"/>
              </a:ext>
            </a:extLst>
          </p:cNvPr>
          <p:cNvSpPr txBox="1"/>
          <p:nvPr/>
        </p:nvSpPr>
        <p:spPr>
          <a:xfrm>
            <a:off x="421026" y="1128429"/>
            <a:ext cx="11090156" cy="369332"/>
          </a:xfrm>
          <a:prstGeom prst="rect">
            <a:avLst/>
          </a:prstGeom>
          <a:noFill/>
        </p:spPr>
        <p:txBody>
          <a:bodyPr wrap="square" rtlCol="0">
            <a:spAutoFit/>
          </a:bodyPr>
          <a:lstStyle/>
          <a:p>
            <a:r>
              <a:rPr lang="pt-BR">
                <a:solidFill>
                  <a:srgbClr val="000000"/>
                </a:solidFill>
                <a:latin typeface="Montserrat Medium"/>
              </a:rPr>
              <a:t>Visão integral, sistêmica e gerencial da situação da rede de ensino, abrangendo: </a:t>
            </a:r>
          </a:p>
        </p:txBody>
      </p:sp>
      <p:pic>
        <p:nvPicPr>
          <p:cNvPr id="42" name="Imagem 41" descr="Logotipo, nome da empresa&#10;&#10;O conteúdo gerado por IA pode estar incorreto.">
            <a:extLst>
              <a:ext uri="{FF2B5EF4-FFF2-40B4-BE49-F238E27FC236}">
                <a16:creationId xmlns:a16="http://schemas.microsoft.com/office/drawing/2014/main" id="{687A5211-94C4-8FC2-83D9-0B19A4281057}"/>
              </a:ext>
            </a:extLst>
          </p:cNvPr>
          <p:cNvPicPr>
            <a:picLocks noChangeAspect="1"/>
          </p:cNvPicPr>
          <p:nvPr/>
        </p:nvPicPr>
        <p:blipFill>
          <a:blip r:embed="rId5"/>
          <a:stretch>
            <a:fillRect/>
          </a:stretch>
        </p:blipFill>
        <p:spPr>
          <a:xfrm>
            <a:off x="11012281" y="1384"/>
            <a:ext cx="1199771" cy="833644"/>
          </a:xfrm>
          <a:prstGeom prst="rect">
            <a:avLst/>
          </a:prstGeom>
        </p:spPr>
      </p:pic>
    </p:spTree>
    <p:extLst>
      <p:ext uri="{BB962C8B-B14F-4D97-AF65-F5344CB8AC3E}">
        <p14:creationId xmlns:p14="http://schemas.microsoft.com/office/powerpoint/2010/main" val="146769996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uv">
  <a:themeElements>
    <a:clrScheme name="Simple Light">
      <a:dk1>
        <a:srgbClr val="0096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o_apresentacao" id="{1097FCC8-F59E-48FC-A4F4-D788022228B3}" vid="{5288331B-E2CF-426B-AAD2-55DA6D8A2A0D}"/>
    </a:ext>
  </a:extLst>
</a:theme>
</file>

<file path=ppt/theme/theme4.xml><?xml version="1.0" encoding="utf-8"?>
<a:theme xmlns:a="http://schemas.openxmlformats.org/drawingml/2006/main" name="2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fe921d-bf2e-4fde-a3a2-15508058d867" xsi:nil="true"/>
    <lcf76f155ced4ddcb4097134ff3c332f xmlns="80ff3c58-4555-4b7e-8115-1f39b2549fd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0CE11E70B97DB4AA2EF45C6AD8CE673" ma:contentTypeVersion="15" ma:contentTypeDescription="Crie um novo documento." ma:contentTypeScope="" ma:versionID="fa0d96b24bff7c8ffa4b96f25d628378">
  <xsd:schema xmlns:xsd="http://www.w3.org/2001/XMLSchema" xmlns:xs="http://www.w3.org/2001/XMLSchema" xmlns:p="http://schemas.microsoft.com/office/2006/metadata/properties" xmlns:ns2="80ff3c58-4555-4b7e-8115-1f39b2549fd1" xmlns:ns3="fafe921d-bf2e-4fde-a3a2-15508058d867" targetNamespace="http://schemas.microsoft.com/office/2006/metadata/properties" ma:root="true" ma:fieldsID="80cb3e078b5e8ed7a714fb8c2a23f78b" ns2:_="" ns3:_="">
    <xsd:import namespace="80ff3c58-4555-4b7e-8115-1f39b2549fd1"/>
    <xsd:import namespace="fafe921d-bf2e-4fde-a3a2-15508058d86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ff3c58-4555-4b7e-8115-1f39b2549f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Marcações de imagem" ma:readOnly="false" ma:fieldId="{5cf76f15-5ced-4ddc-b409-7134ff3c332f}" ma:taxonomyMulti="true" ma:sspId="139944c2-26d9-490e-ad64-83e7a697585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fe921d-bf2e-4fde-a3a2-15508058d86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7f7ba0a-79a9-4494-8d6b-26a61454c6d5}" ma:internalName="TaxCatchAll" ma:showField="CatchAllData" ma:web="fafe921d-bf2e-4fde-a3a2-15508058d86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C2CA66-E2E8-49D6-9B99-AEA4D2017785}">
  <ds:schemaRefs>
    <ds:schemaRef ds:uri="http://schemas.microsoft.com/sharepoint/v3/contenttype/forms"/>
  </ds:schemaRefs>
</ds:datastoreItem>
</file>

<file path=customXml/itemProps2.xml><?xml version="1.0" encoding="utf-8"?>
<ds:datastoreItem xmlns:ds="http://schemas.openxmlformats.org/officeDocument/2006/customXml" ds:itemID="{5F96AE04-B2BD-45FE-8306-CBFC5BD1F6FA}">
  <ds:schemaRefs>
    <ds:schemaRef ds:uri="http://schemas.microsoft.com/office/2006/metadata/properties"/>
    <ds:schemaRef ds:uri="http://schemas.microsoft.com/office/2006/documentManagement/types"/>
    <ds:schemaRef ds:uri="http://purl.org/dc/elements/1.1/"/>
    <ds:schemaRef ds:uri="80ff3c58-4555-4b7e-8115-1f39b2549fd1"/>
    <ds:schemaRef ds:uri="http://purl.org/dc/dcmitype/"/>
    <ds:schemaRef ds:uri="http://schemas.microsoft.com/office/infopath/2007/PartnerControls"/>
    <ds:schemaRef ds:uri="http://schemas.openxmlformats.org/package/2006/metadata/core-properties"/>
    <ds:schemaRef ds:uri="fafe921d-bf2e-4fde-a3a2-15508058d867"/>
    <ds:schemaRef ds:uri="http://www.w3.org/XML/1998/namespace"/>
    <ds:schemaRef ds:uri="http://purl.org/dc/terms/"/>
  </ds:schemaRefs>
</ds:datastoreItem>
</file>

<file path=customXml/itemProps3.xml><?xml version="1.0" encoding="utf-8"?>
<ds:datastoreItem xmlns:ds="http://schemas.openxmlformats.org/officeDocument/2006/customXml" ds:itemID="{1433D2B8-EA2E-46BA-9B74-A77E8E55789A}">
  <ds:schemaRefs>
    <ds:schemaRef ds:uri="80ff3c58-4555-4b7e-8115-1f39b2549fd1"/>
    <ds:schemaRef ds:uri="fafe921d-bf2e-4fde-a3a2-15508058d8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2482</Words>
  <Application>Microsoft Office PowerPoint</Application>
  <PresentationFormat>Widescreen</PresentationFormat>
  <Paragraphs>357</Paragraphs>
  <Slides>26</Slides>
  <Notes>16</Notes>
  <HiddenSlides>15</HiddenSlides>
  <MMClips>0</MMClips>
  <ScaleCrop>false</ScaleCrop>
  <HeadingPairs>
    <vt:vector size="4" baseType="variant">
      <vt:variant>
        <vt:lpstr>Tema</vt:lpstr>
      </vt:variant>
      <vt:variant>
        <vt:i4>4</vt:i4>
      </vt:variant>
      <vt:variant>
        <vt:lpstr>Títulos de slides</vt:lpstr>
      </vt:variant>
      <vt:variant>
        <vt:i4>26</vt:i4>
      </vt:variant>
    </vt:vector>
  </HeadingPairs>
  <TitlesOfParts>
    <vt:vector size="30" baseType="lpstr">
      <vt:lpstr>Tema do Office</vt:lpstr>
      <vt:lpstr>Gruv</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AQUI</dc:title>
  <dc:creator>Daniel Rossano Serra Araujo Batista (GM/ACS/DEFENDER/MEC)</dc:creator>
  <cp:lastModifiedBy>Marina Galvao Kovacs (SEB/CGTI)</cp:lastModifiedBy>
  <cp:revision>105</cp:revision>
  <dcterms:created xsi:type="dcterms:W3CDTF">2024-04-17T14:25:00Z</dcterms:created>
  <dcterms:modified xsi:type="dcterms:W3CDTF">2025-03-27T02:03:51Z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0x010100F0CE11E70B97DB4AA2EF45C6AD8CE673</vt:lpwstr>
  </property>
  <property fmtid="{D5CDD505-2E9C-101B-9397-08002B2CF9AE}" pid="3" name="MediaServiceImageTags">
    <vt:lpwstr/>
  </property>
</Properties>
</file>