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77" r:id="rId2"/>
    <p:sldId id="364" r:id="rId3"/>
    <p:sldId id="378" r:id="rId4"/>
    <p:sldId id="376" r:id="rId5"/>
    <p:sldId id="379" r:id="rId6"/>
    <p:sldId id="348" r:id="rId7"/>
    <p:sldId id="381" r:id="rId8"/>
    <p:sldId id="382" r:id="rId9"/>
    <p:sldId id="384" r:id="rId10"/>
    <p:sldId id="385" r:id="rId11"/>
    <p:sldId id="386" r:id="rId12"/>
    <p:sldId id="366" r:id="rId13"/>
  </p:sldIdLst>
  <p:sldSz cx="20104100" cy="11309350"/>
  <p:notesSz cx="20104100" cy="1130935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5091" autoAdjust="0"/>
  </p:normalViewPr>
  <p:slideViewPr>
    <p:cSldViewPr>
      <p:cViewPr varScale="1">
        <p:scale>
          <a:sx n="60" d="100"/>
          <a:sy n="60" d="100"/>
        </p:scale>
        <p:origin x="1098" y="66"/>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16676A74-D3D1-4C2B-84A8-73B9B9C96523}" type="datetimeFigureOut">
              <a:rPr lang="pt-BR" smtClean="0"/>
              <a:t>25/03/2025</a:t>
            </a:fld>
            <a:endParaRPr lang="pt-BR"/>
          </a:p>
        </p:txBody>
      </p:sp>
      <p:sp>
        <p:nvSpPr>
          <p:cNvPr id="4" name="Espaço Reservado para Imagem de Slide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7FCC5FD7-5AA2-421B-A4BF-B6446B08831B}" type="slidenum">
              <a:rPr lang="pt-BR" smtClean="0"/>
              <a:t>‹nº›</a:t>
            </a:fld>
            <a:endParaRPr lang="pt-BR"/>
          </a:p>
        </p:txBody>
      </p:sp>
    </p:spTree>
    <p:extLst>
      <p:ext uri="{BB962C8B-B14F-4D97-AF65-F5344CB8AC3E}">
        <p14:creationId xmlns:p14="http://schemas.microsoft.com/office/powerpoint/2010/main" val="1466470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CC5FD7-5AA2-421B-A4BF-B6446B08831B}" type="slidenum">
              <a:rPr lang="pt-BR" smtClean="0"/>
              <a:t>2</a:t>
            </a:fld>
            <a:endParaRPr lang="pt-BR"/>
          </a:p>
        </p:txBody>
      </p:sp>
    </p:spTree>
    <p:extLst>
      <p:ext uri="{BB962C8B-B14F-4D97-AF65-F5344CB8AC3E}">
        <p14:creationId xmlns:p14="http://schemas.microsoft.com/office/powerpoint/2010/main" val="291144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7FCC5FD7-5AA2-421B-A4BF-B6446B08831B}" type="slidenum">
              <a:rPr lang="pt-BR" smtClean="0"/>
              <a:t>3</a:t>
            </a:fld>
            <a:endParaRPr lang="pt-BR"/>
          </a:p>
        </p:txBody>
      </p:sp>
    </p:spTree>
    <p:extLst>
      <p:ext uri="{BB962C8B-B14F-4D97-AF65-F5344CB8AC3E}">
        <p14:creationId xmlns:p14="http://schemas.microsoft.com/office/powerpoint/2010/main" val="193265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FCC5FD7-5AA2-421B-A4BF-B6446B08831B}" type="slidenum">
              <a:rPr lang="pt-BR" smtClean="0"/>
              <a:t>4</a:t>
            </a:fld>
            <a:endParaRPr lang="pt-BR"/>
          </a:p>
        </p:txBody>
      </p:sp>
    </p:spTree>
    <p:extLst>
      <p:ext uri="{BB962C8B-B14F-4D97-AF65-F5344CB8AC3E}">
        <p14:creationId xmlns:p14="http://schemas.microsoft.com/office/powerpoint/2010/main" val="280295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FCC5FD7-5AA2-421B-A4BF-B6446B08831B}" type="slidenum">
              <a:rPr lang="pt-BR" smtClean="0"/>
              <a:t>5</a:t>
            </a:fld>
            <a:endParaRPr lang="pt-BR"/>
          </a:p>
        </p:txBody>
      </p:sp>
    </p:spTree>
    <p:extLst>
      <p:ext uri="{BB962C8B-B14F-4D97-AF65-F5344CB8AC3E}">
        <p14:creationId xmlns:p14="http://schemas.microsoft.com/office/powerpoint/2010/main" val="337381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FCC5FD7-5AA2-421B-A4BF-B6446B08831B}" type="slidenum">
              <a:rPr lang="pt-BR" smtClean="0"/>
              <a:t>6</a:t>
            </a:fld>
            <a:endParaRPr lang="pt-BR"/>
          </a:p>
        </p:txBody>
      </p:sp>
    </p:spTree>
    <p:extLst>
      <p:ext uri="{BB962C8B-B14F-4D97-AF65-F5344CB8AC3E}">
        <p14:creationId xmlns:p14="http://schemas.microsoft.com/office/powerpoint/2010/main" val="223649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4707" y="0"/>
            <a:ext cx="19619595" cy="11308715"/>
          </a:xfrm>
          <a:custGeom>
            <a:avLst/>
            <a:gdLst/>
            <a:ahLst/>
            <a:cxnLst/>
            <a:rect l="l" t="t" r="r" b="b"/>
            <a:pathLst>
              <a:path w="19619595" h="11308715">
                <a:moveTo>
                  <a:pt x="0" y="0"/>
                </a:moveTo>
                <a:lnTo>
                  <a:pt x="0" y="11308556"/>
                </a:lnTo>
                <a:lnTo>
                  <a:pt x="19619392" y="11308556"/>
                </a:lnTo>
                <a:lnTo>
                  <a:pt x="19619392" y="0"/>
                </a:lnTo>
                <a:lnTo>
                  <a:pt x="0" y="0"/>
                </a:lnTo>
                <a:close/>
              </a:path>
            </a:pathLst>
          </a:custGeom>
          <a:solidFill>
            <a:srgbClr val="F4F4E0"/>
          </a:solidFill>
        </p:spPr>
        <p:txBody>
          <a:bodyPr wrap="square" lIns="0" tIns="0" rIns="0" bIns="0" rtlCol="0"/>
          <a:lstStyle/>
          <a:p>
            <a:endParaRPr/>
          </a:p>
        </p:txBody>
      </p:sp>
      <p:sp>
        <p:nvSpPr>
          <p:cNvPr id="17" name="bg object 17"/>
          <p:cNvSpPr/>
          <p:nvPr/>
        </p:nvSpPr>
        <p:spPr>
          <a:xfrm>
            <a:off x="0" y="397893"/>
            <a:ext cx="357505" cy="363855"/>
          </a:xfrm>
          <a:custGeom>
            <a:avLst/>
            <a:gdLst/>
            <a:ahLst/>
            <a:cxnLst/>
            <a:rect l="l" t="t" r="r" b="b"/>
            <a:pathLst>
              <a:path w="357505" h="363855">
                <a:moveTo>
                  <a:pt x="357329" y="0"/>
                </a:moveTo>
                <a:lnTo>
                  <a:pt x="0" y="0"/>
                </a:lnTo>
                <a:lnTo>
                  <a:pt x="0" y="363758"/>
                </a:lnTo>
                <a:lnTo>
                  <a:pt x="357329" y="363758"/>
                </a:lnTo>
                <a:lnTo>
                  <a:pt x="357329" y="0"/>
                </a:lnTo>
                <a:close/>
              </a:path>
            </a:pathLst>
          </a:custGeom>
          <a:solidFill>
            <a:srgbClr val="27D3BB"/>
          </a:solidFill>
        </p:spPr>
        <p:txBody>
          <a:bodyPr wrap="square" lIns="0" tIns="0" rIns="0" bIns="0" rtlCol="0"/>
          <a:lstStyle/>
          <a:p>
            <a:endParaRPr/>
          </a:p>
        </p:txBody>
      </p:sp>
      <p:sp>
        <p:nvSpPr>
          <p:cNvPr id="18" name="bg object 18"/>
          <p:cNvSpPr/>
          <p:nvPr/>
        </p:nvSpPr>
        <p:spPr>
          <a:xfrm>
            <a:off x="0" y="915867"/>
            <a:ext cx="357505" cy="363855"/>
          </a:xfrm>
          <a:custGeom>
            <a:avLst/>
            <a:gdLst/>
            <a:ahLst/>
            <a:cxnLst/>
            <a:rect l="l" t="t" r="r" b="b"/>
            <a:pathLst>
              <a:path w="357505" h="363855">
                <a:moveTo>
                  <a:pt x="357329" y="0"/>
                </a:moveTo>
                <a:lnTo>
                  <a:pt x="0" y="0"/>
                </a:lnTo>
                <a:lnTo>
                  <a:pt x="0" y="363758"/>
                </a:lnTo>
                <a:lnTo>
                  <a:pt x="357329" y="363758"/>
                </a:lnTo>
                <a:lnTo>
                  <a:pt x="357329" y="0"/>
                </a:lnTo>
                <a:close/>
              </a:path>
            </a:pathLst>
          </a:custGeom>
          <a:solidFill>
            <a:srgbClr val="FFC44F"/>
          </a:solidFill>
        </p:spPr>
        <p:txBody>
          <a:bodyPr wrap="square" lIns="0" tIns="0" rIns="0" bIns="0" rtlCol="0"/>
          <a:lstStyle/>
          <a:p>
            <a:endParaRPr/>
          </a:p>
        </p:txBody>
      </p:sp>
      <p:sp>
        <p:nvSpPr>
          <p:cNvPr id="2" name="Holder 2"/>
          <p:cNvSpPr>
            <a:spLocks noGrp="1"/>
          </p:cNvSpPr>
          <p:nvPr>
            <p:ph type="ctrTitle"/>
          </p:nvPr>
        </p:nvSpPr>
        <p:spPr>
          <a:xfrm>
            <a:off x="1910645" y="1818455"/>
            <a:ext cx="16282808" cy="19659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50" b="0" i="1">
                <a:solidFill>
                  <a:srgbClr val="283B44"/>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
        <p:nvSpPr>
          <p:cNvPr id="7" name="bg object 26">
            <a:extLst>
              <a:ext uri="{FF2B5EF4-FFF2-40B4-BE49-F238E27FC236}">
                <a16:creationId xmlns:a16="http://schemas.microsoft.com/office/drawing/2014/main" id="{E429D256-8B0C-429E-A8FF-7CF470AF4388}"/>
              </a:ext>
            </a:extLst>
          </p:cNvPr>
          <p:cNvSpPr/>
          <p:nvPr userDrawn="1"/>
        </p:nvSpPr>
        <p:spPr>
          <a:xfrm>
            <a:off x="1202790" y="0"/>
            <a:ext cx="5857240" cy="487045"/>
          </a:xfrm>
          <a:custGeom>
            <a:avLst/>
            <a:gdLst/>
            <a:ahLst/>
            <a:cxnLst/>
            <a:rect l="l" t="t" r="r" b="b"/>
            <a:pathLst>
              <a:path w="5857240" h="487045">
                <a:moveTo>
                  <a:pt x="0" y="487032"/>
                </a:moveTo>
                <a:lnTo>
                  <a:pt x="5856648" y="487032"/>
                </a:lnTo>
                <a:lnTo>
                  <a:pt x="5856648" y="0"/>
                </a:lnTo>
                <a:lnTo>
                  <a:pt x="0" y="0"/>
                </a:lnTo>
                <a:lnTo>
                  <a:pt x="0" y="487032"/>
                </a:lnTo>
                <a:close/>
              </a:path>
            </a:pathLst>
          </a:custGeom>
          <a:solidFill>
            <a:srgbClr val="53BBAF"/>
          </a:solidFill>
        </p:spPr>
        <p:txBody>
          <a:bodyPr wrap="square" lIns="0" tIns="0" rIns="0" bIns="0" rtlCol="0"/>
          <a:lstStyle/>
          <a:p>
            <a:endParaRPr/>
          </a:p>
        </p:txBody>
      </p:sp>
      <p:sp>
        <p:nvSpPr>
          <p:cNvPr id="8" name="bg object 27">
            <a:extLst>
              <a:ext uri="{FF2B5EF4-FFF2-40B4-BE49-F238E27FC236}">
                <a16:creationId xmlns:a16="http://schemas.microsoft.com/office/drawing/2014/main" id="{C8AF2EB1-4C97-475D-981C-E96F269D2D27}"/>
              </a:ext>
            </a:extLst>
          </p:cNvPr>
          <p:cNvSpPr/>
          <p:nvPr userDrawn="1"/>
        </p:nvSpPr>
        <p:spPr>
          <a:xfrm>
            <a:off x="0" y="0"/>
            <a:ext cx="1203325" cy="487045"/>
          </a:xfrm>
          <a:custGeom>
            <a:avLst/>
            <a:gdLst/>
            <a:ahLst/>
            <a:cxnLst/>
            <a:rect l="l" t="t" r="r" b="b"/>
            <a:pathLst>
              <a:path w="1203325" h="487045">
                <a:moveTo>
                  <a:pt x="0" y="487032"/>
                </a:moveTo>
                <a:lnTo>
                  <a:pt x="1202790" y="487032"/>
                </a:lnTo>
                <a:lnTo>
                  <a:pt x="1202790" y="0"/>
                </a:lnTo>
                <a:lnTo>
                  <a:pt x="0" y="0"/>
                </a:lnTo>
                <a:lnTo>
                  <a:pt x="0" y="487032"/>
                </a:lnTo>
                <a:close/>
              </a:path>
            </a:pathLst>
          </a:custGeom>
          <a:solidFill>
            <a:srgbClr val="FCC34F"/>
          </a:solidFill>
        </p:spPr>
        <p:txBody>
          <a:bodyPr wrap="square" lIns="0" tIns="0" rIns="0" bIns="0" rtlCol="0"/>
          <a:lstStyle/>
          <a:p>
            <a:endParaRPr/>
          </a:p>
        </p:txBody>
      </p:sp>
      <p:sp>
        <p:nvSpPr>
          <p:cNvPr id="9" name="bg object 28">
            <a:extLst>
              <a:ext uri="{FF2B5EF4-FFF2-40B4-BE49-F238E27FC236}">
                <a16:creationId xmlns:a16="http://schemas.microsoft.com/office/drawing/2014/main" id="{E8241ED3-5DAE-4EA1-8F3D-D4337841ECC0}"/>
              </a:ext>
            </a:extLst>
          </p:cNvPr>
          <p:cNvSpPr/>
          <p:nvPr userDrawn="1"/>
        </p:nvSpPr>
        <p:spPr>
          <a:xfrm>
            <a:off x="13035058" y="10815838"/>
            <a:ext cx="5857240" cy="492759"/>
          </a:xfrm>
          <a:custGeom>
            <a:avLst/>
            <a:gdLst/>
            <a:ahLst/>
            <a:cxnLst/>
            <a:rect l="l" t="t" r="r" b="b"/>
            <a:pathLst>
              <a:path w="5857240" h="492759">
                <a:moveTo>
                  <a:pt x="0" y="492717"/>
                </a:moveTo>
                <a:lnTo>
                  <a:pt x="5856648" y="492717"/>
                </a:lnTo>
                <a:lnTo>
                  <a:pt x="5856648" y="0"/>
                </a:lnTo>
                <a:lnTo>
                  <a:pt x="0" y="0"/>
                </a:lnTo>
                <a:lnTo>
                  <a:pt x="0" y="492717"/>
                </a:lnTo>
                <a:close/>
              </a:path>
            </a:pathLst>
          </a:custGeom>
          <a:solidFill>
            <a:srgbClr val="FCC34F"/>
          </a:solidFill>
        </p:spPr>
        <p:txBody>
          <a:bodyPr wrap="square" lIns="0" tIns="0" rIns="0" bIns="0" rtlCol="0"/>
          <a:lstStyle/>
          <a:p>
            <a:endParaRPr/>
          </a:p>
        </p:txBody>
      </p:sp>
      <p:sp>
        <p:nvSpPr>
          <p:cNvPr id="10" name="bg object 29">
            <a:extLst>
              <a:ext uri="{FF2B5EF4-FFF2-40B4-BE49-F238E27FC236}">
                <a16:creationId xmlns:a16="http://schemas.microsoft.com/office/drawing/2014/main" id="{DFF46908-D3DA-40EC-B649-9D5AD048BB13}"/>
              </a:ext>
            </a:extLst>
          </p:cNvPr>
          <p:cNvSpPr/>
          <p:nvPr userDrawn="1"/>
        </p:nvSpPr>
        <p:spPr>
          <a:xfrm>
            <a:off x="18891707" y="10815838"/>
            <a:ext cx="1205230" cy="492759"/>
          </a:xfrm>
          <a:custGeom>
            <a:avLst/>
            <a:gdLst/>
            <a:ahLst/>
            <a:cxnLst/>
            <a:rect l="l" t="t" r="r" b="b"/>
            <a:pathLst>
              <a:path w="1205230" h="492759">
                <a:moveTo>
                  <a:pt x="1204968" y="0"/>
                </a:moveTo>
                <a:lnTo>
                  <a:pt x="0" y="0"/>
                </a:lnTo>
                <a:lnTo>
                  <a:pt x="0" y="492717"/>
                </a:lnTo>
                <a:lnTo>
                  <a:pt x="1204968" y="492717"/>
                </a:lnTo>
                <a:lnTo>
                  <a:pt x="1204968" y="0"/>
                </a:lnTo>
                <a:close/>
              </a:path>
            </a:pathLst>
          </a:custGeom>
          <a:solidFill>
            <a:srgbClr val="53BBAF"/>
          </a:solidFill>
        </p:spPr>
        <p:txBody>
          <a:bodyPr wrap="square" lIns="0" tIns="0" rIns="0" bIns="0" rtlCol="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6" name="bg object 26"/>
          <p:cNvSpPr/>
          <p:nvPr/>
        </p:nvSpPr>
        <p:spPr>
          <a:xfrm>
            <a:off x="1202790" y="0"/>
            <a:ext cx="5857240" cy="487045"/>
          </a:xfrm>
          <a:custGeom>
            <a:avLst/>
            <a:gdLst/>
            <a:ahLst/>
            <a:cxnLst/>
            <a:rect l="l" t="t" r="r" b="b"/>
            <a:pathLst>
              <a:path w="5857240" h="487045">
                <a:moveTo>
                  <a:pt x="0" y="487032"/>
                </a:moveTo>
                <a:lnTo>
                  <a:pt x="5856648" y="487032"/>
                </a:lnTo>
                <a:lnTo>
                  <a:pt x="5856648" y="0"/>
                </a:lnTo>
                <a:lnTo>
                  <a:pt x="0" y="0"/>
                </a:lnTo>
                <a:lnTo>
                  <a:pt x="0" y="487032"/>
                </a:lnTo>
                <a:close/>
              </a:path>
            </a:pathLst>
          </a:custGeom>
          <a:solidFill>
            <a:srgbClr val="53BBAF"/>
          </a:solidFill>
        </p:spPr>
        <p:txBody>
          <a:bodyPr wrap="square" lIns="0" tIns="0" rIns="0" bIns="0" rtlCol="0"/>
          <a:lstStyle/>
          <a:p>
            <a:endParaRPr/>
          </a:p>
        </p:txBody>
      </p:sp>
      <p:sp>
        <p:nvSpPr>
          <p:cNvPr id="27" name="bg object 27"/>
          <p:cNvSpPr/>
          <p:nvPr/>
        </p:nvSpPr>
        <p:spPr>
          <a:xfrm>
            <a:off x="0" y="0"/>
            <a:ext cx="1203325" cy="487045"/>
          </a:xfrm>
          <a:custGeom>
            <a:avLst/>
            <a:gdLst/>
            <a:ahLst/>
            <a:cxnLst/>
            <a:rect l="l" t="t" r="r" b="b"/>
            <a:pathLst>
              <a:path w="1203325" h="487045">
                <a:moveTo>
                  <a:pt x="0" y="487032"/>
                </a:moveTo>
                <a:lnTo>
                  <a:pt x="1202790" y="487032"/>
                </a:lnTo>
                <a:lnTo>
                  <a:pt x="1202790" y="0"/>
                </a:lnTo>
                <a:lnTo>
                  <a:pt x="0" y="0"/>
                </a:lnTo>
                <a:lnTo>
                  <a:pt x="0" y="487032"/>
                </a:lnTo>
                <a:close/>
              </a:path>
            </a:pathLst>
          </a:custGeom>
          <a:solidFill>
            <a:srgbClr val="FCC34F"/>
          </a:solidFill>
        </p:spPr>
        <p:txBody>
          <a:bodyPr wrap="square" lIns="0" tIns="0" rIns="0" bIns="0" rtlCol="0"/>
          <a:lstStyle/>
          <a:p>
            <a:endParaRPr/>
          </a:p>
        </p:txBody>
      </p:sp>
      <p:sp>
        <p:nvSpPr>
          <p:cNvPr id="28" name="bg object 28"/>
          <p:cNvSpPr/>
          <p:nvPr/>
        </p:nvSpPr>
        <p:spPr>
          <a:xfrm>
            <a:off x="13035058" y="10815838"/>
            <a:ext cx="5857240" cy="492759"/>
          </a:xfrm>
          <a:custGeom>
            <a:avLst/>
            <a:gdLst/>
            <a:ahLst/>
            <a:cxnLst/>
            <a:rect l="l" t="t" r="r" b="b"/>
            <a:pathLst>
              <a:path w="5857240" h="492759">
                <a:moveTo>
                  <a:pt x="0" y="492717"/>
                </a:moveTo>
                <a:lnTo>
                  <a:pt x="5856648" y="492717"/>
                </a:lnTo>
                <a:lnTo>
                  <a:pt x="5856648" y="0"/>
                </a:lnTo>
                <a:lnTo>
                  <a:pt x="0" y="0"/>
                </a:lnTo>
                <a:lnTo>
                  <a:pt x="0" y="492717"/>
                </a:lnTo>
                <a:close/>
              </a:path>
            </a:pathLst>
          </a:custGeom>
          <a:solidFill>
            <a:srgbClr val="FCC34F"/>
          </a:solidFill>
        </p:spPr>
        <p:txBody>
          <a:bodyPr wrap="square" lIns="0" tIns="0" rIns="0" bIns="0" rtlCol="0"/>
          <a:lstStyle/>
          <a:p>
            <a:endParaRPr/>
          </a:p>
        </p:txBody>
      </p:sp>
      <p:sp>
        <p:nvSpPr>
          <p:cNvPr id="29" name="bg object 29"/>
          <p:cNvSpPr/>
          <p:nvPr/>
        </p:nvSpPr>
        <p:spPr>
          <a:xfrm>
            <a:off x="18891707" y="10815838"/>
            <a:ext cx="1205230" cy="492759"/>
          </a:xfrm>
          <a:custGeom>
            <a:avLst/>
            <a:gdLst/>
            <a:ahLst/>
            <a:cxnLst/>
            <a:rect l="l" t="t" r="r" b="b"/>
            <a:pathLst>
              <a:path w="1205230" h="492759">
                <a:moveTo>
                  <a:pt x="1204968" y="0"/>
                </a:moveTo>
                <a:lnTo>
                  <a:pt x="0" y="0"/>
                </a:lnTo>
                <a:lnTo>
                  <a:pt x="0" y="492717"/>
                </a:lnTo>
                <a:lnTo>
                  <a:pt x="1204968" y="492717"/>
                </a:lnTo>
                <a:lnTo>
                  <a:pt x="1204968" y="0"/>
                </a:lnTo>
                <a:close/>
              </a:path>
            </a:pathLst>
          </a:custGeom>
          <a:solidFill>
            <a:srgbClr val="53BBAF"/>
          </a:solidFill>
        </p:spPr>
        <p:txBody>
          <a:bodyPr wrap="square" lIns="0" tIns="0" rIns="0" bIns="0" rtlCol="0"/>
          <a:lstStyle/>
          <a:p>
            <a:endParaRPr/>
          </a:p>
        </p:txBody>
      </p:sp>
      <p:sp>
        <p:nvSpPr>
          <p:cNvPr id="30" name="bg object 30"/>
          <p:cNvSpPr/>
          <p:nvPr/>
        </p:nvSpPr>
        <p:spPr>
          <a:xfrm>
            <a:off x="1513493" y="6059040"/>
            <a:ext cx="5591810" cy="254635"/>
          </a:xfrm>
          <a:custGeom>
            <a:avLst/>
            <a:gdLst/>
            <a:ahLst/>
            <a:cxnLst/>
            <a:rect l="l" t="t" r="r" b="b"/>
            <a:pathLst>
              <a:path w="5591809" h="254635">
                <a:moveTo>
                  <a:pt x="5591452" y="0"/>
                </a:moveTo>
                <a:lnTo>
                  <a:pt x="0" y="0"/>
                </a:lnTo>
                <a:lnTo>
                  <a:pt x="0" y="254432"/>
                </a:lnTo>
                <a:lnTo>
                  <a:pt x="5591452" y="254432"/>
                </a:lnTo>
                <a:lnTo>
                  <a:pt x="5591452" y="0"/>
                </a:lnTo>
                <a:close/>
              </a:path>
            </a:pathLst>
          </a:custGeom>
          <a:solidFill>
            <a:srgbClr val="FFE9BE"/>
          </a:solidFill>
        </p:spPr>
        <p:txBody>
          <a:bodyPr wrap="square" lIns="0" tIns="0" rIns="0" bIns="0" rtlCol="0"/>
          <a:lstStyle/>
          <a:p>
            <a:endParaRPr/>
          </a:p>
        </p:txBody>
      </p:sp>
      <p:sp>
        <p:nvSpPr>
          <p:cNvPr id="31" name="bg object 31"/>
          <p:cNvSpPr/>
          <p:nvPr/>
        </p:nvSpPr>
        <p:spPr>
          <a:xfrm>
            <a:off x="1513493" y="8554556"/>
            <a:ext cx="7120255" cy="254635"/>
          </a:xfrm>
          <a:custGeom>
            <a:avLst/>
            <a:gdLst/>
            <a:ahLst/>
            <a:cxnLst/>
            <a:rect l="l" t="t" r="r" b="b"/>
            <a:pathLst>
              <a:path w="7120255" h="254634">
                <a:moveTo>
                  <a:pt x="7120202" y="0"/>
                </a:moveTo>
                <a:lnTo>
                  <a:pt x="0" y="0"/>
                </a:lnTo>
                <a:lnTo>
                  <a:pt x="0" y="254442"/>
                </a:lnTo>
                <a:lnTo>
                  <a:pt x="7120202" y="254442"/>
                </a:lnTo>
                <a:lnTo>
                  <a:pt x="7120202" y="0"/>
                </a:lnTo>
                <a:close/>
              </a:path>
            </a:pathLst>
          </a:custGeom>
          <a:solidFill>
            <a:srgbClr val="FFE9BE"/>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50" b="0" i="1">
                <a:solidFill>
                  <a:srgbClr val="283B44"/>
                </a:solidFill>
                <a:latin typeface="Arial Narrow"/>
                <a:cs typeface="Arial Narrow"/>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4707" y="0"/>
            <a:ext cx="19619595" cy="11308715"/>
          </a:xfrm>
          <a:custGeom>
            <a:avLst/>
            <a:gdLst/>
            <a:ahLst/>
            <a:cxnLst/>
            <a:rect l="l" t="t" r="r" b="b"/>
            <a:pathLst>
              <a:path w="19619595" h="11308715">
                <a:moveTo>
                  <a:pt x="0" y="0"/>
                </a:moveTo>
                <a:lnTo>
                  <a:pt x="0" y="11308556"/>
                </a:lnTo>
                <a:lnTo>
                  <a:pt x="19619392" y="11308556"/>
                </a:lnTo>
                <a:lnTo>
                  <a:pt x="19619392" y="0"/>
                </a:lnTo>
                <a:lnTo>
                  <a:pt x="0" y="0"/>
                </a:lnTo>
                <a:close/>
              </a:path>
            </a:pathLst>
          </a:custGeom>
          <a:solidFill>
            <a:srgbClr val="F4F4E0"/>
          </a:solidFill>
        </p:spPr>
        <p:txBody>
          <a:bodyPr wrap="square" lIns="0" tIns="0" rIns="0" bIns="0" rtlCol="0"/>
          <a:lstStyle/>
          <a:p>
            <a:endParaRPr/>
          </a:p>
        </p:txBody>
      </p:sp>
      <p:sp>
        <p:nvSpPr>
          <p:cNvPr id="17" name="bg object 17"/>
          <p:cNvSpPr/>
          <p:nvPr/>
        </p:nvSpPr>
        <p:spPr>
          <a:xfrm>
            <a:off x="0" y="397893"/>
            <a:ext cx="357505" cy="363855"/>
          </a:xfrm>
          <a:custGeom>
            <a:avLst/>
            <a:gdLst/>
            <a:ahLst/>
            <a:cxnLst/>
            <a:rect l="l" t="t" r="r" b="b"/>
            <a:pathLst>
              <a:path w="357505" h="363855">
                <a:moveTo>
                  <a:pt x="357329" y="0"/>
                </a:moveTo>
                <a:lnTo>
                  <a:pt x="0" y="0"/>
                </a:lnTo>
                <a:lnTo>
                  <a:pt x="0" y="363758"/>
                </a:lnTo>
                <a:lnTo>
                  <a:pt x="357329" y="363758"/>
                </a:lnTo>
                <a:lnTo>
                  <a:pt x="357329" y="0"/>
                </a:lnTo>
                <a:close/>
              </a:path>
            </a:pathLst>
          </a:custGeom>
          <a:solidFill>
            <a:srgbClr val="27D3BB"/>
          </a:solidFill>
        </p:spPr>
        <p:txBody>
          <a:bodyPr wrap="square" lIns="0" tIns="0" rIns="0" bIns="0" rtlCol="0"/>
          <a:lstStyle/>
          <a:p>
            <a:endParaRPr/>
          </a:p>
        </p:txBody>
      </p:sp>
      <p:sp>
        <p:nvSpPr>
          <p:cNvPr id="18" name="bg object 18"/>
          <p:cNvSpPr/>
          <p:nvPr/>
        </p:nvSpPr>
        <p:spPr>
          <a:xfrm>
            <a:off x="0" y="915867"/>
            <a:ext cx="357505" cy="363855"/>
          </a:xfrm>
          <a:custGeom>
            <a:avLst/>
            <a:gdLst/>
            <a:ahLst/>
            <a:cxnLst/>
            <a:rect l="l" t="t" r="r" b="b"/>
            <a:pathLst>
              <a:path w="357505" h="363855">
                <a:moveTo>
                  <a:pt x="357329" y="0"/>
                </a:moveTo>
                <a:lnTo>
                  <a:pt x="0" y="0"/>
                </a:lnTo>
                <a:lnTo>
                  <a:pt x="0" y="363758"/>
                </a:lnTo>
                <a:lnTo>
                  <a:pt x="357329" y="363758"/>
                </a:lnTo>
                <a:lnTo>
                  <a:pt x="357329" y="0"/>
                </a:lnTo>
                <a:close/>
              </a:path>
            </a:pathLst>
          </a:custGeom>
          <a:solidFill>
            <a:srgbClr val="FFC44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50" b="0" i="1">
                <a:solidFill>
                  <a:srgbClr val="283B44"/>
                </a:solidFill>
                <a:latin typeface="Arial Narrow"/>
                <a:cs typeface="Arial Narr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06621" y="911220"/>
            <a:ext cx="16290856" cy="1044575"/>
          </a:xfrm>
          <a:prstGeom prst="rect">
            <a:avLst/>
          </a:prstGeom>
        </p:spPr>
        <p:txBody>
          <a:bodyPr wrap="square" lIns="0" tIns="0" rIns="0" bIns="0">
            <a:spAutoFit/>
          </a:bodyPr>
          <a:lstStyle>
            <a:lvl1pPr>
              <a:defRPr sz="6650" b="0" i="1">
                <a:solidFill>
                  <a:srgbClr val="283B44"/>
                </a:solidFill>
                <a:latin typeface="Arial Narrow"/>
                <a:cs typeface="Arial Narrow"/>
              </a:defRPr>
            </a:lvl1pPr>
          </a:lstStyle>
          <a:p>
            <a:endParaRPr/>
          </a:p>
        </p:txBody>
      </p:sp>
      <p:sp>
        <p:nvSpPr>
          <p:cNvPr id="3" name="Holder 3"/>
          <p:cNvSpPr>
            <a:spLocks noGrp="1"/>
          </p:cNvSpPr>
          <p:nvPr>
            <p:ph type="body" idx="1"/>
          </p:nvPr>
        </p:nvSpPr>
        <p:spPr>
          <a:xfrm>
            <a:off x="1923345" y="4439655"/>
            <a:ext cx="13223240" cy="39262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0" y="-42536"/>
            <a:ext cx="10567066" cy="862947"/>
          </a:xfrm>
          <a:prstGeom prst="rect">
            <a:avLst/>
          </a:prstGeom>
        </p:spPr>
      </p:pic>
      <p:pic>
        <p:nvPicPr>
          <p:cNvPr id="5" name="Imagem 4"/>
          <p:cNvPicPr>
            <a:picLocks noChangeAspect="1"/>
          </p:cNvPicPr>
          <p:nvPr/>
        </p:nvPicPr>
        <p:blipFill>
          <a:blip r:embed="rId2"/>
          <a:stretch>
            <a:fillRect/>
          </a:stretch>
        </p:blipFill>
        <p:spPr>
          <a:xfrm>
            <a:off x="9537034" y="10446403"/>
            <a:ext cx="10567066" cy="862947"/>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450" y="168275"/>
            <a:ext cx="8155501" cy="10442560"/>
          </a:xfrm>
          <a:prstGeom prst="rect">
            <a:avLst/>
          </a:prstGeom>
        </p:spPr>
      </p:pic>
      <p:pic>
        <p:nvPicPr>
          <p:cNvPr id="7" name="Picture 2" descr="Iníc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5850" y="7718293"/>
            <a:ext cx="2859086" cy="908181"/>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831850" y="3292475"/>
            <a:ext cx="9192354" cy="3693319"/>
          </a:xfrm>
        </p:spPr>
        <p:txBody>
          <a:bodyPr/>
          <a:lstStyle/>
          <a:p>
            <a:pPr algn="ctr"/>
            <a:r>
              <a:rPr lang="pt-BR" sz="6000" b="1" dirty="0" smtClean="0">
                <a:solidFill>
                  <a:schemeClr val="tx1"/>
                </a:solidFill>
              </a:rPr>
              <a:t>OFICINA</a:t>
            </a:r>
            <a:r>
              <a:rPr lang="pt-BR" sz="6000" b="1" dirty="0">
                <a:solidFill>
                  <a:schemeClr val="tx1"/>
                </a:solidFill>
              </a:rPr>
              <a:t/>
            </a:r>
            <a:br>
              <a:rPr lang="pt-BR" sz="6000" b="1" dirty="0">
                <a:solidFill>
                  <a:schemeClr val="tx1"/>
                </a:solidFill>
              </a:rPr>
            </a:br>
            <a:r>
              <a:rPr lang="pt-BR" sz="6000" b="1" dirty="0" smtClean="0">
                <a:solidFill>
                  <a:schemeClr val="tx1"/>
                </a:solidFill>
              </a:rPr>
              <a:t>BOLSA FAMÍLIA 2025</a:t>
            </a:r>
            <a:br>
              <a:rPr lang="pt-BR" sz="6000" b="1" dirty="0" smtClean="0">
                <a:solidFill>
                  <a:schemeClr val="tx1"/>
                </a:solidFill>
              </a:rPr>
            </a:br>
            <a:r>
              <a:rPr lang="pt-BR" sz="6000" b="1" dirty="0" smtClean="0">
                <a:solidFill>
                  <a:schemeClr val="tx1"/>
                </a:solidFill>
              </a:rPr>
              <a:t>CONDICIONALIDADE DA EDUCAÇÃO</a:t>
            </a:r>
            <a:endParaRPr lang="pt-BR" sz="6000" b="1" dirty="0">
              <a:solidFill>
                <a:schemeClr val="tx1"/>
              </a:solidFill>
            </a:endParaRPr>
          </a:p>
        </p:txBody>
      </p:sp>
      <p:pic>
        <p:nvPicPr>
          <p:cNvPr id="9" name="Image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0151" y="7254875"/>
            <a:ext cx="3281126" cy="2472064"/>
          </a:xfrm>
          <a:prstGeom prst="rect">
            <a:avLst/>
          </a:prstGeom>
        </p:spPr>
      </p:pic>
    </p:spTree>
    <p:extLst>
      <p:ext uri="{BB962C8B-B14F-4D97-AF65-F5344CB8AC3E}">
        <p14:creationId xmlns:p14="http://schemas.microsoft.com/office/powerpoint/2010/main" val="79974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480050" y="2596611"/>
            <a:ext cx="14020800" cy="1138773"/>
          </a:xfrm>
        </p:spPr>
        <p:txBody>
          <a:bodyPr/>
          <a:lstStyle/>
          <a:p>
            <a:pPr algn="just">
              <a:buClr>
                <a:srgbClr val="FFFF00"/>
              </a:buClr>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endParaRPr lang="pt-BR" sz="3200" dirty="0"/>
          </a:p>
        </p:txBody>
      </p:sp>
      <p:pic>
        <p:nvPicPr>
          <p:cNvPr id="15" name="Imagem 14"/>
          <p:cNvPicPr>
            <a:picLocks noChangeAspect="1"/>
          </p:cNvPicPr>
          <p:nvPr/>
        </p:nvPicPr>
        <p:blipFill>
          <a:blip r:embed="rId2"/>
          <a:stretch>
            <a:fillRect/>
          </a:stretch>
        </p:blipFill>
        <p:spPr>
          <a:xfrm>
            <a:off x="37511" y="10496113"/>
            <a:ext cx="10014539" cy="818602"/>
          </a:xfrm>
          <a:prstGeom prst="rect">
            <a:avLst/>
          </a:prstGeom>
        </p:spPr>
      </p:pic>
      <p:pic>
        <p:nvPicPr>
          <p:cNvPr id="12" name="Imagem 11"/>
          <p:cNvPicPr>
            <a:picLocks noChangeAspect="1"/>
          </p:cNvPicPr>
          <p:nvPr/>
        </p:nvPicPr>
        <p:blipFill>
          <a:blip r:embed="rId2"/>
          <a:stretch>
            <a:fillRect/>
          </a:stretch>
        </p:blipFill>
        <p:spPr>
          <a:xfrm>
            <a:off x="9747250" y="10496113"/>
            <a:ext cx="10411769" cy="783677"/>
          </a:xfrm>
          <a:prstGeom prst="rect">
            <a:avLst/>
          </a:prstGeom>
        </p:spPr>
      </p:pic>
      <p:pic>
        <p:nvPicPr>
          <p:cNvPr id="5" name="Imagem 4"/>
          <p:cNvPicPr>
            <a:picLocks noChangeAspect="1"/>
          </p:cNvPicPr>
          <p:nvPr/>
        </p:nvPicPr>
        <p:blipFill>
          <a:blip r:embed="rId3"/>
          <a:stretch>
            <a:fillRect/>
          </a:stretch>
        </p:blipFill>
        <p:spPr>
          <a:xfrm>
            <a:off x="0" y="0"/>
            <a:ext cx="10016596" cy="816935"/>
          </a:xfrm>
          <a:prstGeom prst="rect">
            <a:avLst/>
          </a:prstGeom>
        </p:spPr>
      </p:pic>
      <p:pic>
        <p:nvPicPr>
          <p:cNvPr id="6" name="Imagem 5"/>
          <p:cNvPicPr>
            <a:picLocks noChangeAspect="1"/>
          </p:cNvPicPr>
          <p:nvPr/>
        </p:nvPicPr>
        <p:blipFill>
          <a:blip r:embed="rId4"/>
          <a:stretch>
            <a:fillRect/>
          </a:stretch>
        </p:blipFill>
        <p:spPr>
          <a:xfrm>
            <a:off x="17519650" y="99387"/>
            <a:ext cx="2333689" cy="738394"/>
          </a:xfrm>
          <a:prstGeom prst="rect">
            <a:avLst/>
          </a:prstGeom>
        </p:spPr>
      </p:pic>
      <p:pic>
        <p:nvPicPr>
          <p:cNvPr id="14" name="Imagem 13"/>
          <p:cNvPicPr>
            <a:picLocks noChangeAspect="1"/>
          </p:cNvPicPr>
          <p:nvPr/>
        </p:nvPicPr>
        <p:blipFill>
          <a:blip r:embed="rId5"/>
          <a:stretch>
            <a:fillRect/>
          </a:stretch>
        </p:blipFill>
        <p:spPr>
          <a:xfrm>
            <a:off x="14994353" y="-102202"/>
            <a:ext cx="2459793" cy="1364972"/>
          </a:xfrm>
          <a:prstGeom prst="rect">
            <a:avLst/>
          </a:prstGeom>
        </p:spPr>
      </p:pic>
      <p:sp>
        <p:nvSpPr>
          <p:cNvPr id="11" name="Título 1"/>
          <p:cNvSpPr>
            <a:spLocks noGrp="1"/>
          </p:cNvSpPr>
          <p:nvPr>
            <p:ph type="title"/>
          </p:nvPr>
        </p:nvSpPr>
        <p:spPr>
          <a:xfrm>
            <a:off x="1136650" y="1236123"/>
            <a:ext cx="10515600" cy="1023357"/>
          </a:xfrm>
        </p:spPr>
        <p:txBody>
          <a:bodyPr/>
          <a:lstStyle/>
          <a:p>
            <a:r>
              <a:rPr lang="pt-BR" b="1" u="sng" dirty="0" smtClean="0">
                <a:solidFill>
                  <a:schemeClr val="tx1"/>
                </a:solidFill>
                <a:latin typeface="Times New Roman" panose="02020603050405020304" pitchFamily="18" charset="0"/>
                <a:cs typeface="Times New Roman" panose="02020603050405020304" pitchFamily="18" charset="0"/>
              </a:rPr>
              <a:t>Presencial:</a:t>
            </a:r>
            <a:endParaRPr lang="pt-BR" b="1" u="sng" dirty="0">
              <a:solidFill>
                <a:schemeClr val="tx1"/>
              </a:solidFill>
              <a:latin typeface="Times New Roman" panose="02020603050405020304" pitchFamily="18" charset="0"/>
              <a:cs typeface="Times New Roman" panose="02020603050405020304" pitchFamily="18" charset="0"/>
            </a:endParaRPr>
          </a:p>
        </p:txBody>
      </p:sp>
      <p:sp>
        <p:nvSpPr>
          <p:cNvPr id="13" name="Espaço Reservado para Conteúdo 2"/>
          <p:cNvSpPr txBox="1">
            <a:spLocks/>
          </p:cNvSpPr>
          <p:nvPr/>
        </p:nvSpPr>
        <p:spPr>
          <a:xfrm>
            <a:off x="984250" y="3735384"/>
            <a:ext cx="10515600" cy="4351338"/>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t-BR" sz="4000" b="1" kern="0" dirty="0" smtClean="0">
                <a:latin typeface="Times New Roman" panose="02020603050405020304" pitchFamily="18" charset="0"/>
                <a:cs typeface="Times New Roman" panose="02020603050405020304" pitchFamily="18" charset="0"/>
              </a:rPr>
              <a:t>Comércio:</a:t>
            </a:r>
            <a:br>
              <a:rPr lang="pt-BR" sz="4000" b="1" kern="0" dirty="0" smtClean="0">
                <a:latin typeface="Times New Roman" panose="02020603050405020304" pitchFamily="18" charset="0"/>
                <a:cs typeface="Times New Roman" panose="02020603050405020304" pitchFamily="18" charset="0"/>
              </a:rPr>
            </a:br>
            <a:r>
              <a:rPr lang="pt-BR" sz="4000" b="1" kern="0" dirty="0" smtClean="0">
                <a:latin typeface="Times New Roman" panose="02020603050405020304" pitchFamily="18" charset="0"/>
                <a:cs typeface="Times New Roman" panose="02020603050405020304" pitchFamily="18" charset="0"/>
              </a:rPr>
              <a:t/>
            </a:r>
            <a:br>
              <a:rPr lang="pt-BR" sz="4000" b="1" kern="0" dirty="0" smtClean="0">
                <a:latin typeface="Times New Roman" panose="02020603050405020304" pitchFamily="18" charset="0"/>
                <a:cs typeface="Times New Roman" panose="02020603050405020304" pitchFamily="18" charset="0"/>
              </a:rPr>
            </a:br>
            <a:r>
              <a:rPr lang="pt-BR" sz="4000" b="1" kern="0" dirty="0" smtClean="0">
                <a:latin typeface="Times New Roman" panose="02020603050405020304" pitchFamily="18" charset="0"/>
                <a:cs typeface="Times New Roman" panose="02020603050405020304" pitchFamily="18" charset="0"/>
              </a:rPr>
              <a:t>Secretaria Municipal de Promoção Social, Combate à Pobreza, Esportes e Lazer - SEMPRE</a:t>
            </a:r>
          </a:p>
          <a:p>
            <a:r>
              <a:rPr lang="pt-BR" sz="4000" kern="0" dirty="0" smtClean="0">
                <a:latin typeface="Times New Roman" panose="02020603050405020304" pitchFamily="18" charset="0"/>
                <a:cs typeface="Times New Roman" panose="02020603050405020304" pitchFamily="18" charset="0"/>
              </a:rPr>
              <a:t>Rua Miguel Calmon, nº28 – Térreo</a:t>
            </a:r>
            <a:br>
              <a:rPr lang="pt-BR" sz="4000" kern="0" dirty="0" smtClean="0">
                <a:latin typeface="Times New Roman" panose="02020603050405020304" pitchFamily="18" charset="0"/>
                <a:cs typeface="Times New Roman" panose="02020603050405020304" pitchFamily="18" charset="0"/>
              </a:rPr>
            </a:br>
            <a:r>
              <a:rPr lang="pt-BR" sz="4000" kern="0" dirty="0" smtClean="0">
                <a:latin typeface="Times New Roman" panose="02020603050405020304" pitchFamily="18" charset="0"/>
                <a:cs typeface="Times New Roman" panose="02020603050405020304" pitchFamily="18" charset="0"/>
              </a:rPr>
              <a:t>Horário de atendimento: 08h ás 12h | 13h ás 17h</a:t>
            </a:r>
            <a:br>
              <a:rPr lang="pt-BR" sz="4000" kern="0" dirty="0" smtClean="0">
                <a:latin typeface="Times New Roman" panose="02020603050405020304" pitchFamily="18" charset="0"/>
                <a:cs typeface="Times New Roman" panose="02020603050405020304" pitchFamily="18" charset="0"/>
              </a:rPr>
            </a:br>
            <a:endParaRPr lang="pt-BR" sz="4000" b="1" kern="0" dirty="0" smtClean="0">
              <a:latin typeface="Times New Roman" panose="02020603050405020304" pitchFamily="18" charset="0"/>
              <a:cs typeface="Times New Roman" panose="02020603050405020304" pitchFamily="18" charset="0"/>
            </a:endParaRPr>
          </a:p>
          <a:p>
            <a:endParaRPr lang="pt-BR" sz="4000" kern="0" dirty="0" smtClean="0">
              <a:latin typeface="Times New Roman" panose="02020603050405020304" pitchFamily="18" charset="0"/>
              <a:cs typeface="Times New Roman" panose="02020603050405020304" pitchFamily="18" charset="0"/>
            </a:endParaRPr>
          </a:p>
          <a:p>
            <a:r>
              <a:rPr lang="pt-BR" sz="4000" b="1" kern="0" dirty="0" smtClean="0">
                <a:latin typeface="Times New Roman" panose="02020603050405020304" pitchFamily="18" charset="0"/>
                <a:cs typeface="Times New Roman" panose="02020603050405020304" pitchFamily="18" charset="0"/>
              </a:rPr>
              <a:t>Prefeitura-Bairro</a:t>
            </a:r>
          </a:p>
          <a:p>
            <a:endParaRPr lang="pt-BR" sz="4000" b="1" kern="0" dirty="0" smtClean="0"/>
          </a:p>
          <a:p>
            <a:endParaRPr lang="pt-BR" sz="4000" kern="0" dirty="0"/>
          </a:p>
        </p:txBody>
      </p:sp>
    </p:spTree>
    <p:extLst>
      <p:ext uri="{BB962C8B-B14F-4D97-AF65-F5344CB8AC3E}">
        <p14:creationId xmlns:p14="http://schemas.microsoft.com/office/powerpoint/2010/main" val="3772366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480050" y="2596611"/>
            <a:ext cx="14020800" cy="1138773"/>
          </a:xfrm>
        </p:spPr>
        <p:txBody>
          <a:bodyPr/>
          <a:lstStyle/>
          <a:p>
            <a:pPr algn="just">
              <a:buClr>
                <a:srgbClr val="FFFF00"/>
              </a:buClr>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endParaRPr lang="pt-BR" sz="3200" dirty="0"/>
          </a:p>
        </p:txBody>
      </p:sp>
      <p:pic>
        <p:nvPicPr>
          <p:cNvPr id="15" name="Imagem 14"/>
          <p:cNvPicPr>
            <a:picLocks noChangeAspect="1"/>
          </p:cNvPicPr>
          <p:nvPr/>
        </p:nvPicPr>
        <p:blipFill>
          <a:blip r:embed="rId2"/>
          <a:stretch>
            <a:fillRect/>
          </a:stretch>
        </p:blipFill>
        <p:spPr>
          <a:xfrm>
            <a:off x="37511" y="10496113"/>
            <a:ext cx="10014539" cy="818602"/>
          </a:xfrm>
          <a:prstGeom prst="rect">
            <a:avLst/>
          </a:prstGeom>
        </p:spPr>
      </p:pic>
      <p:pic>
        <p:nvPicPr>
          <p:cNvPr id="12" name="Imagem 11"/>
          <p:cNvPicPr>
            <a:picLocks noChangeAspect="1"/>
          </p:cNvPicPr>
          <p:nvPr/>
        </p:nvPicPr>
        <p:blipFill>
          <a:blip r:embed="rId2"/>
          <a:stretch>
            <a:fillRect/>
          </a:stretch>
        </p:blipFill>
        <p:spPr>
          <a:xfrm>
            <a:off x="9747250" y="10496113"/>
            <a:ext cx="10411769" cy="783677"/>
          </a:xfrm>
          <a:prstGeom prst="rect">
            <a:avLst/>
          </a:prstGeom>
        </p:spPr>
      </p:pic>
      <p:pic>
        <p:nvPicPr>
          <p:cNvPr id="5" name="Imagem 4"/>
          <p:cNvPicPr>
            <a:picLocks noChangeAspect="1"/>
          </p:cNvPicPr>
          <p:nvPr/>
        </p:nvPicPr>
        <p:blipFill>
          <a:blip r:embed="rId3"/>
          <a:stretch>
            <a:fillRect/>
          </a:stretch>
        </p:blipFill>
        <p:spPr>
          <a:xfrm>
            <a:off x="0" y="0"/>
            <a:ext cx="10016596" cy="816935"/>
          </a:xfrm>
          <a:prstGeom prst="rect">
            <a:avLst/>
          </a:prstGeom>
        </p:spPr>
      </p:pic>
      <p:pic>
        <p:nvPicPr>
          <p:cNvPr id="6" name="Imagem 5"/>
          <p:cNvPicPr>
            <a:picLocks noChangeAspect="1"/>
          </p:cNvPicPr>
          <p:nvPr/>
        </p:nvPicPr>
        <p:blipFill>
          <a:blip r:embed="rId4"/>
          <a:stretch>
            <a:fillRect/>
          </a:stretch>
        </p:blipFill>
        <p:spPr>
          <a:xfrm>
            <a:off x="17519650" y="99387"/>
            <a:ext cx="2333689" cy="738394"/>
          </a:xfrm>
          <a:prstGeom prst="rect">
            <a:avLst/>
          </a:prstGeom>
        </p:spPr>
      </p:pic>
      <p:pic>
        <p:nvPicPr>
          <p:cNvPr id="14" name="Imagem 13"/>
          <p:cNvPicPr>
            <a:picLocks noChangeAspect="1"/>
          </p:cNvPicPr>
          <p:nvPr/>
        </p:nvPicPr>
        <p:blipFill>
          <a:blip r:embed="rId5"/>
          <a:stretch>
            <a:fillRect/>
          </a:stretch>
        </p:blipFill>
        <p:spPr>
          <a:xfrm>
            <a:off x="14994353" y="-102202"/>
            <a:ext cx="2459793" cy="1364972"/>
          </a:xfrm>
          <a:prstGeom prst="rect">
            <a:avLst/>
          </a:prstGeom>
        </p:spPr>
      </p:pic>
      <p:sp>
        <p:nvSpPr>
          <p:cNvPr id="11" name="Título 1"/>
          <p:cNvSpPr>
            <a:spLocks noGrp="1"/>
          </p:cNvSpPr>
          <p:nvPr>
            <p:ph type="title"/>
          </p:nvPr>
        </p:nvSpPr>
        <p:spPr>
          <a:xfrm>
            <a:off x="1136650" y="1236123"/>
            <a:ext cx="10515600" cy="1023357"/>
          </a:xfrm>
        </p:spPr>
        <p:txBody>
          <a:bodyPr/>
          <a:lstStyle/>
          <a:p>
            <a:r>
              <a:rPr lang="pt-BR" b="1" u="sng" dirty="0" smtClean="0">
                <a:solidFill>
                  <a:schemeClr val="tx1"/>
                </a:solidFill>
                <a:latin typeface="Times New Roman" panose="02020603050405020304" pitchFamily="18" charset="0"/>
                <a:cs typeface="Times New Roman" panose="02020603050405020304" pitchFamily="18" charset="0"/>
              </a:rPr>
              <a:t>Presencial:</a:t>
            </a:r>
            <a:endParaRPr lang="pt-BR" b="1" u="sng" dirty="0">
              <a:solidFill>
                <a:schemeClr val="tx1"/>
              </a:solidFill>
              <a:latin typeface="Times New Roman" panose="02020603050405020304" pitchFamily="18" charset="0"/>
              <a:cs typeface="Times New Roman" panose="02020603050405020304" pitchFamily="18" charset="0"/>
            </a:endParaRPr>
          </a:p>
        </p:txBody>
      </p:sp>
      <p:sp>
        <p:nvSpPr>
          <p:cNvPr id="13" name="Espaço Reservado para Conteúdo 2"/>
          <p:cNvSpPr txBox="1">
            <a:spLocks/>
          </p:cNvSpPr>
          <p:nvPr/>
        </p:nvSpPr>
        <p:spPr>
          <a:xfrm>
            <a:off x="984250" y="3735384"/>
            <a:ext cx="10515600" cy="4351338"/>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t-BR" sz="4000" b="1" kern="0" dirty="0" smtClean="0">
                <a:latin typeface="Times New Roman" panose="02020603050405020304" pitchFamily="18" charset="0"/>
                <a:cs typeface="Times New Roman" panose="02020603050405020304" pitchFamily="18" charset="0"/>
              </a:rPr>
              <a:t>Comércio:</a:t>
            </a:r>
            <a:br>
              <a:rPr lang="pt-BR" sz="4000" b="1" kern="0" dirty="0" smtClean="0">
                <a:latin typeface="Times New Roman" panose="02020603050405020304" pitchFamily="18" charset="0"/>
                <a:cs typeface="Times New Roman" panose="02020603050405020304" pitchFamily="18" charset="0"/>
              </a:rPr>
            </a:br>
            <a:r>
              <a:rPr lang="pt-BR" sz="4000" b="1" kern="0" dirty="0" smtClean="0">
                <a:latin typeface="Times New Roman" panose="02020603050405020304" pitchFamily="18" charset="0"/>
                <a:cs typeface="Times New Roman" panose="02020603050405020304" pitchFamily="18" charset="0"/>
              </a:rPr>
              <a:t/>
            </a:r>
            <a:br>
              <a:rPr lang="pt-BR" sz="4000" b="1" kern="0" dirty="0" smtClean="0">
                <a:latin typeface="Times New Roman" panose="02020603050405020304" pitchFamily="18" charset="0"/>
                <a:cs typeface="Times New Roman" panose="02020603050405020304" pitchFamily="18" charset="0"/>
              </a:rPr>
            </a:br>
            <a:r>
              <a:rPr lang="pt-BR" sz="4000" b="1" kern="0" dirty="0" smtClean="0">
                <a:latin typeface="Times New Roman" panose="02020603050405020304" pitchFamily="18" charset="0"/>
                <a:cs typeface="Times New Roman" panose="02020603050405020304" pitchFamily="18" charset="0"/>
              </a:rPr>
              <a:t>Secretaria Municipal de Promoção Social, Combate à Pobreza, Esportes e Lazer - SEMPRE</a:t>
            </a:r>
          </a:p>
          <a:p>
            <a:r>
              <a:rPr lang="pt-BR" sz="4000" kern="0" dirty="0" smtClean="0">
                <a:latin typeface="Times New Roman" panose="02020603050405020304" pitchFamily="18" charset="0"/>
                <a:cs typeface="Times New Roman" panose="02020603050405020304" pitchFamily="18" charset="0"/>
              </a:rPr>
              <a:t>Rua Miguel Calmon, nº28 – Térreo</a:t>
            </a:r>
            <a:br>
              <a:rPr lang="pt-BR" sz="4000" kern="0" dirty="0" smtClean="0">
                <a:latin typeface="Times New Roman" panose="02020603050405020304" pitchFamily="18" charset="0"/>
                <a:cs typeface="Times New Roman" panose="02020603050405020304" pitchFamily="18" charset="0"/>
              </a:rPr>
            </a:br>
            <a:r>
              <a:rPr lang="pt-BR" sz="4000" kern="0" dirty="0" smtClean="0">
                <a:latin typeface="Times New Roman" panose="02020603050405020304" pitchFamily="18" charset="0"/>
                <a:cs typeface="Times New Roman" panose="02020603050405020304" pitchFamily="18" charset="0"/>
              </a:rPr>
              <a:t>Horário de atendimento: 08h ás 12h | 13h ás 17h</a:t>
            </a:r>
            <a:br>
              <a:rPr lang="pt-BR" sz="4000" kern="0" dirty="0" smtClean="0">
                <a:latin typeface="Times New Roman" panose="02020603050405020304" pitchFamily="18" charset="0"/>
                <a:cs typeface="Times New Roman" panose="02020603050405020304" pitchFamily="18" charset="0"/>
              </a:rPr>
            </a:br>
            <a:endParaRPr lang="pt-BR" sz="4000" b="1" kern="0" dirty="0" smtClean="0">
              <a:latin typeface="Times New Roman" panose="02020603050405020304" pitchFamily="18" charset="0"/>
              <a:cs typeface="Times New Roman" panose="02020603050405020304" pitchFamily="18" charset="0"/>
            </a:endParaRPr>
          </a:p>
          <a:p>
            <a:endParaRPr lang="pt-BR" sz="4000" kern="0" dirty="0" smtClean="0">
              <a:latin typeface="Times New Roman" panose="02020603050405020304" pitchFamily="18" charset="0"/>
              <a:cs typeface="Times New Roman" panose="02020603050405020304" pitchFamily="18" charset="0"/>
            </a:endParaRPr>
          </a:p>
          <a:p>
            <a:r>
              <a:rPr lang="pt-BR" sz="4000" b="1" kern="0" dirty="0" smtClean="0">
                <a:latin typeface="Times New Roman" panose="02020603050405020304" pitchFamily="18" charset="0"/>
                <a:cs typeface="Times New Roman" panose="02020603050405020304" pitchFamily="18" charset="0"/>
              </a:rPr>
              <a:t>Prefeitura-Bairro</a:t>
            </a:r>
          </a:p>
          <a:p>
            <a:endParaRPr lang="pt-BR" sz="4000" b="1" kern="0" dirty="0" smtClean="0"/>
          </a:p>
          <a:p>
            <a:endParaRPr lang="pt-BR" sz="4000" kern="0" dirty="0"/>
          </a:p>
        </p:txBody>
      </p:sp>
    </p:spTree>
    <p:extLst>
      <p:ext uri="{BB962C8B-B14F-4D97-AF65-F5344CB8AC3E}">
        <p14:creationId xmlns:p14="http://schemas.microsoft.com/office/powerpoint/2010/main" val="1969254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p:txBody>
          <a:bodyPr/>
          <a:lstStyle/>
          <a:p>
            <a:endParaRPr lang="pt-BR"/>
          </a:p>
        </p:txBody>
      </p:sp>
      <p:pic>
        <p:nvPicPr>
          <p:cNvPr id="4" name="Imagem 3"/>
          <p:cNvPicPr>
            <a:picLocks noChangeAspect="1"/>
          </p:cNvPicPr>
          <p:nvPr/>
        </p:nvPicPr>
        <p:blipFill>
          <a:blip r:embed="rId2"/>
          <a:stretch>
            <a:fillRect/>
          </a:stretch>
        </p:blipFill>
        <p:spPr>
          <a:xfrm>
            <a:off x="1670050" y="1235075"/>
            <a:ext cx="14672614" cy="8385398"/>
          </a:xfrm>
          <a:prstGeom prst="rect">
            <a:avLst/>
          </a:prstGeom>
        </p:spPr>
      </p:pic>
      <p:pic>
        <p:nvPicPr>
          <p:cNvPr id="5" name="Imagem 4"/>
          <p:cNvPicPr>
            <a:picLocks noChangeAspect="1"/>
          </p:cNvPicPr>
          <p:nvPr/>
        </p:nvPicPr>
        <p:blipFill>
          <a:blip r:embed="rId3"/>
          <a:stretch>
            <a:fillRect/>
          </a:stretch>
        </p:blipFill>
        <p:spPr>
          <a:xfrm>
            <a:off x="0" y="0"/>
            <a:ext cx="10071465" cy="841321"/>
          </a:xfrm>
          <a:prstGeom prst="rect">
            <a:avLst/>
          </a:prstGeom>
        </p:spPr>
      </p:pic>
      <p:pic>
        <p:nvPicPr>
          <p:cNvPr id="6" name="Imagem 5"/>
          <p:cNvPicPr>
            <a:picLocks noChangeAspect="1"/>
          </p:cNvPicPr>
          <p:nvPr/>
        </p:nvPicPr>
        <p:blipFill>
          <a:blip r:embed="rId3"/>
          <a:stretch>
            <a:fillRect/>
          </a:stretch>
        </p:blipFill>
        <p:spPr>
          <a:xfrm>
            <a:off x="0" y="10465025"/>
            <a:ext cx="10071465" cy="841321"/>
          </a:xfrm>
          <a:prstGeom prst="rect">
            <a:avLst/>
          </a:prstGeom>
        </p:spPr>
      </p:pic>
      <p:pic>
        <p:nvPicPr>
          <p:cNvPr id="7" name="Imagem 6"/>
          <p:cNvPicPr>
            <a:picLocks noChangeAspect="1"/>
          </p:cNvPicPr>
          <p:nvPr/>
        </p:nvPicPr>
        <p:blipFill>
          <a:blip r:embed="rId3"/>
          <a:stretch>
            <a:fillRect/>
          </a:stretch>
        </p:blipFill>
        <p:spPr>
          <a:xfrm>
            <a:off x="10032635" y="10497962"/>
            <a:ext cx="10071465" cy="841321"/>
          </a:xfrm>
          <a:prstGeom prst="rect">
            <a:avLst/>
          </a:prstGeom>
        </p:spPr>
      </p:pic>
      <p:pic>
        <p:nvPicPr>
          <p:cNvPr id="8" name="Imagem 7"/>
          <p:cNvPicPr>
            <a:picLocks noChangeAspect="1"/>
          </p:cNvPicPr>
          <p:nvPr/>
        </p:nvPicPr>
        <p:blipFill>
          <a:blip r:embed="rId4"/>
          <a:stretch>
            <a:fillRect/>
          </a:stretch>
        </p:blipFill>
        <p:spPr>
          <a:xfrm>
            <a:off x="1923345" y="8336023"/>
            <a:ext cx="1905000" cy="1090898"/>
          </a:xfrm>
          <a:prstGeom prst="rect">
            <a:avLst/>
          </a:prstGeom>
        </p:spPr>
      </p:pic>
      <p:pic>
        <p:nvPicPr>
          <p:cNvPr id="9" name="Imagem 8"/>
          <p:cNvPicPr>
            <a:picLocks noChangeAspect="1"/>
          </p:cNvPicPr>
          <p:nvPr/>
        </p:nvPicPr>
        <p:blipFill>
          <a:blip r:embed="rId5"/>
          <a:stretch>
            <a:fillRect/>
          </a:stretch>
        </p:blipFill>
        <p:spPr>
          <a:xfrm>
            <a:off x="14155985" y="8365859"/>
            <a:ext cx="1981200" cy="1161143"/>
          </a:xfrm>
          <a:prstGeom prst="rect">
            <a:avLst/>
          </a:prstGeom>
        </p:spPr>
      </p:pic>
    </p:spTree>
    <p:extLst>
      <p:ext uri="{BB962C8B-B14F-4D97-AF65-F5344CB8AC3E}">
        <p14:creationId xmlns:p14="http://schemas.microsoft.com/office/powerpoint/2010/main" val="270934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6621" y="911220"/>
            <a:ext cx="16290856" cy="1846659"/>
          </a:xfrm>
        </p:spPr>
        <p:txBody>
          <a:bodyPr/>
          <a:lstStyle/>
          <a:p>
            <a:pPr algn="ctr"/>
            <a:r>
              <a:rPr lang="pt-BR" sz="6000" i="0" dirty="0">
                <a:solidFill>
                  <a:schemeClr val="tx1"/>
                </a:solidFill>
              </a:rPr>
              <a:t/>
            </a:r>
            <a:br>
              <a:rPr lang="pt-BR" sz="6000" i="0" dirty="0">
                <a:solidFill>
                  <a:schemeClr val="tx1"/>
                </a:solidFill>
              </a:rPr>
            </a:br>
            <a:endParaRPr lang="pt-BR" sz="6000" dirty="0">
              <a:solidFill>
                <a:schemeClr val="tx1"/>
              </a:solidFill>
            </a:endParaRPr>
          </a:p>
        </p:txBody>
      </p:sp>
      <p:sp>
        <p:nvSpPr>
          <p:cNvPr id="3" name="Espaço Reservado para Texto 2"/>
          <p:cNvSpPr>
            <a:spLocks noGrp="1"/>
          </p:cNvSpPr>
          <p:nvPr>
            <p:ph type="body" idx="1"/>
          </p:nvPr>
        </p:nvSpPr>
        <p:spPr>
          <a:xfrm>
            <a:off x="592587" y="2302735"/>
            <a:ext cx="12050263" cy="9140964"/>
          </a:xfrm>
        </p:spPr>
        <p:txBody>
          <a:bodyPr/>
          <a:lstStyle/>
          <a:p>
            <a:pPr algn="just"/>
            <a:endParaRPr lang="pt-BR" sz="2400" b="1" dirty="0">
              <a:latin typeface="Times New Roman" panose="02020603050405020304" pitchFamily="18" charset="0"/>
              <a:cs typeface="Times New Roman" panose="02020603050405020304" pitchFamily="18" charset="0"/>
            </a:endParaRPr>
          </a:p>
          <a:p>
            <a:pPr algn="just"/>
            <a:endParaRPr lang="pt-BR" sz="2400" b="1" dirty="0" smtClean="0">
              <a:latin typeface="Times New Roman" panose="02020603050405020304" pitchFamily="18" charset="0"/>
              <a:cs typeface="Times New Roman" panose="02020603050405020304" pitchFamily="18" charset="0"/>
            </a:endParaRPr>
          </a:p>
          <a:p>
            <a:pPr algn="just"/>
            <a:endParaRPr lang="pt-BR" sz="2400" b="1" dirty="0">
              <a:latin typeface="Times New Roman" panose="02020603050405020304" pitchFamily="18" charset="0"/>
              <a:cs typeface="Times New Roman" panose="02020603050405020304" pitchFamily="18" charset="0"/>
            </a:endParaRPr>
          </a:p>
          <a:p>
            <a:pPr algn="just"/>
            <a:r>
              <a:rPr lang="pt-BR" sz="3200" b="1" dirty="0" smtClean="0">
                <a:latin typeface="Times New Roman" panose="02020603050405020304" pitchFamily="18" charset="0"/>
                <a:cs typeface="Times New Roman" panose="02020603050405020304" pitchFamily="18" charset="0"/>
              </a:rPr>
              <a:t>O Programa </a:t>
            </a:r>
            <a:r>
              <a:rPr lang="pt-BR" sz="3200" b="1" dirty="0">
                <a:latin typeface="Times New Roman" panose="02020603050405020304" pitchFamily="18" charset="0"/>
                <a:cs typeface="Times New Roman" panose="02020603050405020304" pitchFamily="18" charset="0"/>
              </a:rPr>
              <a:t>Bolsa Família é um programa de transferência de renda com condicionalidades na </a:t>
            </a:r>
            <a:r>
              <a:rPr lang="pt-BR" sz="3200" b="1" dirty="0" smtClean="0">
                <a:latin typeface="Times New Roman" panose="02020603050405020304" pitchFamily="18" charset="0"/>
                <a:cs typeface="Times New Roman" panose="02020603050405020304" pitchFamily="18" charset="0"/>
              </a:rPr>
              <a:t>saúde, educação</a:t>
            </a:r>
            <a:r>
              <a:rPr lang="pt-BR" sz="3200" b="1" dirty="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e assistência.</a:t>
            </a:r>
            <a:endParaRPr lang="pt-BR" sz="3200" b="1" dirty="0">
              <a:latin typeface="Times New Roman" panose="02020603050405020304" pitchFamily="18" charset="0"/>
              <a:cs typeface="Times New Roman" panose="02020603050405020304" pitchFamily="18" charset="0"/>
            </a:endParaRPr>
          </a:p>
          <a:p>
            <a:pPr algn="just"/>
            <a:r>
              <a:rPr lang="pt-BR" sz="3200" b="1" dirty="0">
                <a:latin typeface="Times New Roman" panose="02020603050405020304" pitchFamily="18" charset="0"/>
                <a:cs typeface="Times New Roman" panose="02020603050405020304" pitchFamily="18" charset="0"/>
              </a:rPr>
              <a:t>São elegíveis ao Programa Bolsa Família as famílias inscritas no Cadastro Único em situação de pobreza, com renda per capita até R$ 218,00 (duzentos e dezoito reais</a:t>
            </a:r>
            <a:r>
              <a:rPr lang="pt-BR" sz="3200" b="1" dirty="0" smtClean="0">
                <a:latin typeface="Times New Roman" panose="02020603050405020304" pitchFamily="18" charset="0"/>
                <a:cs typeface="Times New Roman" panose="02020603050405020304" pitchFamily="18" charset="0"/>
              </a:rPr>
              <a:t>).</a:t>
            </a:r>
          </a:p>
          <a:p>
            <a:pPr algn="just"/>
            <a:endParaRPr lang="pt-BR" sz="3200" b="1" dirty="0">
              <a:latin typeface="Times New Roman" panose="02020603050405020304" pitchFamily="18" charset="0"/>
              <a:cs typeface="Times New Roman" panose="02020603050405020304" pitchFamily="18" charset="0"/>
            </a:endParaRPr>
          </a:p>
          <a:p>
            <a:pPr algn="just"/>
            <a:r>
              <a:rPr lang="pt-BR" sz="3200" b="1" dirty="0">
                <a:latin typeface="Times New Roman" panose="02020603050405020304" pitchFamily="18" charset="0"/>
                <a:cs typeface="Times New Roman" panose="02020603050405020304" pitchFamily="18" charset="0"/>
              </a:rPr>
              <a:t>Os objetivos do Programa Bolsa Família serão obtidos por meio de:</a:t>
            </a:r>
          </a:p>
          <a:p>
            <a:pPr algn="just"/>
            <a:endParaRPr lang="pt-BR" sz="3200" b="1" dirty="0">
              <a:latin typeface="Times New Roman" panose="02020603050405020304" pitchFamily="18" charset="0"/>
              <a:cs typeface="Times New Roman" panose="02020603050405020304" pitchFamily="18" charset="0"/>
            </a:endParaRPr>
          </a:p>
          <a:p>
            <a:pPr algn="just"/>
            <a:r>
              <a:rPr lang="pt-BR" sz="3200" b="1" dirty="0">
                <a:latin typeface="Times New Roman" panose="02020603050405020304" pitchFamily="18" charset="0"/>
                <a:cs typeface="Times New Roman" panose="02020603050405020304" pitchFamily="18" charset="0"/>
              </a:rPr>
              <a:t>A</a:t>
            </a:r>
            <a:r>
              <a:rPr lang="pt-BR" sz="3200" b="1" dirty="0" smtClean="0">
                <a:latin typeface="Times New Roman" panose="02020603050405020304" pitchFamily="18" charset="0"/>
                <a:cs typeface="Times New Roman" panose="02020603050405020304" pitchFamily="18" charset="0"/>
              </a:rPr>
              <a:t>rticulação </a:t>
            </a:r>
            <a:r>
              <a:rPr lang="pt-BR" sz="3200" b="1" dirty="0">
                <a:latin typeface="Times New Roman" panose="02020603050405020304" pitchFamily="18" charset="0"/>
                <a:cs typeface="Times New Roman" panose="02020603050405020304" pitchFamily="18" charset="0"/>
              </a:rPr>
              <a:t>entre o Programa e as ações de saúde, de educação, de assistência social e de outras áreas que atendam o público beneficiário, executadas pelos governos federal, estaduais, municipais e </a:t>
            </a:r>
            <a:r>
              <a:rPr lang="pt-BR" sz="3200" b="1" dirty="0" smtClean="0">
                <a:latin typeface="Times New Roman" panose="02020603050405020304" pitchFamily="18" charset="0"/>
                <a:cs typeface="Times New Roman" panose="02020603050405020304" pitchFamily="18" charset="0"/>
              </a:rPr>
              <a:t>distrital.</a:t>
            </a:r>
          </a:p>
          <a:p>
            <a:pPr algn="just"/>
            <a:endParaRPr lang="pt-BR" sz="3200" b="1" dirty="0" smtClean="0">
              <a:latin typeface="Times New Roman" panose="02020603050405020304" pitchFamily="18" charset="0"/>
              <a:cs typeface="Times New Roman" panose="02020603050405020304" pitchFamily="18" charset="0"/>
            </a:endParaRPr>
          </a:p>
          <a:p>
            <a:pPr algn="just"/>
            <a:endParaRPr lang="pt-BR" sz="2400" b="1" dirty="0">
              <a:latin typeface="Times New Roman" panose="02020603050405020304" pitchFamily="18" charset="0"/>
              <a:cs typeface="Times New Roman" panose="02020603050405020304" pitchFamily="18" charset="0"/>
            </a:endParaRPr>
          </a:p>
          <a:p>
            <a:pPr algn="just"/>
            <a:endParaRPr lang="pt-BR" sz="2400" b="1" dirty="0" smtClean="0">
              <a:latin typeface="Times New Roman" panose="02020603050405020304" pitchFamily="18" charset="0"/>
              <a:cs typeface="Times New Roman" panose="02020603050405020304" pitchFamily="18" charset="0"/>
            </a:endParaRPr>
          </a:p>
          <a:p>
            <a:pPr algn="just"/>
            <a:endParaRPr lang="pt-BR" sz="2400" b="1" dirty="0">
              <a:latin typeface="Times New Roman" panose="02020603050405020304" pitchFamily="18" charset="0"/>
              <a:cs typeface="Times New Roman" panose="02020603050405020304" pitchFamily="18" charset="0"/>
            </a:endParaRPr>
          </a:p>
          <a:p>
            <a:pPr algn="just"/>
            <a:endParaRPr lang="pt-BR" sz="2400" b="1" dirty="0">
              <a:latin typeface="Times New Roman" panose="02020603050405020304" pitchFamily="18" charset="0"/>
              <a:cs typeface="Times New Roman" panose="02020603050405020304" pitchFamily="18" charset="0"/>
            </a:endParaRPr>
          </a:p>
          <a:p>
            <a:pPr algn="just"/>
            <a:r>
              <a:rPr lang="pt-BR" sz="2400" dirty="0"/>
              <a:t> </a:t>
            </a:r>
          </a:p>
          <a:p>
            <a:endParaRPr lang="pt-BR" dirty="0"/>
          </a:p>
        </p:txBody>
      </p:sp>
      <p:pic>
        <p:nvPicPr>
          <p:cNvPr id="4" name="Imagem 3"/>
          <p:cNvPicPr>
            <a:picLocks noChangeAspect="1"/>
          </p:cNvPicPr>
          <p:nvPr/>
        </p:nvPicPr>
        <p:blipFill>
          <a:blip r:embed="rId3"/>
          <a:stretch>
            <a:fillRect/>
          </a:stretch>
        </p:blipFill>
        <p:spPr>
          <a:xfrm>
            <a:off x="46318" y="10350483"/>
            <a:ext cx="10025450" cy="859653"/>
          </a:xfrm>
          <a:prstGeom prst="rect">
            <a:avLst/>
          </a:prstGeom>
        </p:spPr>
      </p:pic>
      <p:pic>
        <p:nvPicPr>
          <p:cNvPr id="5" name="Imagem 4"/>
          <p:cNvPicPr>
            <a:picLocks noChangeAspect="1"/>
          </p:cNvPicPr>
          <p:nvPr/>
        </p:nvPicPr>
        <p:blipFill>
          <a:blip r:embed="rId3"/>
          <a:stretch>
            <a:fillRect/>
          </a:stretch>
        </p:blipFill>
        <p:spPr>
          <a:xfrm>
            <a:off x="9723051" y="10350483"/>
            <a:ext cx="10381049" cy="859653"/>
          </a:xfrm>
          <a:prstGeom prst="rect">
            <a:avLst/>
          </a:prstGeom>
        </p:spPr>
      </p:pic>
      <p:pic>
        <p:nvPicPr>
          <p:cNvPr id="6" name="Picture 2" descr="Iníc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250" y="59068"/>
            <a:ext cx="2631225" cy="83580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1671" y="7352"/>
            <a:ext cx="10565284" cy="859611"/>
          </a:xfrm>
          <a:prstGeom prst="rect">
            <a:avLst/>
          </a:prstGeom>
        </p:spPr>
      </p:pic>
      <p:pic>
        <p:nvPicPr>
          <p:cNvPr id="9" name="Imagem 8"/>
          <p:cNvPicPr>
            <a:picLocks noChangeAspect="1"/>
          </p:cNvPicPr>
          <p:nvPr/>
        </p:nvPicPr>
        <p:blipFill>
          <a:blip r:embed="rId6"/>
          <a:stretch>
            <a:fillRect/>
          </a:stretch>
        </p:blipFill>
        <p:spPr>
          <a:xfrm>
            <a:off x="12642850" y="-288925"/>
            <a:ext cx="3352800" cy="1861826"/>
          </a:xfrm>
          <a:prstGeom prst="rect">
            <a:avLst/>
          </a:prstGeom>
        </p:spPr>
      </p:pic>
      <p:sp>
        <p:nvSpPr>
          <p:cNvPr id="8" name="Retângulo 7"/>
          <p:cNvSpPr/>
          <p:nvPr/>
        </p:nvSpPr>
        <p:spPr>
          <a:xfrm>
            <a:off x="522730" y="1159167"/>
            <a:ext cx="11463103" cy="1815882"/>
          </a:xfrm>
          <a:prstGeom prst="rect">
            <a:avLst/>
          </a:prstGeom>
        </p:spPr>
        <p:txBody>
          <a:bodyPr wrap="square">
            <a:spAutoFit/>
          </a:bodyPr>
          <a:lstStyle/>
          <a:p>
            <a:pPr algn="just"/>
            <a:r>
              <a:rPr lang="pt-BR" sz="4000" b="1" dirty="0">
                <a:latin typeface="Times New Roman" panose="02020603050405020304" pitchFamily="18" charset="0"/>
                <a:cs typeface="Times New Roman" panose="02020603050405020304" pitchFamily="18" charset="0"/>
              </a:rPr>
              <a:t>DECRETO Nº 12.064, DE 17 DE JUNHO DE 2024</a:t>
            </a:r>
            <a:endParaRPr lang="pt-BR" sz="4000" b="1" dirty="0" smtClean="0">
              <a:latin typeface="Times New Roman" panose="02020603050405020304" pitchFamily="18" charset="0"/>
              <a:cs typeface="Times New Roman" panose="02020603050405020304" pitchFamily="18" charset="0"/>
            </a:endParaRPr>
          </a:p>
          <a:p>
            <a:pPr algn="just"/>
            <a:endParaRPr lang="pt-BR" sz="2400" b="1" dirty="0" smtClean="0">
              <a:latin typeface="Times New Roman" panose="02020603050405020304" pitchFamily="18" charset="0"/>
              <a:cs typeface="Times New Roman" panose="02020603050405020304" pitchFamily="18" charset="0"/>
            </a:endParaRPr>
          </a:p>
          <a:p>
            <a:pPr algn="just"/>
            <a:r>
              <a:rPr lang="pt-BR" sz="2400" b="1" dirty="0">
                <a:latin typeface="Times New Roman" panose="02020603050405020304" pitchFamily="18" charset="0"/>
                <a:cs typeface="Times New Roman" panose="02020603050405020304" pitchFamily="18" charset="0"/>
              </a:rPr>
              <a:t>Regulamenta o Programa Bolsa Família, instituído pela Lei nº 14.601, de 19 de junho de 2023, e dá outras providências.</a:t>
            </a:r>
          </a:p>
        </p:txBody>
      </p:sp>
      <p:pic>
        <p:nvPicPr>
          <p:cNvPr id="10" name="Image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66850" y="4664075"/>
            <a:ext cx="5244931" cy="3385968"/>
          </a:xfrm>
          <a:prstGeom prst="rect">
            <a:avLst/>
          </a:prstGeom>
        </p:spPr>
      </p:pic>
    </p:spTree>
    <p:extLst>
      <p:ext uri="{BB962C8B-B14F-4D97-AF65-F5344CB8AC3E}">
        <p14:creationId xmlns:p14="http://schemas.microsoft.com/office/powerpoint/2010/main" val="1128731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sz="6000" i="0" dirty="0">
                <a:solidFill>
                  <a:schemeClr val="tx1"/>
                </a:solidFill>
              </a:rPr>
              <a:t/>
            </a:r>
            <a:br>
              <a:rPr lang="pt-BR" sz="6000" i="0" dirty="0">
                <a:solidFill>
                  <a:schemeClr val="tx1"/>
                </a:solidFill>
              </a:rPr>
            </a:br>
            <a:endParaRPr lang="pt-BR" sz="6000" dirty="0">
              <a:solidFill>
                <a:schemeClr val="tx1"/>
              </a:solidFill>
            </a:endParaRPr>
          </a:p>
        </p:txBody>
      </p:sp>
      <p:sp>
        <p:nvSpPr>
          <p:cNvPr id="3" name="Espaço Reservado para Texto 2"/>
          <p:cNvSpPr>
            <a:spLocks noGrp="1"/>
          </p:cNvSpPr>
          <p:nvPr>
            <p:ph type="body" idx="1"/>
          </p:nvPr>
        </p:nvSpPr>
        <p:spPr>
          <a:xfrm>
            <a:off x="9159415" y="5535606"/>
            <a:ext cx="10319669" cy="4431983"/>
          </a:xfrm>
        </p:spPr>
        <p:txBody>
          <a:bodyPr/>
          <a:lstStyle/>
          <a:p>
            <a:r>
              <a:rPr lang="pt-BR" sz="3600" b="1" dirty="0" smtClean="0">
                <a:latin typeface="Times New Roman" panose="02020603050405020304" pitchFamily="18" charset="0"/>
                <a:cs typeface="Times New Roman" panose="02020603050405020304" pitchFamily="18" charset="0"/>
              </a:rPr>
              <a:t>Além disso, o Programa alcança populações e territórios historicamente mais vulnerabilizados: cerca de 73% dos beneficiários se identificam como pretos ou pardos, além de serem atendidas mais de 233 mil famílias indígenas, 265 mil famílias quilombolas, cerca de 400 mil famílias de catadores de material reciclável e mais de 230 mil famílias em situação de rua. </a:t>
            </a:r>
            <a:endParaRPr lang="pt-BR" sz="3600" b="1" dirty="0">
              <a:latin typeface="Times New Roman" panose="02020603050405020304" pitchFamily="18" charset="0"/>
              <a:cs typeface="Times New Roman" panose="02020603050405020304" pitchFamily="18" charset="0"/>
            </a:endParaRPr>
          </a:p>
        </p:txBody>
      </p:sp>
      <p:pic>
        <p:nvPicPr>
          <p:cNvPr id="4" name="Imagem 3"/>
          <p:cNvPicPr>
            <a:picLocks noChangeAspect="1"/>
          </p:cNvPicPr>
          <p:nvPr/>
        </p:nvPicPr>
        <p:blipFill>
          <a:blip r:embed="rId3"/>
          <a:stretch>
            <a:fillRect/>
          </a:stretch>
        </p:blipFill>
        <p:spPr>
          <a:xfrm>
            <a:off x="46318" y="10350483"/>
            <a:ext cx="10025450" cy="859653"/>
          </a:xfrm>
          <a:prstGeom prst="rect">
            <a:avLst/>
          </a:prstGeom>
        </p:spPr>
      </p:pic>
      <p:pic>
        <p:nvPicPr>
          <p:cNvPr id="5" name="Imagem 4"/>
          <p:cNvPicPr>
            <a:picLocks noChangeAspect="1"/>
          </p:cNvPicPr>
          <p:nvPr/>
        </p:nvPicPr>
        <p:blipFill>
          <a:blip r:embed="rId3"/>
          <a:stretch>
            <a:fillRect/>
          </a:stretch>
        </p:blipFill>
        <p:spPr>
          <a:xfrm>
            <a:off x="9723051" y="10350483"/>
            <a:ext cx="10381049" cy="859653"/>
          </a:xfrm>
          <a:prstGeom prst="rect">
            <a:avLst/>
          </a:prstGeom>
        </p:spPr>
      </p:pic>
      <p:pic>
        <p:nvPicPr>
          <p:cNvPr id="6" name="Picture 2" descr="Iníc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250" y="59068"/>
            <a:ext cx="2631225" cy="83580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1671" y="7352"/>
            <a:ext cx="10565284" cy="859611"/>
          </a:xfrm>
          <a:prstGeom prst="rect">
            <a:avLst/>
          </a:prstGeom>
        </p:spPr>
      </p:pic>
      <p:pic>
        <p:nvPicPr>
          <p:cNvPr id="9" name="Imagem 8"/>
          <p:cNvPicPr>
            <a:picLocks noChangeAspect="1"/>
          </p:cNvPicPr>
          <p:nvPr/>
        </p:nvPicPr>
        <p:blipFill>
          <a:blip r:embed="rId6"/>
          <a:stretch>
            <a:fillRect/>
          </a:stretch>
        </p:blipFill>
        <p:spPr>
          <a:xfrm>
            <a:off x="12642850" y="-288925"/>
            <a:ext cx="3352800" cy="1861826"/>
          </a:xfrm>
          <a:prstGeom prst="rect">
            <a:avLst/>
          </a:prstGeom>
        </p:spPr>
      </p:pic>
      <p:pic>
        <p:nvPicPr>
          <p:cNvPr id="13" name="Imagem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343" y="1838393"/>
            <a:ext cx="8612507" cy="4528036"/>
          </a:xfrm>
          <a:prstGeom prst="rect">
            <a:avLst/>
          </a:prstGeom>
        </p:spPr>
      </p:pic>
    </p:spTree>
    <p:extLst>
      <p:ext uri="{BB962C8B-B14F-4D97-AF65-F5344CB8AC3E}">
        <p14:creationId xmlns:p14="http://schemas.microsoft.com/office/powerpoint/2010/main" val="3638500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a:stretch>
            <a:fillRect/>
          </a:stretch>
        </p:blipFill>
        <p:spPr>
          <a:xfrm>
            <a:off x="33564" y="10379074"/>
            <a:ext cx="10247086" cy="935639"/>
          </a:xfrm>
          <a:prstGeom prst="rect">
            <a:avLst/>
          </a:prstGeom>
        </p:spPr>
      </p:pic>
      <p:pic>
        <p:nvPicPr>
          <p:cNvPr id="4" name="Imagem 3"/>
          <p:cNvPicPr>
            <a:picLocks noChangeAspect="1"/>
          </p:cNvPicPr>
          <p:nvPr/>
        </p:nvPicPr>
        <p:blipFill>
          <a:blip r:embed="rId3"/>
          <a:stretch>
            <a:fillRect/>
          </a:stretch>
        </p:blipFill>
        <p:spPr>
          <a:xfrm>
            <a:off x="9975850" y="10379074"/>
            <a:ext cx="10128251" cy="935639"/>
          </a:xfrm>
          <a:prstGeom prst="rect">
            <a:avLst/>
          </a:prstGeom>
        </p:spPr>
      </p:pic>
      <p:pic>
        <p:nvPicPr>
          <p:cNvPr id="3" name="Imagem 2"/>
          <p:cNvPicPr>
            <a:picLocks noChangeAspect="1"/>
          </p:cNvPicPr>
          <p:nvPr/>
        </p:nvPicPr>
        <p:blipFill>
          <a:blip r:embed="rId4"/>
          <a:stretch>
            <a:fillRect/>
          </a:stretch>
        </p:blipFill>
        <p:spPr>
          <a:xfrm>
            <a:off x="0" y="-33750"/>
            <a:ext cx="10242168" cy="926672"/>
          </a:xfrm>
          <a:prstGeom prst="rect">
            <a:avLst/>
          </a:prstGeom>
        </p:spPr>
      </p:pic>
      <p:pic>
        <p:nvPicPr>
          <p:cNvPr id="5" name="Imagem 4"/>
          <p:cNvPicPr>
            <a:picLocks noChangeAspect="1"/>
          </p:cNvPicPr>
          <p:nvPr/>
        </p:nvPicPr>
        <p:blipFill>
          <a:blip r:embed="rId5"/>
          <a:stretch>
            <a:fillRect/>
          </a:stretch>
        </p:blipFill>
        <p:spPr>
          <a:xfrm>
            <a:off x="17443450" y="35928"/>
            <a:ext cx="2483448" cy="787317"/>
          </a:xfrm>
          <a:prstGeom prst="rect">
            <a:avLst/>
          </a:prstGeom>
        </p:spPr>
      </p:pic>
      <p:pic>
        <p:nvPicPr>
          <p:cNvPr id="8" name="Imagem 7"/>
          <p:cNvPicPr>
            <a:picLocks noChangeAspect="1"/>
          </p:cNvPicPr>
          <p:nvPr/>
        </p:nvPicPr>
        <p:blipFill>
          <a:blip r:embed="rId6"/>
          <a:stretch>
            <a:fillRect/>
          </a:stretch>
        </p:blipFill>
        <p:spPr>
          <a:xfrm>
            <a:off x="14547850" y="-213902"/>
            <a:ext cx="2459793" cy="1364972"/>
          </a:xfrm>
          <a:prstGeom prst="rect">
            <a:avLst/>
          </a:prstGeom>
        </p:spPr>
      </p:pic>
      <p:sp>
        <p:nvSpPr>
          <p:cNvPr id="9" name="Título 1"/>
          <p:cNvSpPr>
            <a:spLocks noGrp="1"/>
          </p:cNvSpPr>
          <p:nvPr>
            <p:ph type="title"/>
          </p:nvPr>
        </p:nvSpPr>
        <p:spPr>
          <a:xfrm>
            <a:off x="1579478" y="1387469"/>
            <a:ext cx="15849601" cy="1661993"/>
          </a:xfrm>
        </p:spPr>
        <p:txBody>
          <a:bodyPr/>
          <a:lstStyle/>
          <a:p>
            <a:pPr algn="ctr"/>
            <a:r>
              <a:rPr lang="pt-BR" sz="5400" b="1" i="0" dirty="0">
                <a:solidFill>
                  <a:schemeClr val="tx1"/>
                </a:solidFill>
              </a:rPr>
              <a:t>As famílias beneficiárias no Programa Bolsa Família devem cumprir as seguintes </a:t>
            </a:r>
            <a:r>
              <a:rPr lang="pt-BR" sz="5400" b="1" i="0" dirty="0" smtClean="0">
                <a:solidFill>
                  <a:schemeClr val="tx1"/>
                </a:solidFill>
              </a:rPr>
              <a:t>condicionalidades:</a:t>
            </a:r>
            <a:endParaRPr lang="pt-BR" sz="5400" dirty="0"/>
          </a:p>
        </p:txBody>
      </p:sp>
      <p:sp>
        <p:nvSpPr>
          <p:cNvPr id="11" name="Título 1"/>
          <p:cNvSpPr txBox="1">
            <a:spLocks/>
          </p:cNvSpPr>
          <p:nvPr/>
        </p:nvSpPr>
        <p:spPr>
          <a:xfrm>
            <a:off x="197017" y="6596572"/>
            <a:ext cx="2971800" cy="492443"/>
          </a:xfrm>
          <a:prstGeom prst="rect">
            <a:avLst/>
          </a:prstGeom>
        </p:spPr>
        <p:txBody>
          <a:bodyPr wrap="square" lIns="0" tIns="0" rIns="0" bIns="0">
            <a:spAutoFit/>
          </a:bodyPr>
          <a:lstStyle>
            <a:lvl1pPr>
              <a:defRPr sz="6650" b="0" i="1">
                <a:solidFill>
                  <a:srgbClr val="283B44"/>
                </a:solidFill>
                <a:latin typeface="Arial Narrow"/>
                <a:ea typeface="+mj-ea"/>
                <a:cs typeface="Arial Narrow"/>
              </a:defRPr>
            </a:lvl1pPr>
          </a:lstStyle>
          <a:p>
            <a:r>
              <a:rPr lang="pt-BR" sz="3200" b="1" i="0" kern="0" dirty="0" smtClean="0">
                <a:solidFill>
                  <a:schemeClr val="tx1"/>
                </a:solidFill>
                <a:latin typeface="Arial Narrow" panose="020B0606020202030204" pitchFamily="34" charset="0"/>
                <a:cs typeface="Arial" panose="020B0604020202020204" pitchFamily="34" charset="0"/>
              </a:rPr>
              <a:t>Saúde</a:t>
            </a:r>
            <a:endParaRPr lang="pt-BR" sz="3200" b="1" i="0" kern="0" dirty="0">
              <a:solidFill>
                <a:schemeClr val="tx1"/>
              </a:solidFill>
              <a:latin typeface="Arial Narrow" panose="020B0606020202030204" pitchFamily="34" charset="0"/>
              <a:cs typeface="Arial" panose="020B0604020202020204" pitchFamily="34" charset="0"/>
            </a:endParaRPr>
          </a:p>
        </p:txBody>
      </p:sp>
      <p:sp>
        <p:nvSpPr>
          <p:cNvPr id="12" name="Espaço Reservado para Conteúdo 3"/>
          <p:cNvSpPr txBox="1">
            <a:spLocks/>
          </p:cNvSpPr>
          <p:nvPr/>
        </p:nvSpPr>
        <p:spPr>
          <a:xfrm>
            <a:off x="3001077" y="6254621"/>
            <a:ext cx="15407607" cy="224689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pt-BR" sz="2400" b="1" kern="0" dirty="0" smtClean="0">
                <a:solidFill>
                  <a:sysClr val="windowText" lastClr="000000"/>
                </a:solidFill>
              </a:rPr>
              <a:t>Realização de pré-natal;</a:t>
            </a:r>
          </a:p>
          <a:p>
            <a:pPr algn="just"/>
            <a:endParaRPr lang="pt-BR" sz="2400" b="1" kern="0" dirty="0" smtClean="0">
              <a:solidFill>
                <a:sysClr val="windowText" lastClr="000000"/>
              </a:solidFill>
            </a:endParaRPr>
          </a:p>
          <a:p>
            <a:pPr algn="just"/>
            <a:r>
              <a:rPr lang="pt-BR" sz="2400" b="1" kern="0" dirty="0" smtClean="0">
                <a:solidFill>
                  <a:sysClr val="windowText" lastClr="000000"/>
                </a:solidFill>
              </a:rPr>
              <a:t>Cumprimento do calendário nacional de vacinação;</a:t>
            </a:r>
          </a:p>
          <a:p>
            <a:pPr algn="just"/>
            <a:r>
              <a:rPr lang="pt-BR" sz="2400" b="1" kern="0" dirty="0" smtClean="0">
                <a:solidFill>
                  <a:sysClr val="windowText" lastClr="000000"/>
                </a:solidFill>
              </a:rPr>
              <a:t> Acompanhamento do estado nutricional das crianças com 07 anos incompletos.</a:t>
            </a:r>
          </a:p>
          <a:p>
            <a:endParaRPr lang="pt-BR" sz="2400" b="1" kern="0" dirty="0">
              <a:solidFill>
                <a:sysClr val="windowText" lastClr="000000"/>
              </a:solidFill>
            </a:endParaRPr>
          </a:p>
        </p:txBody>
      </p:sp>
      <p:sp>
        <p:nvSpPr>
          <p:cNvPr id="13" name="Título 1"/>
          <p:cNvSpPr txBox="1">
            <a:spLocks/>
          </p:cNvSpPr>
          <p:nvPr/>
        </p:nvSpPr>
        <p:spPr>
          <a:xfrm>
            <a:off x="197017" y="4405820"/>
            <a:ext cx="3190708" cy="492443"/>
          </a:xfrm>
          <a:prstGeom prst="rect">
            <a:avLst/>
          </a:prstGeom>
        </p:spPr>
        <p:txBody>
          <a:bodyPr wrap="square" lIns="0" tIns="0" rIns="0" bIns="0">
            <a:spAutoFit/>
          </a:bodyPr>
          <a:lstStyle>
            <a:lvl1pPr>
              <a:defRPr sz="6650" b="0" i="1">
                <a:solidFill>
                  <a:srgbClr val="283B44"/>
                </a:solidFill>
                <a:latin typeface="Arial Narrow"/>
                <a:ea typeface="+mj-ea"/>
                <a:cs typeface="Arial Narrow"/>
              </a:defRPr>
            </a:lvl1pPr>
          </a:lstStyle>
          <a:p>
            <a:r>
              <a:rPr lang="pt-BR" sz="3200" b="1" i="0" kern="0" dirty="0" smtClean="0">
                <a:solidFill>
                  <a:schemeClr val="tx1"/>
                </a:solidFill>
                <a:latin typeface="Arial Narrow" panose="020B0606020202030204" pitchFamily="34" charset="0"/>
                <a:cs typeface="Arial" panose="020B0604020202020204" pitchFamily="34" charset="0"/>
              </a:rPr>
              <a:t>Educação  </a:t>
            </a:r>
            <a:endParaRPr lang="pt-BR" sz="3200" b="1" i="0" kern="0" dirty="0">
              <a:solidFill>
                <a:schemeClr val="tx1"/>
              </a:solidFill>
              <a:latin typeface="Arial Narrow" panose="020B0606020202030204" pitchFamily="34" charset="0"/>
              <a:cs typeface="Arial" panose="020B0604020202020204" pitchFamily="34" charset="0"/>
            </a:endParaRPr>
          </a:p>
        </p:txBody>
      </p:sp>
      <p:sp>
        <p:nvSpPr>
          <p:cNvPr id="14" name="Título 1"/>
          <p:cNvSpPr txBox="1">
            <a:spLocks/>
          </p:cNvSpPr>
          <p:nvPr/>
        </p:nvSpPr>
        <p:spPr>
          <a:xfrm>
            <a:off x="197017" y="8693749"/>
            <a:ext cx="3657600" cy="492443"/>
          </a:xfrm>
          <a:prstGeom prst="rect">
            <a:avLst/>
          </a:prstGeom>
        </p:spPr>
        <p:txBody>
          <a:bodyPr wrap="square" lIns="0" tIns="0" rIns="0" bIns="0">
            <a:spAutoFit/>
          </a:bodyPr>
          <a:lstStyle>
            <a:lvl1pPr>
              <a:defRPr sz="6650" b="0" i="1">
                <a:solidFill>
                  <a:srgbClr val="283B44"/>
                </a:solidFill>
                <a:latin typeface="Arial Narrow"/>
                <a:ea typeface="+mj-ea"/>
                <a:cs typeface="Arial Narrow"/>
              </a:defRPr>
            </a:lvl1pPr>
          </a:lstStyle>
          <a:p>
            <a:r>
              <a:rPr lang="pt-BR" sz="3200" b="1" i="0" kern="0" dirty="0" smtClean="0">
                <a:solidFill>
                  <a:schemeClr val="tx1"/>
                </a:solidFill>
                <a:latin typeface="Arial Narrow" panose="020B0606020202030204" pitchFamily="34" charset="0"/>
                <a:cs typeface="Arial" panose="020B0604020202020204" pitchFamily="34" charset="0"/>
              </a:rPr>
              <a:t>Assistência</a:t>
            </a:r>
            <a:endParaRPr lang="pt-BR" sz="3200" b="1" i="0" kern="0" dirty="0">
              <a:solidFill>
                <a:schemeClr val="tx1"/>
              </a:solidFill>
              <a:latin typeface="Arial Narrow" panose="020B0606020202030204" pitchFamily="34" charset="0"/>
              <a:cs typeface="Arial" panose="020B0604020202020204" pitchFamily="34" charset="0"/>
            </a:endParaRPr>
          </a:p>
        </p:txBody>
      </p:sp>
      <p:sp>
        <p:nvSpPr>
          <p:cNvPr id="16" name="Espaço Reservado para Conteúdo 3"/>
          <p:cNvSpPr txBox="1">
            <a:spLocks/>
          </p:cNvSpPr>
          <p:nvPr/>
        </p:nvSpPr>
        <p:spPr>
          <a:xfrm>
            <a:off x="3022801" y="3585460"/>
            <a:ext cx="15463754" cy="237569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pt-BR" sz="2400" b="1" kern="0" dirty="0" smtClean="0">
                <a:solidFill>
                  <a:sysClr val="windowText" lastClr="000000"/>
                </a:solidFill>
              </a:rPr>
              <a:t>Frequência escolar mínima de 60% (sessenta por cento) para os beneficiários de 4 (quatro) a 6 (seis) anos incompletos de idade;</a:t>
            </a:r>
          </a:p>
          <a:p>
            <a:pPr algn="just"/>
            <a:endParaRPr lang="pt-BR" sz="2400" b="1" kern="0" dirty="0" smtClean="0">
              <a:solidFill>
                <a:sysClr val="windowText" lastClr="000000"/>
              </a:solidFill>
            </a:endParaRPr>
          </a:p>
          <a:p>
            <a:pPr algn="just"/>
            <a:r>
              <a:rPr lang="pt-BR" sz="2400" b="1" kern="0" dirty="0" smtClean="0">
                <a:solidFill>
                  <a:sysClr val="windowText" lastClr="000000"/>
                </a:solidFill>
              </a:rPr>
              <a:t>Frequência escolar mensal mínima 75% (setenta e cinco por cento) para os beneficiários de 6 (seis) anos a 18 (dezoito) anos incompletos que não tenham concluído a educação básica.</a:t>
            </a:r>
          </a:p>
          <a:p>
            <a:endParaRPr lang="pt-BR" sz="4400" kern="0" dirty="0">
              <a:solidFill>
                <a:sysClr val="windowText" lastClr="000000"/>
              </a:solidFill>
            </a:endParaRPr>
          </a:p>
        </p:txBody>
      </p:sp>
      <p:sp>
        <p:nvSpPr>
          <p:cNvPr id="17" name="Espaço Reservado para Conteúdo 3"/>
          <p:cNvSpPr txBox="1">
            <a:spLocks/>
          </p:cNvSpPr>
          <p:nvPr/>
        </p:nvSpPr>
        <p:spPr>
          <a:xfrm>
            <a:off x="3021595" y="8487794"/>
            <a:ext cx="15407607" cy="151028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pt-BR" sz="2400" b="1" kern="0" dirty="0" smtClean="0">
                <a:solidFill>
                  <a:sysClr val="windowText" lastClr="000000"/>
                </a:solidFill>
              </a:rPr>
              <a:t>Atualização cadastral a cada 02 anos e se houver mudança de escola ou endereço, a família deverá procurar o Cadastro Único para realizar as atualizações.</a:t>
            </a:r>
            <a:endParaRPr lang="pt-BR" sz="2400" b="1" kern="0" dirty="0">
              <a:solidFill>
                <a:sysClr val="windowText" lastClr="000000"/>
              </a:solidFill>
            </a:endParaRPr>
          </a:p>
        </p:txBody>
      </p:sp>
      <p:sp>
        <p:nvSpPr>
          <p:cNvPr id="6" name="Seta para a Direita 5"/>
          <p:cNvSpPr/>
          <p:nvPr/>
        </p:nvSpPr>
        <p:spPr>
          <a:xfrm>
            <a:off x="2062554" y="3943514"/>
            <a:ext cx="805703" cy="415206"/>
          </a:xfrm>
          <a:prstGeom prst="rightArrow">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
        <p:nvSpPr>
          <p:cNvPr id="18" name="Seta para a Direita 17"/>
          <p:cNvSpPr/>
          <p:nvPr/>
        </p:nvSpPr>
        <p:spPr>
          <a:xfrm>
            <a:off x="2074013" y="4811731"/>
            <a:ext cx="779873" cy="447628"/>
          </a:xfrm>
          <a:prstGeom prst="rightArrow">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
        <p:nvSpPr>
          <p:cNvPr id="19" name="Seta para a Direita 18"/>
          <p:cNvSpPr/>
          <p:nvPr/>
        </p:nvSpPr>
        <p:spPr>
          <a:xfrm>
            <a:off x="2012819" y="6374030"/>
            <a:ext cx="805703" cy="415206"/>
          </a:xfrm>
          <a:prstGeom prst="rightArrow">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
        <p:nvSpPr>
          <p:cNvPr id="20" name="Seta para a Direita 19"/>
          <p:cNvSpPr/>
          <p:nvPr/>
        </p:nvSpPr>
        <p:spPr>
          <a:xfrm>
            <a:off x="2012818" y="7224759"/>
            <a:ext cx="805703" cy="415206"/>
          </a:xfrm>
          <a:prstGeom prst="rightArrow">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
        <p:nvSpPr>
          <p:cNvPr id="21" name="Seta para a Direita 20"/>
          <p:cNvSpPr/>
          <p:nvPr/>
        </p:nvSpPr>
        <p:spPr>
          <a:xfrm>
            <a:off x="2195839" y="8770986"/>
            <a:ext cx="672418" cy="415206"/>
          </a:xfrm>
          <a:prstGeom prst="rightArrow">
            <a:avLst/>
          </a:prstGeom>
          <a:solidFill>
            <a:schemeClr val="accent3">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4137743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a:stretch>
            <a:fillRect/>
          </a:stretch>
        </p:blipFill>
        <p:spPr>
          <a:xfrm>
            <a:off x="33564" y="10379074"/>
            <a:ext cx="10247086" cy="935639"/>
          </a:xfrm>
          <a:prstGeom prst="rect">
            <a:avLst/>
          </a:prstGeom>
        </p:spPr>
      </p:pic>
      <p:pic>
        <p:nvPicPr>
          <p:cNvPr id="4" name="Imagem 3"/>
          <p:cNvPicPr>
            <a:picLocks noChangeAspect="1"/>
          </p:cNvPicPr>
          <p:nvPr/>
        </p:nvPicPr>
        <p:blipFill>
          <a:blip r:embed="rId3"/>
          <a:stretch>
            <a:fillRect/>
          </a:stretch>
        </p:blipFill>
        <p:spPr>
          <a:xfrm>
            <a:off x="9975850" y="10379074"/>
            <a:ext cx="10128251" cy="935639"/>
          </a:xfrm>
          <a:prstGeom prst="rect">
            <a:avLst/>
          </a:prstGeom>
        </p:spPr>
      </p:pic>
      <p:pic>
        <p:nvPicPr>
          <p:cNvPr id="3" name="Imagem 2"/>
          <p:cNvPicPr>
            <a:picLocks noChangeAspect="1"/>
          </p:cNvPicPr>
          <p:nvPr/>
        </p:nvPicPr>
        <p:blipFill>
          <a:blip r:embed="rId4"/>
          <a:stretch>
            <a:fillRect/>
          </a:stretch>
        </p:blipFill>
        <p:spPr>
          <a:xfrm>
            <a:off x="0" y="-33750"/>
            <a:ext cx="10242168" cy="926672"/>
          </a:xfrm>
          <a:prstGeom prst="rect">
            <a:avLst/>
          </a:prstGeom>
        </p:spPr>
      </p:pic>
      <p:pic>
        <p:nvPicPr>
          <p:cNvPr id="5" name="Imagem 4"/>
          <p:cNvPicPr>
            <a:picLocks noChangeAspect="1"/>
          </p:cNvPicPr>
          <p:nvPr/>
        </p:nvPicPr>
        <p:blipFill>
          <a:blip r:embed="rId5"/>
          <a:stretch>
            <a:fillRect/>
          </a:stretch>
        </p:blipFill>
        <p:spPr>
          <a:xfrm>
            <a:off x="17443450" y="35928"/>
            <a:ext cx="2483448" cy="787317"/>
          </a:xfrm>
          <a:prstGeom prst="rect">
            <a:avLst/>
          </a:prstGeom>
        </p:spPr>
      </p:pic>
      <p:pic>
        <p:nvPicPr>
          <p:cNvPr id="8" name="Imagem 7"/>
          <p:cNvPicPr>
            <a:picLocks noChangeAspect="1"/>
          </p:cNvPicPr>
          <p:nvPr/>
        </p:nvPicPr>
        <p:blipFill>
          <a:blip r:embed="rId6"/>
          <a:stretch>
            <a:fillRect/>
          </a:stretch>
        </p:blipFill>
        <p:spPr>
          <a:xfrm>
            <a:off x="14547850" y="-213902"/>
            <a:ext cx="2459793" cy="1364972"/>
          </a:xfrm>
          <a:prstGeom prst="rect">
            <a:avLst/>
          </a:prstGeom>
        </p:spPr>
      </p:pic>
      <p:sp>
        <p:nvSpPr>
          <p:cNvPr id="9" name="Título 1"/>
          <p:cNvSpPr>
            <a:spLocks noGrp="1"/>
          </p:cNvSpPr>
          <p:nvPr>
            <p:ph type="title"/>
          </p:nvPr>
        </p:nvSpPr>
        <p:spPr>
          <a:xfrm>
            <a:off x="1579478" y="1387469"/>
            <a:ext cx="15290137" cy="1538883"/>
          </a:xfrm>
        </p:spPr>
        <p:txBody>
          <a:bodyPr/>
          <a:lstStyle/>
          <a:p>
            <a:pPr algn="ctr"/>
            <a:r>
              <a:rPr lang="pt-BR" sz="5000" b="1" i="0" dirty="0">
                <a:solidFill>
                  <a:schemeClr val="tx1"/>
                </a:solidFill>
              </a:rPr>
              <a:t>As famílias beneficiárias no Programa Bolsa Família devem cumprir as seguintes </a:t>
            </a:r>
            <a:r>
              <a:rPr lang="pt-BR" sz="5000" b="1" i="0" dirty="0" smtClean="0">
                <a:solidFill>
                  <a:schemeClr val="tx1"/>
                </a:solidFill>
              </a:rPr>
              <a:t>condicionalidades:</a:t>
            </a:r>
            <a:endParaRPr lang="pt-BR" sz="5000" dirty="0"/>
          </a:p>
        </p:txBody>
      </p:sp>
      <p:pic>
        <p:nvPicPr>
          <p:cNvPr id="22" name="Imagem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66250" y="3199080"/>
            <a:ext cx="7503365" cy="7030373"/>
          </a:xfrm>
          <a:prstGeom prst="rect">
            <a:avLst/>
          </a:prstGeom>
        </p:spPr>
      </p:pic>
      <p:sp>
        <p:nvSpPr>
          <p:cNvPr id="23" name="Título 1"/>
          <p:cNvSpPr txBox="1">
            <a:spLocks/>
          </p:cNvSpPr>
          <p:nvPr/>
        </p:nvSpPr>
        <p:spPr>
          <a:xfrm>
            <a:off x="450850" y="5883270"/>
            <a:ext cx="10515600" cy="738664"/>
          </a:xfrm>
          <a:prstGeom prst="rect">
            <a:avLst/>
          </a:prstGeom>
        </p:spPr>
        <p:txBody>
          <a:bodyPr wrap="square" lIns="0" tIns="0" rIns="0" bIns="0">
            <a:spAutoFit/>
          </a:bodyPr>
          <a:lstStyle>
            <a:lvl1pPr>
              <a:defRPr sz="6650" b="0" i="1">
                <a:solidFill>
                  <a:srgbClr val="283B44"/>
                </a:solidFill>
                <a:latin typeface="Arial Narrow"/>
                <a:ea typeface="+mj-ea"/>
                <a:cs typeface="Arial Narrow"/>
              </a:defRPr>
            </a:lvl1pPr>
          </a:lstStyle>
          <a:p>
            <a:r>
              <a:rPr lang="pt-BR" sz="4800" b="1" i="0" kern="0" dirty="0" smtClean="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Educação – Frequência Escolar </a:t>
            </a:r>
            <a:endParaRPr lang="pt-BR" sz="4800" b="1" i="0" kern="0" dirty="0">
              <a:solidFill>
                <a:schemeClr val="tx1"/>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347136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3"/>
          <a:stretch>
            <a:fillRect/>
          </a:stretch>
        </p:blipFill>
        <p:spPr>
          <a:xfrm>
            <a:off x="33564" y="10379074"/>
            <a:ext cx="10247086" cy="935639"/>
          </a:xfrm>
          <a:prstGeom prst="rect">
            <a:avLst/>
          </a:prstGeom>
        </p:spPr>
      </p:pic>
      <p:pic>
        <p:nvPicPr>
          <p:cNvPr id="4" name="Imagem 3"/>
          <p:cNvPicPr>
            <a:picLocks noChangeAspect="1"/>
          </p:cNvPicPr>
          <p:nvPr/>
        </p:nvPicPr>
        <p:blipFill>
          <a:blip r:embed="rId3"/>
          <a:stretch>
            <a:fillRect/>
          </a:stretch>
        </p:blipFill>
        <p:spPr>
          <a:xfrm>
            <a:off x="9975850" y="10379074"/>
            <a:ext cx="10128251" cy="935639"/>
          </a:xfrm>
          <a:prstGeom prst="rect">
            <a:avLst/>
          </a:prstGeom>
        </p:spPr>
      </p:pic>
      <p:pic>
        <p:nvPicPr>
          <p:cNvPr id="3" name="Imagem 2"/>
          <p:cNvPicPr>
            <a:picLocks noChangeAspect="1"/>
          </p:cNvPicPr>
          <p:nvPr/>
        </p:nvPicPr>
        <p:blipFill>
          <a:blip r:embed="rId4"/>
          <a:stretch>
            <a:fillRect/>
          </a:stretch>
        </p:blipFill>
        <p:spPr>
          <a:xfrm>
            <a:off x="60206" y="0"/>
            <a:ext cx="10242168" cy="926672"/>
          </a:xfrm>
          <a:prstGeom prst="rect">
            <a:avLst/>
          </a:prstGeom>
        </p:spPr>
      </p:pic>
      <p:pic>
        <p:nvPicPr>
          <p:cNvPr id="5" name="Imagem 4"/>
          <p:cNvPicPr>
            <a:picLocks noChangeAspect="1"/>
          </p:cNvPicPr>
          <p:nvPr/>
        </p:nvPicPr>
        <p:blipFill>
          <a:blip r:embed="rId5"/>
          <a:stretch>
            <a:fillRect/>
          </a:stretch>
        </p:blipFill>
        <p:spPr>
          <a:xfrm>
            <a:off x="17443450" y="35928"/>
            <a:ext cx="2483448" cy="787317"/>
          </a:xfrm>
          <a:prstGeom prst="rect">
            <a:avLst/>
          </a:prstGeom>
        </p:spPr>
      </p:pic>
      <p:pic>
        <p:nvPicPr>
          <p:cNvPr id="2" name="Image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850" y="1138023"/>
            <a:ext cx="17754600" cy="9029700"/>
          </a:xfrm>
          <a:prstGeom prst="rect">
            <a:avLst/>
          </a:prstGeom>
        </p:spPr>
      </p:pic>
      <p:pic>
        <p:nvPicPr>
          <p:cNvPr id="8" name="Imagem 7"/>
          <p:cNvPicPr>
            <a:picLocks noChangeAspect="1"/>
          </p:cNvPicPr>
          <p:nvPr/>
        </p:nvPicPr>
        <p:blipFill>
          <a:blip r:embed="rId7"/>
          <a:stretch>
            <a:fillRect/>
          </a:stretch>
        </p:blipFill>
        <p:spPr>
          <a:xfrm>
            <a:off x="14547850" y="-213902"/>
            <a:ext cx="2459793" cy="1364972"/>
          </a:xfrm>
          <a:prstGeom prst="rect">
            <a:avLst/>
          </a:prstGeom>
        </p:spPr>
      </p:pic>
    </p:spTree>
    <p:extLst>
      <p:ext uri="{BB962C8B-B14F-4D97-AF65-F5344CB8AC3E}">
        <p14:creationId xmlns:p14="http://schemas.microsoft.com/office/powerpoint/2010/main" val="190056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480050" y="2596611"/>
            <a:ext cx="14020800" cy="1138773"/>
          </a:xfrm>
        </p:spPr>
        <p:txBody>
          <a:bodyPr/>
          <a:lstStyle/>
          <a:p>
            <a:pPr algn="just">
              <a:buClr>
                <a:srgbClr val="FFFF00"/>
              </a:buClr>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endParaRPr lang="pt-BR" sz="3200" dirty="0"/>
          </a:p>
        </p:txBody>
      </p:sp>
      <p:pic>
        <p:nvPicPr>
          <p:cNvPr id="15" name="Imagem 14"/>
          <p:cNvPicPr>
            <a:picLocks noChangeAspect="1"/>
          </p:cNvPicPr>
          <p:nvPr/>
        </p:nvPicPr>
        <p:blipFill>
          <a:blip r:embed="rId2"/>
          <a:stretch>
            <a:fillRect/>
          </a:stretch>
        </p:blipFill>
        <p:spPr>
          <a:xfrm>
            <a:off x="37511" y="10496113"/>
            <a:ext cx="10014539" cy="818602"/>
          </a:xfrm>
          <a:prstGeom prst="rect">
            <a:avLst/>
          </a:prstGeom>
        </p:spPr>
      </p:pic>
      <p:pic>
        <p:nvPicPr>
          <p:cNvPr id="12" name="Imagem 11"/>
          <p:cNvPicPr>
            <a:picLocks noChangeAspect="1"/>
          </p:cNvPicPr>
          <p:nvPr/>
        </p:nvPicPr>
        <p:blipFill>
          <a:blip r:embed="rId2"/>
          <a:stretch>
            <a:fillRect/>
          </a:stretch>
        </p:blipFill>
        <p:spPr>
          <a:xfrm>
            <a:off x="9747250" y="10496113"/>
            <a:ext cx="10411769" cy="783677"/>
          </a:xfrm>
          <a:prstGeom prst="rect">
            <a:avLst/>
          </a:prstGeom>
        </p:spPr>
      </p:pic>
      <p:pic>
        <p:nvPicPr>
          <p:cNvPr id="5" name="Imagem 4"/>
          <p:cNvPicPr>
            <a:picLocks noChangeAspect="1"/>
          </p:cNvPicPr>
          <p:nvPr/>
        </p:nvPicPr>
        <p:blipFill>
          <a:blip r:embed="rId3"/>
          <a:stretch>
            <a:fillRect/>
          </a:stretch>
        </p:blipFill>
        <p:spPr>
          <a:xfrm>
            <a:off x="0" y="38744"/>
            <a:ext cx="10016596" cy="816935"/>
          </a:xfrm>
          <a:prstGeom prst="rect">
            <a:avLst/>
          </a:prstGeom>
        </p:spPr>
      </p:pic>
      <p:pic>
        <p:nvPicPr>
          <p:cNvPr id="6" name="Imagem 5"/>
          <p:cNvPicPr>
            <a:picLocks noChangeAspect="1"/>
          </p:cNvPicPr>
          <p:nvPr/>
        </p:nvPicPr>
        <p:blipFill>
          <a:blip r:embed="rId4"/>
          <a:stretch>
            <a:fillRect/>
          </a:stretch>
        </p:blipFill>
        <p:spPr>
          <a:xfrm>
            <a:off x="17519650" y="99387"/>
            <a:ext cx="2333689" cy="738394"/>
          </a:xfrm>
          <a:prstGeom prst="rect">
            <a:avLst/>
          </a:prstGeom>
        </p:spPr>
      </p:pic>
      <p:pic>
        <p:nvPicPr>
          <p:cNvPr id="14" name="Imagem 13"/>
          <p:cNvPicPr>
            <a:picLocks noChangeAspect="1"/>
          </p:cNvPicPr>
          <p:nvPr/>
        </p:nvPicPr>
        <p:blipFill>
          <a:blip r:embed="rId5"/>
          <a:stretch>
            <a:fillRect/>
          </a:stretch>
        </p:blipFill>
        <p:spPr>
          <a:xfrm>
            <a:off x="14994353" y="-102202"/>
            <a:ext cx="2459793" cy="1364972"/>
          </a:xfrm>
          <a:prstGeom prst="rect">
            <a:avLst/>
          </a:prstGeom>
        </p:spPr>
      </p:pic>
      <p:sp>
        <p:nvSpPr>
          <p:cNvPr id="16" name="Título 1"/>
          <p:cNvSpPr>
            <a:spLocks noGrp="1"/>
          </p:cNvSpPr>
          <p:nvPr>
            <p:ph type="title"/>
          </p:nvPr>
        </p:nvSpPr>
        <p:spPr>
          <a:xfrm>
            <a:off x="755650" y="1165959"/>
            <a:ext cx="10515600" cy="2046714"/>
          </a:xfrm>
        </p:spPr>
        <p:txBody>
          <a:bodyPr/>
          <a:lstStyle/>
          <a:p>
            <a:r>
              <a:rPr lang="pt-BR" b="1" dirty="0" smtClean="0">
                <a:solidFill>
                  <a:schemeClr val="tx1"/>
                </a:solidFill>
                <a:latin typeface="Times New Roman" panose="02020603050405020304" pitchFamily="18" charset="0"/>
                <a:cs typeface="Times New Roman" panose="02020603050405020304" pitchFamily="18" charset="0"/>
              </a:rPr>
              <a:t>Quem pode ingressar no Bolsa Família?</a:t>
            </a:r>
            <a:endParaRPr lang="pt-BR" b="1" dirty="0">
              <a:solidFill>
                <a:schemeClr val="tx1"/>
              </a:solidFill>
              <a:latin typeface="Times New Roman" panose="02020603050405020304" pitchFamily="18" charset="0"/>
              <a:cs typeface="Times New Roman" panose="02020603050405020304" pitchFamily="18" charset="0"/>
            </a:endParaRPr>
          </a:p>
        </p:txBody>
      </p:sp>
      <p:sp>
        <p:nvSpPr>
          <p:cNvPr id="17" name="Espaço Reservado para Conteúdo 2"/>
          <p:cNvSpPr txBox="1">
            <a:spLocks/>
          </p:cNvSpPr>
          <p:nvPr/>
        </p:nvSpPr>
        <p:spPr>
          <a:xfrm>
            <a:off x="1988553" y="4549974"/>
            <a:ext cx="10515600" cy="443198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pt-BR" sz="3600" b="1" kern="0" dirty="0" smtClean="0">
                <a:latin typeface="Times New Roman" panose="02020603050405020304" pitchFamily="18" charset="0"/>
                <a:cs typeface="Times New Roman" panose="02020603050405020304" pitchFamily="18" charset="0"/>
              </a:rPr>
              <a:t>Para receber os benefícios, a principal regra é ter a renda mensal por pessoa de até R$ 218 (duzentos e dezoito reais). Isso significa que toda a renda gerada pelas pessoas da família, por mês, dividida pelo número de pessoas da família, é de, no máximo, </a:t>
            </a:r>
          </a:p>
          <a:p>
            <a:pPr algn="just"/>
            <a:r>
              <a:rPr lang="pt-BR" sz="3600" b="1" kern="0" dirty="0" smtClean="0">
                <a:latin typeface="Times New Roman" panose="02020603050405020304" pitchFamily="18" charset="0"/>
                <a:cs typeface="Times New Roman" panose="02020603050405020304" pitchFamily="18" charset="0"/>
              </a:rPr>
              <a:t>R$ 218. Se a renda mensal por pessoa da família estiver neste critério, a família é elegível ao programa.</a:t>
            </a:r>
            <a:endParaRPr lang="pt-BR" sz="3600" b="1" kern="0" dirty="0">
              <a:latin typeface="Times New Roman" panose="02020603050405020304" pitchFamily="18" charset="0"/>
              <a:cs typeface="Times New Roman" panose="02020603050405020304" pitchFamily="18" charset="0"/>
            </a:endParaRPr>
          </a:p>
        </p:txBody>
      </p:sp>
      <p:pic>
        <p:nvPicPr>
          <p:cNvPr id="7" name="Image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97813" y="4816475"/>
            <a:ext cx="3703037" cy="5193205"/>
          </a:xfrm>
          <a:prstGeom prst="rect">
            <a:avLst/>
          </a:prstGeom>
        </p:spPr>
      </p:pic>
    </p:spTree>
    <p:extLst>
      <p:ext uri="{BB962C8B-B14F-4D97-AF65-F5344CB8AC3E}">
        <p14:creationId xmlns:p14="http://schemas.microsoft.com/office/powerpoint/2010/main" val="2233383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480050" y="2596611"/>
            <a:ext cx="14020800" cy="1138773"/>
          </a:xfrm>
        </p:spPr>
        <p:txBody>
          <a:bodyPr/>
          <a:lstStyle/>
          <a:p>
            <a:pPr algn="just">
              <a:buClr>
                <a:srgbClr val="FFFF00"/>
              </a:buClr>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endParaRPr lang="pt-BR" sz="3200" dirty="0"/>
          </a:p>
        </p:txBody>
      </p:sp>
      <p:pic>
        <p:nvPicPr>
          <p:cNvPr id="15" name="Imagem 14"/>
          <p:cNvPicPr>
            <a:picLocks noChangeAspect="1"/>
          </p:cNvPicPr>
          <p:nvPr/>
        </p:nvPicPr>
        <p:blipFill>
          <a:blip r:embed="rId2"/>
          <a:stretch>
            <a:fillRect/>
          </a:stretch>
        </p:blipFill>
        <p:spPr>
          <a:xfrm>
            <a:off x="37511" y="10496113"/>
            <a:ext cx="10014539" cy="818602"/>
          </a:xfrm>
          <a:prstGeom prst="rect">
            <a:avLst/>
          </a:prstGeom>
        </p:spPr>
      </p:pic>
      <p:pic>
        <p:nvPicPr>
          <p:cNvPr id="12" name="Imagem 11"/>
          <p:cNvPicPr>
            <a:picLocks noChangeAspect="1"/>
          </p:cNvPicPr>
          <p:nvPr/>
        </p:nvPicPr>
        <p:blipFill>
          <a:blip r:embed="rId2"/>
          <a:stretch>
            <a:fillRect/>
          </a:stretch>
        </p:blipFill>
        <p:spPr>
          <a:xfrm>
            <a:off x="9747250" y="10496113"/>
            <a:ext cx="10411769" cy="783677"/>
          </a:xfrm>
          <a:prstGeom prst="rect">
            <a:avLst/>
          </a:prstGeom>
        </p:spPr>
      </p:pic>
      <p:pic>
        <p:nvPicPr>
          <p:cNvPr id="5" name="Imagem 4"/>
          <p:cNvPicPr>
            <a:picLocks noChangeAspect="1"/>
          </p:cNvPicPr>
          <p:nvPr/>
        </p:nvPicPr>
        <p:blipFill>
          <a:blip r:embed="rId3"/>
          <a:stretch>
            <a:fillRect/>
          </a:stretch>
        </p:blipFill>
        <p:spPr>
          <a:xfrm>
            <a:off x="0" y="38744"/>
            <a:ext cx="10016596" cy="816935"/>
          </a:xfrm>
          <a:prstGeom prst="rect">
            <a:avLst/>
          </a:prstGeom>
        </p:spPr>
      </p:pic>
      <p:pic>
        <p:nvPicPr>
          <p:cNvPr id="6" name="Imagem 5"/>
          <p:cNvPicPr>
            <a:picLocks noChangeAspect="1"/>
          </p:cNvPicPr>
          <p:nvPr/>
        </p:nvPicPr>
        <p:blipFill>
          <a:blip r:embed="rId4"/>
          <a:stretch>
            <a:fillRect/>
          </a:stretch>
        </p:blipFill>
        <p:spPr>
          <a:xfrm>
            <a:off x="17519650" y="99387"/>
            <a:ext cx="2333689" cy="738394"/>
          </a:xfrm>
          <a:prstGeom prst="rect">
            <a:avLst/>
          </a:prstGeom>
        </p:spPr>
      </p:pic>
      <p:pic>
        <p:nvPicPr>
          <p:cNvPr id="14" name="Imagem 13"/>
          <p:cNvPicPr>
            <a:picLocks noChangeAspect="1"/>
          </p:cNvPicPr>
          <p:nvPr/>
        </p:nvPicPr>
        <p:blipFill>
          <a:blip r:embed="rId5"/>
          <a:stretch>
            <a:fillRect/>
          </a:stretch>
        </p:blipFill>
        <p:spPr>
          <a:xfrm>
            <a:off x="14994353" y="-102202"/>
            <a:ext cx="2459793" cy="1364972"/>
          </a:xfrm>
          <a:prstGeom prst="rect">
            <a:avLst/>
          </a:prstGeom>
        </p:spPr>
      </p:pic>
      <p:sp>
        <p:nvSpPr>
          <p:cNvPr id="11" name="Título 1"/>
          <p:cNvSpPr>
            <a:spLocks noGrp="1"/>
          </p:cNvSpPr>
          <p:nvPr>
            <p:ph type="title"/>
          </p:nvPr>
        </p:nvSpPr>
        <p:spPr>
          <a:xfrm>
            <a:off x="1018005" y="1481830"/>
            <a:ext cx="10515600" cy="1661993"/>
          </a:xfrm>
        </p:spPr>
        <p:txBody>
          <a:bodyPr/>
          <a:lstStyle/>
          <a:p>
            <a:r>
              <a:rPr lang="pt-BR" sz="5400" b="1" i="0" dirty="0" smtClean="0">
                <a:solidFill>
                  <a:schemeClr val="tx1"/>
                </a:solidFill>
                <a:latin typeface="Times New Roman" panose="02020603050405020304" pitchFamily="18" charset="0"/>
                <a:cs typeface="Times New Roman" panose="02020603050405020304" pitchFamily="18" charset="0"/>
              </a:rPr>
              <a:t>Como se inscrever para fazer parte do Bolsa Família?</a:t>
            </a:r>
            <a:endParaRPr lang="pt-BR" sz="5400" b="1" i="0" dirty="0">
              <a:solidFill>
                <a:schemeClr val="tx1"/>
              </a:solidFill>
              <a:latin typeface="Times New Roman" panose="02020603050405020304" pitchFamily="18" charset="0"/>
              <a:cs typeface="Times New Roman" panose="02020603050405020304" pitchFamily="18" charset="0"/>
            </a:endParaRPr>
          </a:p>
        </p:txBody>
      </p:sp>
      <p:sp>
        <p:nvSpPr>
          <p:cNvPr id="13" name="Espaço Reservado para Conteúdo 2"/>
          <p:cNvSpPr txBox="1">
            <a:spLocks/>
          </p:cNvSpPr>
          <p:nvPr/>
        </p:nvSpPr>
        <p:spPr>
          <a:xfrm>
            <a:off x="984250" y="4853143"/>
            <a:ext cx="10515600" cy="387798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pt-BR" sz="3600" b="1" kern="0" dirty="0" smtClean="0">
                <a:latin typeface="Times New Roman" panose="02020603050405020304" pitchFamily="18" charset="0"/>
                <a:cs typeface="Times New Roman" panose="02020603050405020304" pitchFamily="18" charset="0"/>
              </a:rPr>
              <a:t>A família elegível precisa estar devidamente inscrita no Cadastro Único para Programas Sociais do Governo Federal (</a:t>
            </a:r>
            <a:r>
              <a:rPr lang="pt-BR" sz="3600" b="1" kern="0" dirty="0" err="1" smtClean="0">
                <a:latin typeface="Times New Roman" panose="02020603050405020304" pitchFamily="18" charset="0"/>
                <a:cs typeface="Times New Roman" panose="02020603050405020304" pitchFamily="18" charset="0"/>
              </a:rPr>
              <a:t>CadÚnico</a:t>
            </a:r>
            <a:r>
              <a:rPr lang="pt-BR" sz="3600" b="1" kern="0" dirty="0" smtClean="0">
                <a:latin typeface="Times New Roman" panose="02020603050405020304" pitchFamily="18" charset="0"/>
                <a:cs typeface="Times New Roman" panose="02020603050405020304" pitchFamily="18" charset="0"/>
              </a:rPr>
              <a:t>), com os dados atualizados, além de atender ao critério de renda limite. A inscrição é feita em um posto de cadastramento ou atendimento da Assistência social no Município.</a:t>
            </a:r>
            <a:endParaRPr lang="pt-BR" sz="3600" b="1" kern="0" dirty="0">
              <a:latin typeface="Times New Roman" panose="02020603050405020304" pitchFamily="18" charset="0"/>
              <a:cs typeface="Times New Roman" panose="02020603050405020304" pitchFamily="18" charset="0"/>
            </a:endParaRPr>
          </a:p>
        </p:txBody>
      </p:sp>
      <p:pic>
        <p:nvPicPr>
          <p:cNvPr id="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43050" y="2378075"/>
            <a:ext cx="5084487" cy="7063221"/>
          </a:xfrm>
          <a:prstGeom prst="rect">
            <a:avLst/>
          </a:prstGeom>
        </p:spPr>
      </p:pic>
    </p:spTree>
    <p:extLst>
      <p:ext uri="{BB962C8B-B14F-4D97-AF65-F5344CB8AC3E}">
        <p14:creationId xmlns:p14="http://schemas.microsoft.com/office/powerpoint/2010/main" val="185227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5480050" y="2596611"/>
            <a:ext cx="14020800" cy="1138773"/>
          </a:xfrm>
        </p:spPr>
        <p:txBody>
          <a:bodyPr/>
          <a:lstStyle/>
          <a:p>
            <a:pPr algn="just">
              <a:buClr>
                <a:srgbClr val="FFFF00"/>
              </a:buClr>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pPr marL="457200" indent="-457200" algn="just" eaLnBrk="1" hangingPunct="1">
              <a:buClr>
                <a:srgbClr val="FFFF00"/>
              </a:buClr>
              <a:buFont typeface="Wingdings" panose="05000000000000000000" pitchFamily="2" charset="2"/>
              <a:buChar char="q"/>
              <a:defRPr/>
            </a:pPr>
            <a:endParaRPr lang="pt-BR" altLang="en-US" sz="1400" smtClean="0">
              <a:latin typeface="Arial" panose="020B0604020202020204" pitchFamily="34" charset="0"/>
              <a:cs typeface="Arial" panose="020B0604020202020204" pitchFamily="34" charset="0"/>
            </a:endParaRPr>
          </a:p>
          <a:p>
            <a:endParaRPr lang="pt-BR" sz="3200" dirty="0"/>
          </a:p>
        </p:txBody>
      </p:sp>
      <p:pic>
        <p:nvPicPr>
          <p:cNvPr id="15" name="Imagem 14"/>
          <p:cNvPicPr>
            <a:picLocks noChangeAspect="1"/>
          </p:cNvPicPr>
          <p:nvPr/>
        </p:nvPicPr>
        <p:blipFill>
          <a:blip r:embed="rId2"/>
          <a:stretch>
            <a:fillRect/>
          </a:stretch>
        </p:blipFill>
        <p:spPr>
          <a:xfrm>
            <a:off x="37511" y="10496113"/>
            <a:ext cx="10014539" cy="818602"/>
          </a:xfrm>
          <a:prstGeom prst="rect">
            <a:avLst/>
          </a:prstGeom>
        </p:spPr>
      </p:pic>
      <p:pic>
        <p:nvPicPr>
          <p:cNvPr id="12" name="Imagem 11"/>
          <p:cNvPicPr>
            <a:picLocks noChangeAspect="1"/>
          </p:cNvPicPr>
          <p:nvPr/>
        </p:nvPicPr>
        <p:blipFill>
          <a:blip r:embed="rId2"/>
          <a:stretch>
            <a:fillRect/>
          </a:stretch>
        </p:blipFill>
        <p:spPr>
          <a:xfrm>
            <a:off x="9747250" y="10496113"/>
            <a:ext cx="10411769" cy="783677"/>
          </a:xfrm>
          <a:prstGeom prst="rect">
            <a:avLst/>
          </a:prstGeom>
        </p:spPr>
      </p:pic>
      <p:pic>
        <p:nvPicPr>
          <p:cNvPr id="5" name="Imagem 4"/>
          <p:cNvPicPr>
            <a:picLocks noChangeAspect="1"/>
          </p:cNvPicPr>
          <p:nvPr/>
        </p:nvPicPr>
        <p:blipFill>
          <a:blip r:embed="rId3"/>
          <a:stretch>
            <a:fillRect/>
          </a:stretch>
        </p:blipFill>
        <p:spPr>
          <a:xfrm>
            <a:off x="0" y="0"/>
            <a:ext cx="10016596" cy="816935"/>
          </a:xfrm>
          <a:prstGeom prst="rect">
            <a:avLst/>
          </a:prstGeom>
        </p:spPr>
      </p:pic>
      <p:pic>
        <p:nvPicPr>
          <p:cNvPr id="6" name="Imagem 5"/>
          <p:cNvPicPr>
            <a:picLocks noChangeAspect="1"/>
          </p:cNvPicPr>
          <p:nvPr/>
        </p:nvPicPr>
        <p:blipFill>
          <a:blip r:embed="rId4"/>
          <a:stretch>
            <a:fillRect/>
          </a:stretch>
        </p:blipFill>
        <p:spPr>
          <a:xfrm>
            <a:off x="17595850" y="97946"/>
            <a:ext cx="2333689" cy="738394"/>
          </a:xfrm>
          <a:prstGeom prst="rect">
            <a:avLst/>
          </a:prstGeom>
        </p:spPr>
      </p:pic>
      <p:pic>
        <p:nvPicPr>
          <p:cNvPr id="14" name="Imagem 13"/>
          <p:cNvPicPr>
            <a:picLocks noChangeAspect="1"/>
          </p:cNvPicPr>
          <p:nvPr/>
        </p:nvPicPr>
        <p:blipFill>
          <a:blip r:embed="rId5"/>
          <a:stretch>
            <a:fillRect/>
          </a:stretch>
        </p:blipFill>
        <p:spPr>
          <a:xfrm>
            <a:off x="15462250" y="-132056"/>
            <a:ext cx="2459793" cy="1364972"/>
          </a:xfrm>
          <a:prstGeom prst="rect">
            <a:avLst/>
          </a:prstGeom>
        </p:spPr>
      </p:pic>
      <p:sp>
        <p:nvSpPr>
          <p:cNvPr id="16" name="Título 1"/>
          <p:cNvSpPr>
            <a:spLocks noGrp="1"/>
          </p:cNvSpPr>
          <p:nvPr>
            <p:ph type="title"/>
          </p:nvPr>
        </p:nvSpPr>
        <p:spPr>
          <a:xfrm>
            <a:off x="908050" y="3444875"/>
            <a:ext cx="7391400" cy="3070071"/>
          </a:xfrm>
        </p:spPr>
        <p:txBody>
          <a:bodyPr/>
          <a:lstStyle/>
          <a:p>
            <a:r>
              <a:rPr lang="pt-BR" b="1" dirty="0" smtClean="0">
                <a:solidFill>
                  <a:schemeClr val="tx1"/>
                </a:solidFill>
                <a:latin typeface="Times New Roman" panose="02020603050405020304" pitchFamily="18" charset="0"/>
                <a:cs typeface="Times New Roman" panose="02020603050405020304" pitchFamily="18" charset="0"/>
              </a:rPr>
              <a:t>Onde eu posso obter informações sobre meu benefício?</a:t>
            </a:r>
            <a:endParaRPr lang="pt-BR" b="1" dirty="0">
              <a:solidFill>
                <a:schemeClr val="tx1"/>
              </a:solidFill>
              <a:latin typeface="Times New Roman" panose="02020603050405020304" pitchFamily="18" charset="0"/>
              <a:cs typeface="Times New Roman" panose="02020603050405020304" pitchFamily="18" charset="0"/>
            </a:endParaRPr>
          </a:p>
        </p:txBody>
      </p:sp>
      <p:pic>
        <p:nvPicPr>
          <p:cNvPr id="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3850" y="1082675"/>
            <a:ext cx="6677536" cy="9296400"/>
          </a:xfrm>
          <a:prstGeom prst="rect">
            <a:avLst/>
          </a:prstGeom>
        </p:spPr>
      </p:pic>
    </p:spTree>
    <p:extLst>
      <p:ext uri="{BB962C8B-B14F-4D97-AF65-F5344CB8AC3E}">
        <p14:creationId xmlns:p14="http://schemas.microsoft.com/office/powerpoint/2010/main" val="87527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13920</TotalTime>
  <Words>514</Words>
  <Application>Microsoft Office PowerPoint</Application>
  <PresentationFormat>Personalizar</PresentationFormat>
  <Paragraphs>67</Paragraphs>
  <Slides>12</Slides>
  <Notes>5</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12</vt:i4>
      </vt:variant>
    </vt:vector>
  </HeadingPairs>
  <TitlesOfParts>
    <vt:vector size="18" baseType="lpstr">
      <vt:lpstr>Arial</vt:lpstr>
      <vt:lpstr>Arial Narrow</vt:lpstr>
      <vt:lpstr>Calibri</vt:lpstr>
      <vt:lpstr>Times New Roman</vt:lpstr>
      <vt:lpstr>Wingdings</vt:lpstr>
      <vt:lpstr>Office Theme</vt:lpstr>
      <vt:lpstr>OFICINA BOLSA FAMÍLIA 2025 CONDICIONALIDADE DA EDUCAÇÃO</vt:lpstr>
      <vt:lpstr> </vt:lpstr>
      <vt:lpstr> </vt:lpstr>
      <vt:lpstr>As famílias beneficiárias no Programa Bolsa Família devem cumprir as seguintes condicionalidades:</vt:lpstr>
      <vt:lpstr>As famílias beneficiárias no Programa Bolsa Família devem cumprir as seguintes condicionalidades:</vt:lpstr>
      <vt:lpstr>Apresentação do PowerPoint</vt:lpstr>
      <vt:lpstr>Quem pode ingressar no Bolsa Família?</vt:lpstr>
      <vt:lpstr>Como se inscrever para fazer parte do Bolsa Família?</vt:lpstr>
      <vt:lpstr>Onde eu posso obter informações sobre meu benefício?</vt:lpstr>
      <vt:lpstr>Presencial:</vt:lpstr>
      <vt:lpstr>Presencial: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Luiza Martins da Costa Vidal</dc:creator>
  <cp:lastModifiedBy>Aline Pereira Bonfim</cp:lastModifiedBy>
  <cp:revision>221</cp:revision>
  <dcterms:created xsi:type="dcterms:W3CDTF">2021-08-24T15:57:59Z</dcterms:created>
  <dcterms:modified xsi:type="dcterms:W3CDTF">2025-03-25T19:32:09Z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2021-07-28T00:00:00Z</vt:filetime>
  </property>
  <property fmtid="{D5CDD505-2E9C-101B-9397-08002B2CF9AE}" pid="3" name="Creator">
    <vt:lpwstr>Adobe InDesign 16.0 (Windows)</vt:lpwstr>
  </property>
  <property fmtid="{D5CDD505-2E9C-101B-9397-08002B2CF9AE}" pid="4" name="LastSaved">
    <vt:filetime>2021-08-24T00:00:00Z</vt:filetime>
  </property>
</Properties>
</file>