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FFA22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F6FDFE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FFA22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F6FDFE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FFA22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FFA22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365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042596" y="441184"/>
            <a:ext cx="5494655" cy="278765"/>
          </a:xfrm>
          <a:custGeom>
            <a:avLst/>
            <a:gdLst/>
            <a:ahLst/>
            <a:cxnLst/>
            <a:rect l="l" t="t" r="r" b="b"/>
            <a:pathLst>
              <a:path w="5494655" h="278765">
                <a:moveTo>
                  <a:pt x="5494121" y="141668"/>
                </a:moveTo>
                <a:lnTo>
                  <a:pt x="1135722" y="95897"/>
                </a:lnTo>
                <a:lnTo>
                  <a:pt x="1135634" y="95288"/>
                </a:lnTo>
                <a:lnTo>
                  <a:pt x="1115987" y="57048"/>
                </a:lnTo>
                <a:lnTo>
                  <a:pt x="1086040" y="26885"/>
                </a:lnTo>
                <a:lnTo>
                  <a:pt x="1048054" y="7099"/>
                </a:lnTo>
                <a:lnTo>
                  <a:pt x="1004328" y="0"/>
                </a:lnTo>
                <a:lnTo>
                  <a:pt x="138366" y="0"/>
                </a:lnTo>
                <a:lnTo>
                  <a:pt x="94627" y="7099"/>
                </a:lnTo>
                <a:lnTo>
                  <a:pt x="56654" y="26885"/>
                </a:lnTo>
                <a:lnTo>
                  <a:pt x="26695" y="57048"/>
                </a:lnTo>
                <a:lnTo>
                  <a:pt x="7061" y="95288"/>
                </a:lnTo>
                <a:lnTo>
                  <a:pt x="0" y="139331"/>
                </a:lnTo>
                <a:lnTo>
                  <a:pt x="7061" y="183375"/>
                </a:lnTo>
                <a:lnTo>
                  <a:pt x="26695" y="221615"/>
                </a:lnTo>
                <a:lnTo>
                  <a:pt x="56654" y="251777"/>
                </a:lnTo>
                <a:lnTo>
                  <a:pt x="94627" y="271564"/>
                </a:lnTo>
                <a:lnTo>
                  <a:pt x="138366" y="278663"/>
                </a:lnTo>
                <a:lnTo>
                  <a:pt x="1004328" y="278663"/>
                </a:lnTo>
                <a:lnTo>
                  <a:pt x="1048054" y="271564"/>
                </a:lnTo>
                <a:lnTo>
                  <a:pt x="1086040" y="251777"/>
                </a:lnTo>
                <a:lnTo>
                  <a:pt x="1115987" y="221615"/>
                </a:lnTo>
                <a:lnTo>
                  <a:pt x="1135634" y="183375"/>
                </a:lnTo>
                <a:lnTo>
                  <a:pt x="1142212" y="142303"/>
                </a:lnTo>
                <a:lnTo>
                  <a:pt x="5493664" y="188010"/>
                </a:lnTo>
                <a:lnTo>
                  <a:pt x="5494121" y="141668"/>
                </a:lnTo>
                <a:close/>
              </a:path>
            </a:pathLst>
          </a:custGeom>
          <a:solidFill>
            <a:srgbClr val="693C2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194142" cy="246482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323" y="1909294"/>
            <a:ext cx="7119386" cy="83777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044801" cy="48034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854639"/>
            <a:ext cx="6012254" cy="343235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486173" y="288914"/>
            <a:ext cx="3324224" cy="12096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1147" y="879148"/>
            <a:ext cx="683005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FFA22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29504" y="3024938"/>
            <a:ext cx="8943975" cy="57131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F6FDFE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reepdfconvert.com/membership" TargetMode="External"/><Relationship Id="rId3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275">
              <a:lnSpc>
                <a:spcPts val="3985"/>
              </a:lnSpc>
              <a:spcBef>
                <a:spcPts val="95"/>
              </a:spcBef>
            </a:pPr>
            <a:r>
              <a:rPr dirty="0" spc="254"/>
              <a:t>InterSeccionalidade</a:t>
            </a:r>
            <a:r>
              <a:rPr dirty="0" spc="300"/>
              <a:t> </a:t>
            </a:r>
            <a:r>
              <a:rPr dirty="0" spc="175"/>
              <a:t>na</a:t>
            </a:r>
            <a:r>
              <a:rPr dirty="0" spc="295"/>
              <a:t> </a:t>
            </a:r>
            <a:r>
              <a:rPr dirty="0" spc="245"/>
              <a:t>educação:</a:t>
            </a:r>
          </a:p>
          <a:p>
            <a:pPr marL="12700">
              <a:lnSpc>
                <a:spcPts val="3204"/>
              </a:lnSpc>
            </a:pPr>
            <a:r>
              <a:rPr dirty="0" sz="2700" spc="105" i="1">
                <a:latin typeface="Montserrat"/>
                <a:cs typeface="Montserrat"/>
              </a:rPr>
              <a:t>reflexões</a:t>
            </a:r>
            <a:r>
              <a:rPr dirty="0" sz="2700" spc="229" i="1">
                <a:latin typeface="Montserrat"/>
                <a:cs typeface="Montserrat"/>
              </a:rPr>
              <a:t> </a:t>
            </a:r>
            <a:r>
              <a:rPr dirty="0" sz="2700" spc="95" i="1">
                <a:latin typeface="Montserrat"/>
                <a:cs typeface="Montserrat"/>
              </a:rPr>
              <a:t>sobre</a:t>
            </a:r>
            <a:r>
              <a:rPr dirty="0" sz="2700" spc="235" i="1">
                <a:latin typeface="Montserrat"/>
                <a:cs typeface="Montserrat"/>
              </a:rPr>
              <a:t> </a:t>
            </a:r>
            <a:r>
              <a:rPr dirty="0" sz="2700" spc="105" i="1">
                <a:latin typeface="Montserrat"/>
                <a:cs typeface="Montserrat"/>
              </a:rPr>
              <a:t>equidade</a:t>
            </a:r>
            <a:r>
              <a:rPr dirty="0" sz="2700" spc="235" i="1">
                <a:latin typeface="Montserrat"/>
                <a:cs typeface="Montserrat"/>
              </a:rPr>
              <a:t> </a:t>
            </a:r>
            <a:r>
              <a:rPr dirty="0" sz="2700" i="1">
                <a:latin typeface="Montserrat"/>
                <a:cs typeface="Montserrat"/>
              </a:rPr>
              <a:t>e</a:t>
            </a:r>
            <a:r>
              <a:rPr dirty="0" sz="2700" spc="235" i="1">
                <a:latin typeface="Montserrat"/>
                <a:cs typeface="Montserrat"/>
              </a:rPr>
              <a:t> </a:t>
            </a:r>
            <a:r>
              <a:rPr dirty="0" sz="2700" spc="90" i="1">
                <a:latin typeface="Montserrat"/>
                <a:cs typeface="Montserrat"/>
              </a:rPr>
              <a:t>inclusão.</a:t>
            </a:r>
            <a:endParaRPr sz="2700">
              <a:latin typeface="Montserrat"/>
              <a:cs typeface="Montserra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29504" y="3024962"/>
            <a:ext cx="8566785" cy="57130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338580">
              <a:lnSpc>
                <a:spcPct val="116700"/>
              </a:lnSpc>
              <a:spcBef>
                <a:spcPts val="90"/>
              </a:spcBef>
            </a:pPr>
            <a:r>
              <a:rPr dirty="0" sz="4500" spc="220">
                <a:solidFill>
                  <a:srgbClr val="F6FDFE"/>
                </a:solidFill>
                <a:latin typeface="Arial Narrow"/>
                <a:cs typeface="Arial Narrow"/>
              </a:rPr>
              <a:t>"Há</a:t>
            </a:r>
            <a:r>
              <a:rPr dirty="0" sz="4500" spc="38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335">
                <a:solidFill>
                  <a:srgbClr val="F6FDFE"/>
                </a:solidFill>
                <a:latin typeface="Arial Narrow"/>
                <a:cs typeface="Arial Narrow"/>
              </a:rPr>
              <a:t>uma</a:t>
            </a:r>
            <a:r>
              <a:rPr dirty="0" sz="4500" spc="390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290">
                <a:solidFill>
                  <a:srgbClr val="F6FDFE"/>
                </a:solidFill>
                <a:latin typeface="Arial Narrow"/>
                <a:cs typeface="Arial Narrow"/>
              </a:rPr>
              <a:t>inverSão</a:t>
            </a:r>
            <a:r>
              <a:rPr dirty="0" sz="4500" spc="38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370">
                <a:solidFill>
                  <a:srgbClr val="F6FDFE"/>
                </a:solidFill>
                <a:latin typeface="Arial Narrow"/>
                <a:cs typeface="Arial Narrow"/>
              </a:rPr>
              <a:t>ideológica </a:t>
            </a:r>
            <a:r>
              <a:rPr dirty="0" sz="4500" spc="335">
                <a:solidFill>
                  <a:srgbClr val="F6FDFE"/>
                </a:solidFill>
                <a:latin typeface="Arial Narrow"/>
                <a:cs typeface="Arial Narrow"/>
              </a:rPr>
              <a:t>fantáStica</a:t>
            </a:r>
            <a:r>
              <a:rPr dirty="0" sz="4500" spc="380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275">
                <a:solidFill>
                  <a:srgbClr val="F6FDFE"/>
                </a:solidFill>
                <a:latin typeface="Arial Narrow"/>
                <a:cs typeface="Arial Narrow"/>
              </a:rPr>
              <a:t>no</a:t>
            </a:r>
            <a:r>
              <a:rPr dirty="0" sz="4500" spc="38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200">
                <a:solidFill>
                  <a:srgbClr val="F6FDFE"/>
                </a:solidFill>
                <a:latin typeface="Arial Narrow"/>
                <a:cs typeface="Arial Narrow"/>
              </a:rPr>
              <a:t>BraSil:</a:t>
            </a:r>
            <a:endParaRPr sz="4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4500" spc="120">
                <a:solidFill>
                  <a:srgbClr val="F6FDFE"/>
                </a:solidFill>
                <a:latin typeface="Arial Narrow"/>
                <a:cs typeface="Arial Narrow"/>
              </a:rPr>
              <a:t>a</a:t>
            </a:r>
            <a:r>
              <a:rPr dirty="0" sz="4500" spc="39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385">
                <a:solidFill>
                  <a:srgbClr val="F6FDFE"/>
                </a:solidFill>
                <a:latin typeface="Arial Narrow"/>
                <a:cs typeface="Arial Narrow"/>
              </a:rPr>
              <a:t>violência</a:t>
            </a:r>
            <a:r>
              <a:rPr dirty="0" sz="4500" spc="39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140">
                <a:solidFill>
                  <a:srgbClr val="F6FDFE"/>
                </a:solidFill>
                <a:latin typeface="Arial Narrow"/>
                <a:cs typeface="Arial Narrow"/>
              </a:rPr>
              <a:t>é</a:t>
            </a:r>
            <a:r>
              <a:rPr dirty="0" sz="4500" spc="39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265">
                <a:solidFill>
                  <a:srgbClr val="F6FDFE"/>
                </a:solidFill>
                <a:latin typeface="Arial Narrow"/>
                <a:cs typeface="Arial Narrow"/>
              </a:rPr>
              <a:t>viSta</a:t>
            </a:r>
            <a:r>
              <a:rPr dirty="0" sz="4500" spc="39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400">
                <a:solidFill>
                  <a:srgbClr val="F6FDFE"/>
                </a:solidFill>
                <a:latin typeface="Arial Narrow"/>
                <a:cs typeface="Arial Narrow"/>
              </a:rPr>
              <a:t>como</a:t>
            </a:r>
            <a:r>
              <a:rPr dirty="0" sz="4500" spc="395">
                <a:solidFill>
                  <a:srgbClr val="F6FDFE"/>
                </a:solidFill>
                <a:latin typeface="Arial Narrow"/>
                <a:cs typeface="Arial Narrow"/>
              </a:rPr>
              <a:t> </a:t>
            </a:r>
            <a:r>
              <a:rPr dirty="0" sz="4500" spc="400">
                <a:solidFill>
                  <a:srgbClr val="F6FDFE"/>
                </a:solidFill>
                <a:latin typeface="Arial Narrow"/>
                <a:cs typeface="Arial Narrow"/>
              </a:rPr>
              <a:t>ordem."</a:t>
            </a:r>
            <a:endParaRPr sz="4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4500">
              <a:latin typeface="Arial Narrow"/>
              <a:cs typeface="Arial Narrow"/>
            </a:endParaRPr>
          </a:p>
          <a:p>
            <a:pPr marL="12700" marR="5080">
              <a:lnSpc>
                <a:spcPct val="116700"/>
              </a:lnSpc>
            </a:pPr>
            <a:r>
              <a:rPr dirty="0" sz="4500" spc="65">
                <a:solidFill>
                  <a:srgbClr val="FDF5D9"/>
                </a:solidFill>
                <a:latin typeface="Arial Narrow"/>
                <a:cs typeface="Arial Narrow"/>
              </a:rPr>
              <a:t>“OS</a:t>
            </a:r>
            <a:r>
              <a:rPr dirty="0" sz="4500" spc="380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290">
                <a:solidFill>
                  <a:srgbClr val="FDF5D9"/>
                </a:solidFill>
                <a:latin typeface="Arial Narrow"/>
                <a:cs typeface="Arial Narrow"/>
              </a:rPr>
              <a:t>animaiS</a:t>
            </a:r>
            <a:r>
              <a:rPr dirty="0" sz="4500" spc="380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105">
                <a:solidFill>
                  <a:srgbClr val="FDF5D9"/>
                </a:solidFill>
                <a:latin typeface="Arial Narrow"/>
                <a:cs typeface="Arial Narrow"/>
              </a:rPr>
              <a:t>São</a:t>
            </a:r>
            <a:r>
              <a:rPr dirty="0" sz="4500" spc="385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130">
                <a:solidFill>
                  <a:srgbClr val="FDF5D9"/>
                </a:solidFill>
                <a:latin typeface="Arial Narrow"/>
                <a:cs typeface="Arial Narrow"/>
              </a:rPr>
              <a:t>SereS</a:t>
            </a:r>
            <a:r>
              <a:rPr dirty="0" sz="4500" spc="380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290">
                <a:solidFill>
                  <a:srgbClr val="FDF5D9"/>
                </a:solidFill>
                <a:latin typeface="Arial Narrow"/>
                <a:cs typeface="Arial Narrow"/>
              </a:rPr>
              <a:t>naturaiS; </a:t>
            </a:r>
            <a:r>
              <a:rPr dirty="0" sz="4500">
                <a:solidFill>
                  <a:srgbClr val="FDF5D9"/>
                </a:solidFill>
                <a:latin typeface="Arial Narrow"/>
                <a:cs typeface="Arial Narrow"/>
              </a:rPr>
              <a:t>pS</a:t>
            </a:r>
            <a:r>
              <a:rPr dirty="0" sz="4500" spc="405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285">
                <a:solidFill>
                  <a:srgbClr val="FDF5D9"/>
                </a:solidFill>
                <a:latin typeface="Arial Narrow"/>
                <a:cs typeface="Arial Narrow"/>
              </a:rPr>
              <a:t>humanoS</a:t>
            </a:r>
            <a:r>
              <a:rPr dirty="0" sz="4500" spc="405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110">
                <a:solidFill>
                  <a:srgbClr val="FDF5D9"/>
                </a:solidFill>
                <a:latin typeface="Arial Narrow"/>
                <a:cs typeface="Arial Narrow"/>
              </a:rPr>
              <a:t>São</a:t>
            </a:r>
            <a:r>
              <a:rPr dirty="0" sz="4500" spc="405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135">
                <a:solidFill>
                  <a:srgbClr val="FDF5D9"/>
                </a:solidFill>
                <a:latin typeface="Arial Narrow"/>
                <a:cs typeface="Arial Narrow"/>
              </a:rPr>
              <a:t>SereS</a:t>
            </a:r>
            <a:r>
              <a:rPr dirty="0" sz="4500" spc="409">
                <a:solidFill>
                  <a:srgbClr val="FDF5D9"/>
                </a:solidFill>
                <a:latin typeface="Arial Narrow"/>
                <a:cs typeface="Arial Narrow"/>
              </a:rPr>
              <a:t> </a:t>
            </a:r>
            <a:r>
              <a:rPr dirty="0" sz="4500" spc="395">
                <a:solidFill>
                  <a:srgbClr val="FDF5D9"/>
                </a:solidFill>
                <a:latin typeface="Arial Narrow"/>
                <a:cs typeface="Arial Narrow"/>
              </a:rPr>
              <a:t>culturaiS.”</a:t>
            </a:r>
            <a:endParaRPr sz="4500">
              <a:latin typeface="Arial Narrow"/>
              <a:cs typeface="Arial Narrow"/>
            </a:endParaRPr>
          </a:p>
          <a:p>
            <a:pPr marL="614045">
              <a:lnSpc>
                <a:spcPct val="100000"/>
              </a:lnSpc>
              <a:spcBef>
                <a:spcPts val="4785"/>
              </a:spcBef>
            </a:pPr>
            <a:r>
              <a:rPr dirty="0" sz="2700" spc="85" i="1">
                <a:solidFill>
                  <a:srgbClr val="DAB589"/>
                </a:solidFill>
                <a:latin typeface="Montserrat"/>
                <a:cs typeface="Montserrat"/>
              </a:rPr>
              <a:t>Marilena</a:t>
            </a:r>
            <a:r>
              <a:rPr dirty="0" sz="2700" spc="204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spc="80" i="1">
                <a:solidFill>
                  <a:srgbClr val="DAB589"/>
                </a:solidFill>
                <a:latin typeface="Montserrat"/>
                <a:cs typeface="Montserrat"/>
              </a:rPr>
              <a:t>Chaui</a:t>
            </a:r>
            <a:r>
              <a:rPr dirty="0" sz="2700" spc="204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i="1">
                <a:solidFill>
                  <a:srgbClr val="DAB589"/>
                </a:solidFill>
                <a:latin typeface="Montserrat"/>
                <a:cs typeface="Montserrat"/>
              </a:rPr>
              <a:t>-</a:t>
            </a:r>
            <a:r>
              <a:rPr dirty="0" sz="2700" spc="204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spc="85" i="1">
                <a:solidFill>
                  <a:srgbClr val="DAB589"/>
                </a:solidFill>
                <a:latin typeface="Montserrat"/>
                <a:cs typeface="Montserrat"/>
              </a:rPr>
              <a:t>Filósofa</a:t>
            </a:r>
            <a:r>
              <a:rPr dirty="0" sz="2700" spc="204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spc="75" i="1">
                <a:solidFill>
                  <a:srgbClr val="DAB589"/>
                </a:solidFill>
                <a:latin typeface="Montserrat"/>
                <a:cs typeface="Montserrat"/>
              </a:rPr>
              <a:t>brasileira</a:t>
            </a:r>
            <a:endParaRPr sz="27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275">
              <a:lnSpc>
                <a:spcPts val="3985"/>
              </a:lnSpc>
              <a:spcBef>
                <a:spcPts val="95"/>
              </a:spcBef>
            </a:pPr>
            <a:r>
              <a:rPr dirty="0" spc="254"/>
              <a:t>InterSeccionalidade</a:t>
            </a:r>
            <a:r>
              <a:rPr dirty="0" spc="300"/>
              <a:t> </a:t>
            </a:r>
            <a:r>
              <a:rPr dirty="0" spc="175"/>
              <a:t>na</a:t>
            </a:r>
            <a:r>
              <a:rPr dirty="0" spc="295"/>
              <a:t> </a:t>
            </a:r>
            <a:r>
              <a:rPr dirty="0" spc="245"/>
              <a:t>educação:</a:t>
            </a:r>
          </a:p>
          <a:p>
            <a:pPr marL="12700">
              <a:lnSpc>
                <a:spcPts val="3204"/>
              </a:lnSpc>
            </a:pPr>
            <a:r>
              <a:rPr dirty="0" sz="2700" spc="105" i="1">
                <a:latin typeface="Montserrat"/>
                <a:cs typeface="Montserrat"/>
              </a:rPr>
              <a:t>reflexões</a:t>
            </a:r>
            <a:r>
              <a:rPr dirty="0" sz="2700" spc="229" i="1">
                <a:latin typeface="Montserrat"/>
                <a:cs typeface="Montserrat"/>
              </a:rPr>
              <a:t> </a:t>
            </a:r>
            <a:r>
              <a:rPr dirty="0" sz="2700" spc="95" i="1">
                <a:latin typeface="Montserrat"/>
                <a:cs typeface="Montserrat"/>
              </a:rPr>
              <a:t>sobre</a:t>
            </a:r>
            <a:r>
              <a:rPr dirty="0" sz="2700" spc="235" i="1">
                <a:latin typeface="Montserrat"/>
                <a:cs typeface="Montserrat"/>
              </a:rPr>
              <a:t> </a:t>
            </a:r>
            <a:r>
              <a:rPr dirty="0" sz="2700" spc="105" i="1">
                <a:latin typeface="Montserrat"/>
                <a:cs typeface="Montserrat"/>
              </a:rPr>
              <a:t>equidade</a:t>
            </a:r>
            <a:r>
              <a:rPr dirty="0" sz="2700" spc="235" i="1">
                <a:latin typeface="Montserrat"/>
                <a:cs typeface="Montserrat"/>
              </a:rPr>
              <a:t> </a:t>
            </a:r>
            <a:r>
              <a:rPr dirty="0" sz="2700" i="1">
                <a:latin typeface="Montserrat"/>
                <a:cs typeface="Montserrat"/>
              </a:rPr>
              <a:t>e</a:t>
            </a:r>
            <a:r>
              <a:rPr dirty="0" sz="2700" spc="235" i="1">
                <a:latin typeface="Montserrat"/>
                <a:cs typeface="Montserrat"/>
              </a:rPr>
              <a:t> </a:t>
            </a:r>
            <a:r>
              <a:rPr dirty="0" sz="2700" spc="90" i="1">
                <a:latin typeface="Montserrat"/>
                <a:cs typeface="Montserrat"/>
              </a:rPr>
              <a:t>inclusão.</a:t>
            </a:r>
            <a:endParaRPr sz="2700">
              <a:latin typeface="Montserrat"/>
              <a:cs typeface="Montserrat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dirty="0" spc="380"/>
              <a:t>“Saber-</a:t>
            </a:r>
            <a:r>
              <a:rPr dirty="0"/>
              <a:t>Se</a:t>
            </a:r>
            <a:r>
              <a:rPr dirty="0" spc="395"/>
              <a:t> </a:t>
            </a:r>
            <a:r>
              <a:rPr dirty="0" spc="345"/>
              <a:t>negra</a:t>
            </a:r>
            <a:r>
              <a:rPr dirty="0" spc="395"/>
              <a:t> </a:t>
            </a:r>
            <a:r>
              <a:rPr dirty="0" spc="140"/>
              <a:t>é</a:t>
            </a:r>
            <a:r>
              <a:rPr dirty="0" spc="400"/>
              <a:t> </a:t>
            </a:r>
            <a:r>
              <a:rPr dirty="0" spc="375"/>
              <a:t>viver</a:t>
            </a:r>
            <a:r>
              <a:rPr dirty="0" spc="395"/>
              <a:t> </a:t>
            </a:r>
            <a:r>
              <a:rPr dirty="0" spc="70"/>
              <a:t>a </a:t>
            </a:r>
            <a:r>
              <a:rPr dirty="0" spc="380"/>
              <a:t>experiência</a:t>
            </a:r>
            <a:r>
              <a:rPr dirty="0" spc="385"/>
              <a:t> </a:t>
            </a:r>
            <a:r>
              <a:rPr dirty="0" spc="260"/>
              <a:t>de</a:t>
            </a:r>
            <a:r>
              <a:rPr dirty="0" spc="385"/>
              <a:t> </a:t>
            </a:r>
            <a:r>
              <a:rPr dirty="0" spc="390"/>
              <a:t>ter </a:t>
            </a:r>
            <a:r>
              <a:rPr dirty="0" spc="195"/>
              <a:t>Sido </a:t>
            </a:r>
            <a:r>
              <a:rPr dirty="0" spc="265"/>
              <a:t>maSSacrada</a:t>
            </a:r>
            <a:r>
              <a:rPr dirty="0" spc="395"/>
              <a:t> </a:t>
            </a:r>
            <a:r>
              <a:rPr dirty="0" spc="325"/>
              <a:t>em</a:t>
            </a:r>
            <a:r>
              <a:rPr dirty="0" spc="400"/>
              <a:t> </a:t>
            </a:r>
            <a:r>
              <a:rPr dirty="0" spc="114"/>
              <a:t>Sua</a:t>
            </a:r>
            <a:r>
              <a:rPr dirty="0" spc="400"/>
              <a:t> </a:t>
            </a:r>
            <a:r>
              <a:rPr dirty="0" spc="345"/>
              <a:t>identidade, </a:t>
            </a:r>
            <a:r>
              <a:rPr dirty="0" spc="375"/>
              <a:t>confudida</a:t>
            </a:r>
            <a:r>
              <a:rPr dirty="0" spc="400"/>
              <a:t> </a:t>
            </a:r>
            <a:r>
              <a:rPr dirty="0" spc="325"/>
              <a:t>em</a:t>
            </a:r>
            <a:r>
              <a:rPr dirty="0" spc="400"/>
              <a:t> </a:t>
            </a:r>
            <a:r>
              <a:rPr dirty="0" spc="50"/>
              <a:t>SuaS</a:t>
            </a:r>
            <a:r>
              <a:rPr dirty="0" spc="405"/>
              <a:t> </a:t>
            </a:r>
            <a:r>
              <a:rPr dirty="0" spc="285"/>
              <a:t>perSpectivaS, </a:t>
            </a:r>
            <a:r>
              <a:rPr dirty="0" spc="320"/>
              <a:t>Submetida</a:t>
            </a:r>
            <a:r>
              <a:rPr dirty="0" spc="409"/>
              <a:t> </a:t>
            </a:r>
            <a:r>
              <a:rPr dirty="0" spc="120"/>
              <a:t>a</a:t>
            </a:r>
            <a:r>
              <a:rPr dirty="0" spc="409"/>
              <a:t> </a:t>
            </a:r>
            <a:r>
              <a:rPr dirty="0" spc="310"/>
              <a:t>exigênciaS,</a:t>
            </a:r>
            <a:r>
              <a:rPr dirty="0" spc="415"/>
              <a:t> </a:t>
            </a:r>
            <a:r>
              <a:rPr dirty="0" spc="380"/>
              <a:t>compelida </a:t>
            </a:r>
            <a:r>
              <a:rPr dirty="0" spc="120"/>
              <a:t>a</a:t>
            </a:r>
            <a:r>
              <a:rPr dirty="0" spc="405"/>
              <a:t> </a:t>
            </a:r>
            <a:r>
              <a:rPr dirty="0" spc="340"/>
              <a:t>expectativaS</a:t>
            </a:r>
            <a:r>
              <a:rPr dirty="0" spc="409"/>
              <a:t> </a:t>
            </a:r>
            <a:r>
              <a:rPr dirty="0" spc="335"/>
              <a:t>alienadaS.”</a:t>
            </a:r>
          </a:p>
          <a:p>
            <a:pPr marL="614045">
              <a:lnSpc>
                <a:spcPct val="100000"/>
              </a:lnSpc>
              <a:spcBef>
                <a:spcPts val="3750"/>
              </a:spcBef>
            </a:pPr>
            <a:r>
              <a:rPr dirty="0" sz="2700" spc="75" i="1">
                <a:solidFill>
                  <a:srgbClr val="DAB589"/>
                </a:solidFill>
                <a:latin typeface="Montserrat"/>
                <a:cs typeface="Montserrat"/>
              </a:rPr>
              <a:t>Neusa</a:t>
            </a:r>
            <a:r>
              <a:rPr dirty="0" sz="2700" spc="215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spc="75" i="1">
                <a:solidFill>
                  <a:srgbClr val="DAB589"/>
                </a:solidFill>
                <a:latin typeface="Montserrat"/>
                <a:cs typeface="Montserrat"/>
              </a:rPr>
              <a:t>Santos</a:t>
            </a:r>
            <a:r>
              <a:rPr dirty="0" sz="2700" spc="220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i="1">
                <a:solidFill>
                  <a:srgbClr val="DAB589"/>
                </a:solidFill>
                <a:latin typeface="Montserrat"/>
                <a:cs typeface="Montserrat"/>
              </a:rPr>
              <a:t>-</a:t>
            </a:r>
            <a:r>
              <a:rPr dirty="0" sz="2700" spc="220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spc="85" i="1">
                <a:solidFill>
                  <a:srgbClr val="DAB589"/>
                </a:solidFill>
                <a:latin typeface="Montserrat"/>
                <a:cs typeface="Montserrat"/>
              </a:rPr>
              <a:t>Psicanalista</a:t>
            </a:r>
            <a:r>
              <a:rPr dirty="0" sz="2700" spc="220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i="1">
                <a:solidFill>
                  <a:srgbClr val="DAB589"/>
                </a:solidFill>
                <a:latin typeface="Montserrat"/>
                <a:cs typeface="Montserrat"/>
              </a:rPr>
              <a:t>e</a:t>
            </a:r>
            <a:r>
              <a:rPr dirty="0" sz="2700" spc="215" i="1">
                <a:solidFill>
                  <a:srgbClr val="DAB589"/>
                </a:solidFill>
                <a:latin typeface="Montserrat"/>
                <a:cs typeface="Montserrat"/>
              </a:rPr>
              <a:t> </a:t>
            </a:r>
            <a:r>
              <a:rPr dirty="0" sz="2700" spc="75" i="1">
                <a:solidFill>
                  <a:srgbClr val="DAB589"/>
                </a:solidFill>
                <a:latin typeface="Montserrat"/>
                <a:cs typeface="Montserrat"/>
              </a:rPr>
              <a:t>Intelectual</a:t>
            </a:r>
            <a:endParaRPr sz="27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00657" y="1397743"/>
            <a:ext cx="3571240" cy="117856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dirty="0" sz="1400">
                <a:latin typeface="Arial"/>
                <a:cs typeface="Arial"/>
              </a:rPr>
              <a:t>Only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two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pages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were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converted.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dirty="0" sz="1400">
                <a:latin typeface="Arial"/>
                <a:cs typeface="Arial"/>
              </a:rPr>
              <a:t>Please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Sign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Up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convert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full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document.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u="sng" sz="1500" spc="-10" b="1">
                <a:solidFill>
                  <a:srgbClr val="2980B9"/>
                </a:solidFill>
                <a:uFill>
                  <a:solidFill>
                    <a:srgbClr val="2980B9"/>
                  </a:solidFill>
                </a:uFill>
                <a:latin typeface="Arial"/>
                <a:cs typeface="Arial"/>
                <a:hlinkClick r:id="rId2"/>
              </a:rPr>
              <a:t>www.freepdfconvert.com/membership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9875" y="933450"/>
            <a:ext cx="2152649" cy="342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80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Tainara Ferreira</dc:creator>
  <cp:keywords>DAGiz_chhZA,BACxJQwmMAo,0</cp:keywords>
  <dc:title>Apresentação UNDIME</dc:title>
  <dcterms:created xsi:type="dcterms:W3CDTF">2025-03-27T13:09:36Z</dcterms:created>
  <dcterms:modified xsi:type="dcterms:W3CDTF">2025-03-27T13:09:36Z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2025-03-27T00:00:00Z</vt:filetime>
  </property>
  <property fmtid="{D5CDD505-2E9C-101B-9397-08002B2CF9AE}" pid="3" name="Creator">
    <vt:lpwstr>Canva</vt:lpwstr>
  </property>
  <property fmtid="{D5CDD505-2E9C-101B-9397-08002B2CF9AE}" pid="4" name="LastSaved">
    <vt:filetime>2025-03-27T00:00:00Z</vt:filetime>
  </property>
  <property fmtid="{D5CDD505-2E9C-101B-9397-08002B2CF9AE}" pid="5" name="Producer">
    <vt:lpwstr>Canva</vt:lpwstr>
  </property>
</Properties>
</file>