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299" r:id="rId4"/>
    <p:sldId id="298" r:id="rId5"/>
    <p:sldId id="317" r:id="rId6"/>
    <p:sldId id="297" r:id="rId7"/>
    <p:sldId id="306" r:id="rId8"/>
    <p:sldId id="307" r:id="rId9"/>
    <p:sldId id="274" r:id="rId10"/>
    <p:sldId id="316" r:id="rId11"/>
    <p:sldId id="308" r:id="rId12"/>
    <p:sldId id="276" r:id="rId13"/>
    <p:sldId id="309" r:id="rId14"/>
    <p:sldId id="310" r:id="rId15"/>
    <p:sldId id="280" r:id="rId16"/>
    <p:sldId id="300" r:id="rId17"/>
    <p:sldId id="301" r:id="rId18"/>
    <p:sldId id="302" r:id="rId19"/>
    <p:sldId id="303" r:id="rId20"/>
    <p:sldId id="284" r:id="rId21"/>
    <p:sldId id="311" r:id="rId22"/>
    <p:sldId id="312" r:id="rId23"/>
    <p:sldId id="313" r:id="rId24"/>
    <p:sldId id="314" r:id="rId25"/>
    <p:sldId id="315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495" autoAdjust="0"/>
  </p:normalViewPr>
  <p:slideViewPr>
    <p:cSldViewPr snapToGrid="0">
      <p:cViewPr varScale="1">
        <p:scale>
          <a:sx n="109" d="100"/>
          <a:sy n="109" d="100"/>
        </p:scale>
        <p:origin x="6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98779-6CC5-4775-A73F-54E5FF5860A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F9B7-0B90-4E8D-8180-4783FE269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3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08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14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53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2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70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0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77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12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93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303A-C6A5-4EF9-A71A-273451DAAD3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B1A1-0544-4597-8A90-964528F79E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v.br/inep/pt-br/areas-de-atuacao/pesquisas-estatisticas-e-indicadores/censo-escolar/resultado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br/inep/pt-br/acesso-a-informacao/dados-abertos/inep-data/estatisticas-censo-escolar" TargetMode="External"/><Relationship Id="rId5" Type="http://schemas.openxmlformats.org/officeDocument/2006/relationships/hyperlink" Target="https://www.gov.br/inep/pt-br/acesso-a-informacao/dados-abertos" TargetMode="External"/><Relationship Id="rId4" Type="http://schemas.openxmlformats.org/officeDocument/2006/relationships/hyperlink" Target="https://censobasico.inep.gov.br/censobasico_202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educacenso.inep.gov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064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78169" y="2372750"/>
            <a:ext cx="9602373" cy="13154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altLang="pt-BR" sz="4800" b="1" dirty="0" smtClean="0">
                <a:solidFill>
                  <a:schemeClr val="bg1"/>
                </a:solidFill>
                <a:ea typeface="Adobe Gothic Std B"/>
                <a:cs typeface="Adobe Gothic Std B"/>
              </a:rPr>
              <a:t>Declaração do Censo Escolar: Responsabilidade da Gestão Municipal</a:t>
            </a:r>
            <a:endParaRPr lang="pt-BR" altLang="pt-BR" sz="4800" b="1" dirty="0">
              <a:solidFill>
                <a:schemeClr val="bg1"/>
              </a:solidFill>
              <a:ea typeface="Adobe Gothic Std B"/>
              <a:cs typeface="Adobe Gothic Std B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88" y="5266975"/>
            <a:ext cx="2832735" cy="7939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2810E9-990F-550D-22BA-1AF47EFF2FDB}"/>
              </a:ext>
            </a:extLst>
          </p:cNvPr>
          <p:cNvSpPr txBox="1">
            <a:spLocks/>
          </p:cNvSpPr>
          <p:nvPr/>
        </p:nvSpPr>
        <p:spPr>
          <a:xfrm>
            <a:off x="1411458" y="3688153"/>
            <a:ext cx="9144000" cy="1315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Março/2025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10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VISITA IN LOCO – 2ª ETAPA DO CENSO ESCOLAR 2024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911887" y="595914"/>
            <a:ext cx="95773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400" b="1" dirty="0">
                <a:latin typeface="Calibri Light" panose="020F0302020204030204" pitchFamily="34" charset="0"/>
              </a:rPr>
              <a:t>Responsáveis: </a:t>
            </a:r>
            <a:r>
              <a:rPr lang="pt-BR" altLang="pt-BR" sz="1400" dirty="0">
                <a:latin typeface="Calibri Light" panose="020F0302020204030204" pitchFamily="34" charset="0"/>
              </a:rPr>
              <a:t>Técnicos da Coordenação do Censo Escolar do Estado da Bahia e Técnicos responsáveis pela execução do Censo Escolar no âmbito dos Núcleos Territoriais de Educação (NTE).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400" b="1" dirty="0">
                <a:latin typeface="Calibri Light" panose="020F0302020204030204" pitchFamily="34" charset="0"/>
              </a:rPr>
              <a:t>Objetivo: </a:t>
            </a:r>
            <a:r>
              <a:rPr lang="pt-BR" altLang="pt-BR" sz="1400" dirty="0">
                <a:latin typeface="Calibri Light" panose="020F0302020204030204" pitchFamily="34" charset="0"/>
              </a:rPr>
              <a:t>Verificar in loco as informações declaradas pelas UE Estaduais ou </a:t>
            </a:r>
            <a:r>
              <a:rPr lang="pt-BR" altLang="pt-BR" sz="1400" dirty="0" smtClean="0">
                <a:latin typeface="Calibri Light" panose="020F0302020204030204" pitchFamily="34" charset="0"/>
              </a:rPr>
              <a:t>Municipais, </a:t>
            </a:r>
            <a:r>
              <a:rPr lang="pt-BR" altLang="pt-BR" sz="1400" dirty="0">
                <a:latin typeface="Calibri Light" panose="020F0302020204030204" pitchFamily="34" charset="0"/>
              </a:rPr>
              <a:t>nos termos da portaria INEP nº 503 de 2018. Trata-se de uma atividade para promoção da qualidade das informações da pesquisa.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400" b="1" dirty="0">
                <a:latin typeface="Calibri Light" panose="020F0302020204030204" pitchFamily="34" charset="0"/>
              </a:rPr>
              <a:t>Período:  </a:t>
            </a:r>
            <a:r>
              <a:rPr lang="pt-BR" altLang="pt-BR" sz="1400" dirty="0" smtClean="0">
                <a:latin typeface="Calibri Light" panose="020F0302020204030204" pitchFamily="34" charset="0"/>
              </a:rPr>
              <a:t>Abril 2025</a:t>
            </a:r>
            <a:endParaRPr lang="pt-BR" altLang="pt-BR" sz="1400" dirty="0">
              <a:latin typeface="Calibri Light" panose="020F03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pt-BR" alt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577" y="1575362"/>
            <a:ext cx="5233814" cy="440424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18127" y="1670539"/>
            <a:ext cx="26376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libri Light" panose="020F0302020204030204" pitchFamily="34" charset="0"/>
              </a:rPr>
              <a:t>Serão Visitados </a:t>
            </a:r>
            <a:r>
              <a:rPr lang="pt-BR" altLang="pt-BR" sz="1400" dirty="0" smtClean="0">
                <a:latin typeface="Calibri Light" panose="020F0302020204030204" pitchFamily="34" charset="0"/>
              </a:rPr>
              <a:t>52 </a:t>
            </a:r>
            <a:r>
              <a:rPr lang="pt-BR" altLang="pt-BR" sz="1400" dirty="0">
                <a:latin typeface="Calibri Light" panose="020F0302020204030204" pitchFamily="34" charset="0"/>
              </a:rPr>
              <a:t>Municípios entre os dias 01 e </a:t>
            </a:r>
            <a:r>
              <a:rPr lang="pt-BR" altLang="pt-BR" sz="1400" dirty="0" smtClean="0">
                <a:latin typeface="Calibri Light" panose="020F0302020204030204" pitchFamily="34" charset="0"/>
              </a:rPr>
              <a:t>11 </a:t>
            </a:r>
            <a:r>
              <a:rPr lang="pt-BR" altLang="pt-BR" sz="1400" dirty="0">
                <a:latin typeface="Calibri Light" panose="020F0302020204030204" pitchFamily="34" charset="0"/>
              </a:rPr>
              <a:t>de abril. Durante a visita, será verificada </a:t>
            </a:r>
            <a:r>
              <a:rPr lang="pt-PT" altLang="pt-BR" sz="1400" dirty="0">
                <a:latin typeface="Calibri Light" panose="020F0302020204030204" pitchFamily="34" charset="0"/>
              </a:rPr>
              <a:t>a documentação para comprovar as informações fornecidas no </a:t>
            </a:r>
            <a:r>
              <a:rPr lang="pt-PT" altLang="pt-BR" sz="1400" dirty="0" smtClean="0">
                <a:latin typeface="Calibri Light" panose="020F0302020204030204" pitchFamily="34" charset="0"/>
              </a:rPr>
              <a:t>Sistema </a:t>
            </a:r>
            <a:r>
              <a:rPr lang="pt-PT" altLang="pt-BR" sz="1400" dirty="0">
                <a:latin typeface="Calibri Light" panose="020F0302020204030204" pitchFamily="34" charset="0"/>
              </a:rPr>
              <a:t>Educacenso, em especial a ata de resultado final, o diário de classe, livro de frequência e histórico escolar.</a:t>
            </a:r>
            <a:endParaRPr lang="pt-BR" altLang="pt-BR" sz="1400" dirty="0">
              <a:latin typeface="Calibri Light" panose="020F0302020204030204" pitchFamily="34" charset="0"/>
            </a:endParaRPr>
          </a:p>
        </p:txBody>
      </p:sp>
      <p:pic>
        <p:nvPicPr>
          <p:cNvPr id="12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3922">
            <a:off x="278730" y="3020056"/>
            <a:ext cx="23050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4426">
            <a:off x="9455896" y="4016064"/>
            <a:ext cx="2066650" cy="15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08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A lógica do Censo Escolar – Matrícula Inicial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grpSp>
        <p:nvGrpSpPr>
          <p:cNvPr id="9" name="Agrupar 29"/>
          <p:cNvGrpSpPr>
            <a:grpSpLocks/>
          </p:cNvGrpSpPr>
          <p:nvPr/>
        </p:nvGrpSpPr>
        <p:grpSpPr bwMode="auto">
          <a:xfrm>
            <a:off x="949569" y="573884"/>
            <a:ext cx="9653954" cy="5441950"/>
            <a:chOff x="1963827" y="831332"/>
            <a:chExt cx="8826501" cy="5452696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217181" y="2443008"/>
              <a:ext cx="2139292" cy="17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Dependência administrativa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Localização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Salas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Equipamentos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Infraestrutura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Laboratórios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Biblioteca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Acessibilidade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...</a:t>
              </a:r>
            </a:p>
          </p:txBody>
        </p:sp>
        <p:pic>
          <p:nvPicPr>
            <p:cNvPr id="11" name="Imagem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827" y="1077351"/>
              <a:ext cx="2646003" cy="1380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7430132" y="2601954"/>
              <a:ext cx="1012837" cy="157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Formação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Idade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Sexo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Cor/Raça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CPF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Nacionalidade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Cursos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....</a:t>
              </a:r>
            </a:p>
          </p:txBody>
        </p:sp>
        <p:pic>
          <p:nvPicPr>
            <p:cNvPr id="19" name="Imagem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9"/>
            <a:stretch>
              <a:fillRect/>
            </a:stretch>
          </p:blipFill>
          <p:spPr bwMode="auto">
            <a:xfrm>
              <a:off x="8954630" y="831332"/>
              <a:ext cx="1835698" cy="176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9465773" y="2712124"/>
              <a:ext cx="813411" cy="119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Idade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Sexo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Deficiência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Cor/Raça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Filiação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...</a:t>
              </a:r>
            </a:p>
          </p:txBody>
        </p:sp>
        <p:sp>
          <p:nvSpPr>
            <p:cNvPr id="21" name="Chave direita 8">
              <a:extLst/>
            </p:cNvPr>
            <p:cNvSpPr/>
            <p:nvPr/>
          </p:nvSpPr>
          <p:spPr>
            <a:xfrm rot="5400000">
              <a:off x="6273513" y="572051"/>
              <a:ext cx="483553" cy="7600069"/>
            </a:xfrm>
            <a:prstGeom prst="rightBrace">
              <a:avLst>
                <a:gd name="adj1" fmla="val 26865"/>
                <a:gd name="adj2" fmla="val 68875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22" name="Imagem 21">
              <a:extLst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1359" y="4846094"/>
              <a:ext cx="1437721" cy="14379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136676" y="4831324"/>
              <a:ext cx="359974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300" b="1">
                  <a:solidFill>
                    <a:srgbClr val="002060"/>
                  </a:solidFill>
                </a:rPr>
                <a:t>Modalidade</a:t>
              </a:r>
            </a:p>
            <a:p>
              <a:r>
                <a:rPr lang="pt-BR" altLang="pt-BR" sz="1300" b="1">
                  <a:solidFill>
                    <a:srgbClr val="002060"/>
                  </a:solidFill>
                </a:rPr>
                <a:t>Etapa</a:t>
              </a:r>
            </a:p>
            <a:p>
              <a:r>
                <a:rPr lang="pt-BR" altLang="pt-BR" sz="1300" b="1">
                  <a:solidFill>
                    <a:srgbClr val="002060"/>
                  </a:solidFill>
                </a:rPr>
                <a:t>Horário</a:t>
              </a:r>
            </a:p>
            <a:p>
              <a:r>
                <a:rPr lang="pt-BR" altLang="pt-BR" sz="1300" b="1">
                  <a:solidFill>
                    <a:srgbClr val="002060"/>
                  </a:solidFill>
                </a:rPr>
                <a:t>Duração do turno</a:t>
              </a:r>
            </a:p>
            <a:p>
              <a:r>
                <a:rPr lang="pt-BR" altLang="pt-BR" sz="1300" b="1">
                  <a:solidFill>
                    <a:srgbClr val="002060"/>
                  </a:solidFill>
                </a:rPr>
                <a:t>Número de alunos</a:t>
              </a:r>
            </a:p>
            <a:p>
              <a:r>
                <a:rPr lang="pt-BR" altLang="pt-BR" sz="1300" b="1">
                  <a:solidFill>
                    <a:srgbClr val="002060"/>
                  </a:solidFill>
                </a:rPr>
                <a:t>Áreas do conhecimento/componentes curriculares</a:t>
              </a:r>
            </a:p>
            <a:p>
              <a:r>
                <a:rPr lang="pt-BR" altLang="pt-BR" sz="1300" b="1">
                  <a:solidFill>
                    <a:srgbClr val="002060"/>
                  </a:solidFill>
                </a:rPr>
                <a:t>Dias da semana</a:t>
              </a:r>
            </a:p>
          </p:txBody>
        </p:sp>
        <p:pic>
          <p:nvPicPr>
            <p:cNvPr id="24" name="Imagem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871" y="1077350"/>
              <a:ext cx="1867363" cy="138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5195894" y="2435124"/>
              <a:ext cx="1012837" cy="17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Formação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Idade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Sexo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Cor/Raça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CPF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Nacionalidade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Cargo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E-mail</a:t>
              </a:r>
            </a:p>
            <a:p>
              <a:pPr algn="ctr"/>
              <a:r>
                <a:rPr lang="pt-BR" altLang="pt-BR" sz="1300" b="1">
                  <a:solidFill>
                    <a:srgbClr val="002060"/>
                  </a:solidFill>
                </a:rPr>
                <a:t>...</a:t>
              </a:r>
            </a:p>
          </p:txBody>
        </p:sp>
        <p:pic>
          <p:nvPicPr>
            <p:cNvPr id="26" name="Imagem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971" y="938034"/>
              <a:ext cx="2176461" cy="177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4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8764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bg1"/>
                </a:solidFill>
              </a:rPr>
              <a:t>COLETA DA MATRÍCULA INICIAL – </a:t>
            </a:r>
            <a:r>
              <a:rPr lang="pt-BR" sz="2500" b="1" dirty="0" smtClean="0">
                <a:solidFill>
                  <a:schemeClr val="bg1"/>
                </a:solidFill>
              </a:rPr>
              <a:t>REUNIÃO TÉCNICA REDE MUNICIPAL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35" y="668557"/>
            <a:ext cx="7466439" cy="51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Fundamentação para as informações declaradas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27" name="Retângulo 26"/>
          <p:cNvSpPr/>
          <p:nvPr/>
        </p:nvSpPr>
        <p:spPr>
          <a:xfrm>
            <a:off x="4452938" y="1879600"/>
            <a:ext cx="324976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cap="all" dirty="0"/>
              <a:t> </a:t>
            </a:r>
            <a:endParaRPr lang="pt-BR" cap="all" dirty="0"/>
          </a:p>
        </p:txBody>
      </p: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303213" y="833715"/>
            <a:ext cx="11447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>
              <a:buFont typeface="Arial" panose="020B0604020202020204" pitchFamily="34" charset="0"/>
              <a:buNone/>
            </a:pPr>
            <a:r>
              <a:rPr lang="pt-BR" altLang="pt-BR" sz="2000" dirty="0">
                <a:latin typeface="Calibri Light" panose="020F0302020204030204" pitchFamily="34" charset="0"/>
              </a:rPr>
              <a:t>A </a:t>
            </a:r>
            <a:r>
              <a:rPr lang="pt-BR" altLang="pt-BR" sz="2000" b="1" dirty="0">
                <a:latin typeface="Calibri Light" panose="020F0302020204030204" pitchFamily="34" charset="0"/>
              </a:rPr>
              <a:t>declaração</a:t>
            </a:r>
            <a:r>
              <a:rPr lang="pt-BR" altLang="pt-BR" sz="2000" dirty="0">
                <a:latin typeface="Calibri Light" panose="020F0302020204030204" pitchFamily="34" charset="0"/>
              </a:rPr>
              <a:t> deverá ser efetuada </a:t>
            </a:r>
            <a:r>
              <a:rPr lang="pt-BR" altLang="pt-BR" sz="2000" b="1" dirty="0">
                <a:latin typeface="Calibri Light" panose="020F0302020204030204" pitchFamily="34" charset="0"/>
              </a:rPr>
              <a:t>considerando</a:t>
            </a:r>
            <a:r>
              <a:rPr lang="pt-BR" altLang="pt-BR" sz="2000" dirty="0">
                <a:latin typeface="Calibri Light" panose="020F0302020204030204" pitchFamily="34" charset="0"/>
              </a:rPr>
              <a:t> os documentos escolares da instituição.</a:t>
            </a:r>
          </a:p>
        </p:txBody>
      </p:sp>
      <p:sp>
        <p:nvSpPr>
          <p:cNvPr id="29" name="Retângulo 3"/>
          <p:cNvSpPr>
            <a:spLocks noChangeArrowheads="1"/>
          </p:cNvSpPr>
          <p:nvPr/>
        </p:nvSpPr>
        <p:spPr bwMode="auto">
          <a:xfrm>
            <a:off x="358775" y="3290888"/>
            <a:ext cx="113243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000" b="1">
                <a:latin typeface="Calibri Light" panose="020F0302020204030204" pitchFamily="34" charset="0"/>
              </a:rPr>
              <a:t>Rendimento ou Movimento: </a:t>
            </a:r>
            <a:r>
              <a:rPr lang="pt-BR" altLang="pt-BR" sz="2000">
                <a:latin typeface="Calibri Light" panose="020F0302020204030204" pitchFamily="34" charset="0"/>
              </a:rPr>
              <a:t>boletins escolares, mapa de notas, registro em diários de classe do desempenho acadêmico, emissão de certificados, assim como registro de frequência (quando estudante deixou de frequentar sem a solicitação formal de transferência), ou outros documentos comprobatórios do desempenho escolar do estudante. </a:t>
            </a:r>
          </a:p>
        </p:txBody>
      </p:sp>
      <p:sp>
        <p:nvSpPr>
          <p:cNvPr id="30" name="Retângulo 7"/>
          <p:cNvSpPr>
            <a:spLocks noChangeArrowheads="1"/>
          </p:cNvSpPr>
          <p:nvPr/>
        </p:nvSpPr>
        <p:spPr bwMode="auto">
          <a:xfrm>
            <a:off x="303213" y="1654175"/>
            <a:ext cx="11549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000" b="1" dirty="0">
                <a:latin typeface="Calibri Light" panose="020F0302020204030204" pitchFamily="34" charset="0"/>
              </a:rPr>
              <a:t>Matrícula Inicial: </a:t>
            </a:r>
            <a:r>
              <a:rPr lang="pt-BR" altLang="pt-BR" sz="2000" dirty="0">
                <a:latin typeface="Calibri Light" panose="020F0302020204030204" pitchFamily="34" charset="0"/>
              </a:rPr>
              <a:t>fichas de matrícula e as cópias das certidões de nascimento / documentos de identidade dos alunos, bem como os diários de classe/cadernetas de chamada e a documentação relacionada ao processo de </a:t>
            </a:r>
            <a:r>
              <a:rPr lang="pt-BR" altLang="pt-BR" sz="2000" dirty="0" err="1">
                <a:latin typeface="Calibri Light" panose="020F0302020204030204" pitchFamily="34" charset="0"/>
              </a:rPr>
              <a:t>enturmação</a:t>
            </a:r>
            <a:r>
              <a:rPr lang="pt-BR" altLang="pt-BR" sz="2000" dirty="0">
                <a:latin typeface="Calibri Light" panose="020F0302020204030204" pitchFamily="34" charset="0"/>
              </a:rPr>
              <a:t> dos alunos. </a:t>
            </a:r>
          </a:p>
        </p:txBody>
      </p:sp>
    </p:spTree>
    <p:extLst>
      <p:ext uri="{BB962C8B-B14F-4D97-AF65-F5344CB8AC3E}">
        <p14:creationId xmlns:p14="http://schemas.microsoft.com/office/powerpoint/2010/main" val="176207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Mecanismo de Acompanhamento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27" name="Retângulo 26"/>
          <p:cNvSpPr/>
          <p:nvPr/>
        </p:nvSpPr>
        <p:spPr>
          <a:xfrm>
            <a:off x="4452938" y="1879600"/>
            <a:ext cx="324976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cap="all" dirty="0"/>
              <a:t> </a:t>
            </a:r>
            <a:endParaRPr lang="pt-BR" cap="all" dirty="0"/>
          </a:p>
        </p:txBody>
      </p:sp>
      <p:sp>
        <p:nvSpPr>
          <p:cNvPr id="11" name="Retângulo 9"/>
          <p:cNvSpPr>
            <a:spLocks noChangeArrowheads="1"/>
          </p:cNvSpPr>
          <p:nvPr/>
        </p:nvSpPr>
        <p:spPr bwMode="auto">
          <a:xfrm>
            <a:off x="377824" y="692150"/>
            <a:ext cx="1144782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/>
              <a:t>A implantação dessa sistemática, que teve início em 2007, implicou na adoção de procedimentos essenciais para a eficácia do processo, onde se destacam: </a:t>
            </a:r>
            <a:endParaRPr lang="pt-BR" sz="2000" dirty="0" smtClean="0"/>
          </a:p>
          <a:p>
            <a:pPr algn="just">
              <a:defRPr/>
            </a:pPr>
            <a:endParaRPr lang="pt-BR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2000" b="1" dirty="0"/>
              <a:t>Definição</a:t>
            </a:r>
            <a:r>
              <a:rPr lang="pt-BR" sz="2000" dirty="0"/>
              <a:t> de rotinas para análise das informações voltadas para correção das possíveis inconsistências, com a participação dos gestores estaduais e municipais de educação: Envio dos dados preliminares ao Ministério da Educação (MEC) para publicação no Diário Oficial da União; Disponibilização dos relatórios por escola, no </a:t>
            </a:r>
            <a:r>
              <a:rPr lang="pt-BR" sz="2000" dirty="0" err="1"/>
              <a:t>Educacenso</a:t>
            </a:r>
            <a:r>
              <a:rPr lang="pt-BR" sz="2000" dirty="0"/>
              <a:t>, para conferência pelos gestores municipais e estaduais; Envio da comunicação oficial aos gestores municipais e estaduais sobre a disponibilização dos relatórios por escola, no </a:t>
            </a:r>
            <a:r>
              <a:rPr lang="pt-BR" sz="2000" dirty="0" err="1"/>
              <a:t>Educacenso</a:t>
            </a:r>
            <a:r>
              <a:rPr lang="pt-BR" sz="2000" dirty="0"/>
              <a:t>, para conferência.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2000" b="1" dirty="0"/>
              <a:t>Estabelece</a:t>
            </a:r>
            <a:r>
              <a:rPr lang="pt-BR" sz="2000" dirty="0"/>
              <a:t> parâmetros para a validação e a publicação das informações declaradas ao Censo Escolar da Educação Básica com vistas ao controle de qualidade e define as atribuições dos responsáveis pela declaração das informações;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2000" b="1" dirty="0"/>
              <a:t>Estabelece</a:t>
            </a:r>
            <a:r>
              <a:rPr lang="pt-BR" sz="2000" dirty="0"/>
              <a:t> os procedimentos para a realização anual da Verificação in loco do Censo Escolar da Educação Básica; institui o Mapa de Riscos e a Taxa de Risco do Censo Escolar.</a:t>
            </a:r>
          </a:p>
          <a:p>
            <a:pPr marL="0" lvl="1" algn="just">
              <a:defRPr/>
            </a:pPr>
            <a:endParaRPr lang="pt-BR" altLang="pt-BR" sz="2200" b="1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8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8764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bg1"/>
                </a:solidFill>
              </a:rPr>
              <a:t>VERIFICAÇÃO </a:t>
            </a:r>
            <a:r>
              <a:rPr lang="pt-BR" sz="2500" b="1" i="1" dirty="0">
                <a:solidFill>
                  <a:schemeClr val="bg1"/>
                </a:solidFill>
              </a:rPr>
              <a:t>IN LOCO</a:t>
            </a:r>
            <a:r>
              <a:rPr lang="pt-BR" sz="2500" b="1" dirty="0">
                <a:solidFill>
                  <a:schemeClr val="bg1"/>
                </a:solidFill>
              </a:rPr>
              <a:t> – 1ª ETAPA DO CENSO ESCOLAR 2024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sp>
        <p:nvSpPr>
          <p:cNvPr id="9" name="Texto Explicativo 1 (Ênfase) 8"/>
          <p:cNvSpPr/>
          <p:nvPr/>
        </p:nvSpPr>
        <p:spPr>
          <a:xfrm>
            <a:off x="7576461" y="2610480"/>
            <a:ext cx="3804775" cy="1554479"/>
          </a:xfrm>
          <a:prstGeom prst="accentCallout1">
            <a:avLst>
              <a:gd name="adj1" fmla="val 18750"/>
              <a:gd name="adj2" fmla="val -8333"/>
              <a:gd name="adj3" fmla="val 81478"/>
              <a:gd name="adj4" fmla="val -309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Foram visitadas 188 unidades escolares em 47 Municípios. Durante a visita, é verificado a frequência do aluno, a ficha de matrícula, a infraestrutura da unidade escolar, a documentação da formação docente e os horários e dias de funcionamento das turmas declaradas.</a:t>
            </a:r>
          </a:p>
          <a:p>
            <a:pPr algn="just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4592" y="563766"/>
            <a:ext cx="1175308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/>
              <a:t>Responsáveis:</a:t>
            </a:r>
            <a:r>
              <a:rPr lang="pt-BR" sz="1600" dirty="0"/>
              <a:t> Técnicos da Coordenação do Censo Escolar do Estado da Bahia e Técnicos responsáveis pela execução do Censo Escolar no âmbito dos Núcleos Territoriais de Educação (NTE).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/>
              <a:t>Objetivo:</a:t>
            </a:r>
            <a:r>
              <a:rPr lang="pt-BR" sz="1600" dirty="0"/>
              <a:t> Verificar in loco as informações declaradas pelas UE Estaduais ou Municipais pertencentes aos municípios indicados no </a:t>
            </a:r>
            <a:r>
              <a:rPr lang="pt-BR" sz="1600" u="sng" dirty="0"/>
              <a:t>Mapa de Risco</a:t>
            </a:r>
            <a:r>
              <a:rPr lang="pt-BR" sz="1600" dirty="0"/>
              <a:t>, nos termos da portaria INEP nº 503 de 2018. Trata-se de uma atividade para promoção da qualidade das informações da pesquisa.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/>
              <a:t>Período:  </a:t>
            </a:r>
            <a:r>
              <a:rPr lang="pt-BR" sz="1600" dirty="0"/>
              <a:t>Setembro a Outubro/2024.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07" y="2337779"/>
            <a:ext cx="7153840" cy="3192087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20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CC437A00-F97E-2870-6FB8-893F81A49B8E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bg1"/>
                </a:solidFill>
              </a:rPr>
              <a:t>Como fazemos o Censo Escolar acontecer na Bahia!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A9CEFAD-61B3-98DE-68CD-5AE53B45BA5B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FD24941-6CFB-6747-5844-5942C6C4D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116EF1D-040A-B1D9-B118-4D0BE2F20DFB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E53C640-C8F8-D6EA-A53B-D774CD69A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D9AC96-2EA1-6CED-69FD-88054B6DA3F2}"/>
              </a:ext>
            </a:extLst>
          </p:cNvPr>
          <p:cNvSpPr txBox="1"/>
          <p:nvPr/>
        </p:nvSpPr>
        <p:spPr>
          <a:xfrm>
            <a:off x="206936" y="680607"/>
            <a:ext cx="11789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/>
              <a:t>Equipe da Coordenação no NTE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56E2C1E-B1FD-A9B9-433C-53D1D3D4E5F0}"/>
              </a:ext>
            </a:extLst>
          </p:cNvPr>
          <p:cNvSpPr/>
          <p:nvPr/>
        </p:nvSpPr>
        <p:spPr>
          <a:xfrm>
            <a:off x="6094452" y="1884362"/>
            <a:ext cx="238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cap="all" dirty="0"/>
              <a:t> </a:t>
            </a:r>
            <a:endParaRPr lang="pt-BR" cap="all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1176337"/>
            <a:ext cx="95631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D9CDE50F-6958-2973-B468-DA3D609DD04C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bg1"/>
                </a:solidFill>
              </a:rPr>
              <a:t>Como fazemos o Censo Escolar acontecer na Bahia!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E4C5877-57A1-0BBA-5817-009217EE0574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C88085D-316F-F8F2-65C4-4336558FA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E4464D0-9B2F-5147-329B-5C245ED373AB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09AAC61-070D-B611-CA1A-736A50ACE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CDFFB0-5757-49FB-05B1-DDBAD0A09140}"/>
              </a:ext>
            </a:extLst>
          </p:cNvPr>
          <p:cNvSpPr txBox="1"/>
          <p:nvPr/>
        </p:nvSpPr>
        <p:spPr>
          <a:xfrm>
            <a:off x="206936" y="680607"/>
            <a:ext cx="11789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/>
              <a:t>Equipe da Coordenação na SEC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635" y="1792531"/>
            <a:ext cx="8269467" cy="33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3">
            <a:extLst>
              <a:ext uri="{FF2B5EF4-FFF2-40B4-BE49-F238E27FC236}">
                <a16:creationId xmlns:a16="http://schemas.microsoft.com/office/drawing/2014/main" id="{57DDB4AD-931D-6095-6A5D-27BEDCA66369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bg1"/>
                </a:solidFill>
              </a:rPr>
              <a:t>Como fazemos o Censo Escolar acontecer na Bahia!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BD4CEEB-E686-9C0A-11AD-14AD15552CB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431070ED-CDC2-D633-749A-DAE1C267C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134FA68-AB86-54D5-8931-49DEFC34B800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29680C-2E96-1C05-4EC7-652465C95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pic>
        <p:nvPicPr>
          <p:cNvPr id="10" name="Imagem 10">
            <a:extLst>
              <a:ext uri="{FF2B5EF4-FFF2-40B4-BE49-F238E27FC236}">
                <a16:creationId xmlns:a16="http://schemas.microsoft.com/office/drawing/2014/main" id="{54767EBB-436F-9E1F-0B37-AA3F67A0B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69" y="836256"/>
            <a:ext cx="86280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4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6CA0034-D032-3E5D-3BB8-210BD19673E6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bg1"/>
                </a:solidFill>
              </a:rPr>
              <a:t>Como fazemos o Censo Escolar acontecer na Bahia!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178A06F-5E58-0CD5-81F2-5BA4C04645D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59E9E6A-2FDF-2D09-F6E8-A755041A0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85A119A-C7B6-9776-56BD-4179AFA63AA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BA153B9-5E8B-CE3F-5EF1-666F140C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7" name="CaixaDeTexto 5">
            <a:extLst>
              <a:ext uri="{FF2B5EF4-FFF2-40B4-BE49-F238E27FC236}">
                <a16:creationId xmlns:a16="http://schemas.microsoft.com/office/drawing/2014/main" id="{41B74D2B-B960-4729-D49B-BA6706EF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056" y="836256"/>
            <a:ext cx="84978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libri Light" panose="020F0302020204030204" pitchFamily="34" charset="0"/>
              </a:rPr>
              <a:t>Considerando a </a:t>
            </a:r>
            <a:r>
              <a:rPr lang="pt-BR" altLang="pt-BR" sz="2000" b="1" dirty="0">
                <a:latin typeface="Calibri Light" panose="020F0302020204030204" pitchFamily="34" charset="0"/>
              </a:rPr>
              <a:t>dimensão</a:t>
            </a:r>
            <a:r>
              <a:rPr lang="pt-BR" altLang="pt-BR" sz="2000" dirty="0">
                <a:latin typeface="Calibri Light" panose="020F0302020204030204" pitchFamily="34" charset="0"/>
              </a:rPr>
              <a:t> do Estado e a </a:t>
            </a:r>
            <a:r>
              <a:rPr lang="pt-BR" altLang="pt-BR" sz="2000" b="1" dirty="0">
                <a:latin typeface="Calibri Light" panose="020F0302020204030204" pitchFamily="34" charset="0"/>
              </a:rPr>
              <a:t>importância</a:t>
            </a:r>
            <a:r>
              <a:rPr lang="pt-BR" altLang="pt-BR" sz="2000" dirty="0">
                <a:latin typeface="Calibri Light" panose="020F0302020204030204" pitchFamily="34" charset="0"/>
              </a:rPr>
              <a:t> desse levantamento estatístico, percebemos a </a:t>
            </a:r>
            <a:r>
              <a:rPr lang="pt-BR" altLang="pt-BR" sz="2000" b="1" dirty="0">
                <a:latin typeface="Calibri Light" panose="020F0302020204030204" pitchFamily="34" charset="0"/>
              </a:rPr>
              <a:t>necessidade</a:t>
            </a:r>
            <a:r>
              <a:rPr lang="pt-BR" altLang="pt-BR" sz="2000" dirty="0">
                <a:latin typeface="Calibri Light" panose="020F0302020204030204" pitchFamily="34" charset="0"/>
              </a:rPr>
              <a:t> de um </a:t>
            </a:r>
            <a:r>
              <a:rPr lang="pt-BR" altLang="pt-BR" sz="2000" b="1" dirty="0">
                <a:latin typeface="Calibri Light" panose="020F0302020204030204" pitchFamily="34" charset="0"/>
              </a:rPr>
              <a:t>alinhamento eficaz</a:t>
            </a:r>
            <a:r>
              <a:rPr lang="pt-BR" altLang="pt-BR" sz="2000" dirty="0">
                <a:latin typeface="Calibri Light" panose="020F0302020204030204" pitchFamily="34" charset="0"/>
              </a:rPr>
              <a:t>, entre os Técnicos que fazem o Censo Escolar acontecer na Bahia, como descrito na figura abaixo, na busca por uma </a:t>
            </a:r>
            <a:r>
              <a:rPr lang="pt-BR" altLang="pt-BR" sz="2000" b="1" dirty="0">
                <a:latin typeface="Calibri Light" panose="020F0302020204030204" pitchFamily="34" charset="0"/>
              </a:rPr>
              <a:t>uniformização</a:t>
            </a:r>
            <a:r>
              <a:rPr lang="pt-BR" altLang="pt-BR" sz="2000" dirty="0">
                <a:latin typeface="Calibri Light" panose="020F0302020204030204" pitchFamily="34" charset="0"/>
              </a:rPr>
              <a:t> no </a:t>
            </a:r>
            <a:r>
              <a:rPr lang="pt-BR" altLang="pt-BR" sz="2000" b="1" dirty="0">
                <a:latin typeface="Calibri Light" panose="020F0302020204030204" pitchFamily="34" charset="0"/>
              </a:rPr>
              <a:t>entendimento das regras</a:t>
            </a:r>
            <a:r>
              <a:rPr lang="pt-BR" altLang="pt-BR" sz="2000" dirty="0">
                <a:latin typeface="Calibri Light" panose="020F0302020204030204" pitchFamily="34" charset="0"/>
              </a:rPr>
              <a:t>, dos </a:t>
            </a:r>
            <a:r>
              <a:rPr lang="pt-BR" altLang="pt-BR" sz="2000" b="1" dirty="0">
                <a:latin typeface="Calibri Light" panose="020F0302020204030204" pitchFamily="34" charset="0"/>
              </a:rPr>
              <a:t>campos</a:t>
            </a:r>
            <a:r>
              <a:rPr lang="pt-BR" altLang="pt-BR" sz="2000" dirty="0">
                <a:latin typeface="Calibri Light" panose="020F0302020204030204" pitchFamily="34" charset="0"/>
              </a:rPr>
              <a:t> e seus </a:t>
            </a:r>
            <a:r>
              <a:rPr lang="pt-BR" altLang="pt-BR" sz="2000" b="1" dirty="0">
                <a:latin typeface="Calibri Light" panose="020F0302020204030204" pitchFamily="34" charset="0"/>
              </a:rPr>
              <a:t>conceitos</a:t>
            </a:r>
            <a:r>
              <a:rPr lang="pt-BR" altLang="pt-BR" sz="2000" dirty="0">
                <a:latin typeface="Calibri Light" panose="020F0302020204030204" pitchFamily="34" charset="0"/>
              </a:rPr>
              <a:t>. Mas, principalmente, para </a:t>
            </a:r>
            <a:r>
              <a:rPr lang="pt-BR" altLang="pt-BR" sz="2000" b="1" dirty="0">
                <a:latin typeface="Calibri Light" panose="020F0302020204030204" pitchFamily="34" charset="0"/>
              </a:rPr>
              <a:t>ouvi-los</a:t>
            </a:r>
            <a:r>
              <a:rPr lang="pt-BR" altLang="pt-BR" sz="2000" dirty="0">
                <a:latin typeface="Calibri Light" panose="020F0302020204030204" pitchFamily="34" charset="0"/>
              </a:rPr>
              <a:t> e </a:t>
            </a:r>
            <a:r>
              <a:rPr lang="pt-BR" altLang="pt-BR" sz="2000" b="1" dirty="0">
                <a:latin typeface="Calibri Light" panose="020F0302020204030204" pitchFamily="34" charset="0"/>
              </a:rPr>
              <a:t>discutirmos</a:t>
            </a:r>
            <a:r>
              <a:rPr lang="pt-BR" altLang="pt-BR" sz="2000" dirty="0">
                <a:latin typeface="Calibri Light" panose="020F0302020204030204" pitchFamily="34" charset="0"/>
              </a:rPr>
              <a:t> as dúvidas que por ventura não foram </a:t>
            </a:r>
            <a:r>
              <a:rPr lang="pt-BR" altLang="pt-BR" sz="2000" b="1" dirty="0">
                <a:latin typeface="Calibri Light" panose="020F0302020204030204" pitchFamily="34" charset="0"/>
              </a:rPr>
              <a:t>contempladas</a:t>
            </a:r>
            <a:r>
              <a:rPr lang="pt-BR" altLang="pt-BR" sz="2000" dirty="0">
                <a:latin typeface="Calibri Light" panose="020F0302020204030204" pitchFamily="34" charset="0"/>
              </a:rPr>
              <a:t> nos </a:t>
            </a:r>
            <a:r>
              <a:rPr lang="pt-BR" altLang="pt-BR" sz="2000" b="1" dirty="0">
                <a:latin typeface="Calibri Light" panose="020F0302020204030204" pitchFamily="34" charset="0"/>
              </a:rPr>
              <a:t>materiais norteadores</a:t>
            </a:r>
            <a:r>
              <a:rPr lang="pt-BR" altLang="pt-BR" sz="2000" dirty="0"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EA4457-AE0D-B142-A2D5-1B80C25AC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50634"/>
            <a:ext cx="70802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1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3">
            <a:extLst>
              <a:ext uri="{FF2B5EF4-FFF2-40B4-BE49-F238E27FC236}">
                <a16:creationId xmlns:a16="http://schemas.microsoft.com/office/drawing/2014/main" id="{2FDD131F-5B6B-26E7-AC86-5C46962E190C}"/>
              </a:ext>
            </a:extLst>
          </p:cNvPr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Concepção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620C854-5BC1-4843-C115-1EC5AC9A74D3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5D078E4-B61B-2B42-3442-48040D5BE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A39ECE9-1E80-B10E-0800-F94583868E44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A3B1089-1B3A-B41C-3F91-A25DAAFC6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15" name="Google Shape;85;p14">
            <a:extLst>
              <a:ext uri="{FF2B5EF4-FFF2-40B4-BE49-F238E27FC236}">
                <a16:creationId xmlns:a16="http://schemas.microsoft.com/office/drawing/2014/main" id="{6DD52305-ED5D-E2D8-E3D6-81E136D57925}"/>
              </a:ext>
            </a:extLst>
          </p:cNvPr>
          <p:cNvSpPr/>
          <p:nvPr/>
        </p:nvSpPr>
        <p:spPr>
          <a:xfrm>
            <a:off x="152072" y="685063"/>
            <a:ext cx="11778127" cy="487945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1" algn="just">
              <a:defRPr/>
            </a:pPr>
            <a:r>
              <a:rPr lang="pt-BR" sz="2000" dirty="0"/>
              <a:t>O Censo Escolar é uma ferramenta padronizada </a:t>
            </a:r>
            <a:r>
              <a:rPr lang="pt-BR" sz="2000" b="1" dirty="0"/>
              <a:t>indispensável</a:t>
            </a:r>
            <a:r>
              <a:rPr lang="pt-BR" sz="2000" dirty="0"/>
              <a:t> para que os </a:t>
            </a:r>
            <a:r>
              <a:rPr lang="pt-BR" sz="2000" b="1" dirty="0"/>
              <a:t>diversos atores</a:t>
            </a:r>
            <a:r>
              <a:rPr lang="pt-BR" sz="2000" dirty="0"/>
              <a:t> educacionais e a </a:t>
            </a:r>
            <a:r>
              <a:rPr lang="pt-BR" sz="2000" b="1" dirty="0"/>
              <a:t>sociedade</a:t>
            </a:r>
            <a:r>
              <a:rPr lang="pt-BR" sz="2000" dirty="0"/>
              <a:t> em geral possam </a:t>
            </a:r>
            <a:r>
              <a:rPr lang="pt-BR" sz="2000" b="1" dirty="0"/>
              <a:t>conhecer</a:t>
            </a:r>
            <a:r>
              <a:rPr lang="pt-BR" sz="2000" dirty="0"/>
              <a:t> a </a:t>
            </a:r>
            <a:r>
              <a:rPr lang="pt-BR" sz="2000" b="1" dirty="0"/>
              <a:t>situação educacional</a:t>
            </a:r>
            <a:r>
              <a:rPr lang="pt-BR" sz="2000" dirty="0"/>
              <a:t> do País, do Distrito Federal, dos Estados e dos Municípios, de modo a acompanhar a efetividade das políticas públicas.</a:t>
            </a:r>
          </a:p>
          <a:p>
            <a:pPr marL="0" lvl="1" algn="just">
              <a:defRPr/>
            </a:pPr>
            <a:endParaRPr lang="pt-BR" altLang="pt-BR" sz="2000" dirty="0">
              <a:latin typeface="Calibri Light" pitchFamily="34" charset="0"/>
            </a:endParaRPr>
          </a:p>
          <a:p>
            <a:pPr marL="0" lvl="1" algn="just">
              <a:defRPr/>
            </a:pPr>
            <a:r>
              <a:rPr lang="pt-BR" altLang="pt-BR" sz="2000" dirty="0"/>
              <a:t>O Censo Escolar é um </a:t>
            </a:r>
            <a:r>
              <a:rPr lang="pt-BR" altLang="pt-BR" sz="2000" b="1" dirty="0"/>
              <a:t>levantamento de dados estatísticos educacionais </a:t>
            </a:r>
            <a:r>
              <a:rPr lang="pt-BR" altLang="pt-BR" sz="2000" dirty="0"/>
              <a:t>de âmbito nacional </a:t>
            </a:r>
            <a:r>
              <a:rPr lang="pt-BR" altLang="pt-BR" sz="2000" b="1" dirty="0"/>
              <a:t>realizado anualmente </a:t>
            </a:r>
            <a:r>
              <a:rPr lang="pt-BR" altLang="pt-BR" sz="2000" dirty="0"/>
              <a:t>e </a:t>
            </a:r>
            <a:r>
              <a:rPr lang="pt-BR" altLang="pt-BR" sz="2000" b="1" dirty="0"/>
              <a:t>coordenado</a:t>
            </a:r>
            <a:r>
              <a:rPr lang="pt-BR" altLang="pt-BR" sz="2000" dirty="0"/>
              <a:t> pelo Inep, com a </a:t>
            </a:r>
            <a:r>
              <a:rPr lang="pt-BR" altLang="pt-BR" sz="2000" b="1" dirty="0"/>
              <a:t>colaboração</a:t>
            </a:r>
            <a:r>
              <a:rPr lang="pt-BR" altLang="pt-BR" sz="2000" dirty="0"/>
              <a:t> de todas as Secretarias de Educação do país e com a </a:t>
            </a:r>
            <a:r>
              <a:rPr lang="pt-BR" altLang="pt-BR" sz="2000" b="1" dirty="0"/>
              <a:t>participação</a:t>
            </a:r>
            <a:r>
              <a:rPr lang="pt-BR" altLang="pt-BR" sz="2000" dirty="0"/>
              <a:t> de todas as escolas públicas e privadas.</a:t>
            </a:r>
          </a:p>
          <a:p>
            <a:pPr marL="0" lvl="1" algn="just">
              <a:defRPr/>
            </a:pPr>
            <a:endParaRPr lang="pt-BR" altLang="pt-BR" sz="2000" dirty="0"/>
          </a:p>
          <a:p>
            <a:pPr marL="0" lvl="1" algn="just">
              <a:defRPr/>
            </a:pPr>
            <a:r>
              <a:rPr lang="pt-BR" altLang="pt-BR" sz="2000" dirty="0"/>
              <a:t>É o </a:t>
            </a:r>
            <a:r>
              <a:rPr lang="pt-BR" altLang="pt-BR" sz="2000" b="1" dirty="0"/>
              <a:t>principal</a:t>
            </a:r>
            <a:r>
              <a:rPr lang="pt-BR" altLang="pt-BR" sz="2000" dirty="0"/>
              <a:t> instrumento de coleta de informações da Educação Básica. </a:t>
            </a:r>
          </a:p>
          <a:p>
            <a:pPr marL="0" lvl="1" algn="just">
              <a:defRPr/>
            </a:pPr>
            <a:endParaRPr lang="pt-BR" altLang="pt-BR" sz="2000" b="1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64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8764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chemeClr val="bg1"/>
                </a:solidFill>
              </a:rPr>
              <a:t>COMO ESTAMOS ORGANIZADOS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6" y="747134"/>
            <a:ext cx="8686800" cy="29523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79" y="4038907"/>
            <a:ext cx="2703829" cy="155424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447" y="4085923"/>
            <a:ext cx="2312125" cy="1324785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044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6CA0034-D032-3E5D-3BB8-210BD19673E6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Links importantes para acesso aos dados oficiais do Censo Escolar</a:t>
            </a:r>
            <a:endParaRPr 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178A06F-5E58-0CD5-81F2-5BA4C04645D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59E9E6A-2FDF-2D09-F6E8-A755041A0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85A119A-C7B6-9776-56BD-4179AFA63AA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BA153B9-5E8B-CE3F-5EF1-666F140C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1479671" y="1483458"/>
            <a:ext cx="9144001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hlinkClick r:id="rId4"/>
              </a:rPr>
              <a:t>https://censobasico.inep.gov.br/censobasico_2023</a:t>
            </a: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97134" y="2347058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hlinkClick r:id="rId5"/>
              </a:rPr>
              <a:t>https://www.gov.br/inep/pt-br/acesso-a-informacao/dados-abertos</a:t>
            </a: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22547" y="3150333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hlinkClick r:id="rId6"/>
              </a:rPr>
              <a:t>https://www.gov.br/inep/pt-br/acesso-a-informacao/dados-abertos/inep-data/estatisticas-censo-escolar</a:t>
            </a: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33659" y="4171096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hlinkClick r:id="rId7"/>
              </a:rPr>
              <a:t>https://www.gov.br/inep/pt-br/areas-de-atuacao/pesquisas-estatisticas-e-indicadores/censo-escolar/resultados</a:t>
            </a:r>
            <a:endParaRPr lang="pt-BR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6CA0034-D032-3E5D-3BB8-210BD19673E6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Divulgação dos resultados finais do Censo Escolar</a:t>
            </a:r>
            <a:endParaRPr 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178A06F-5E58-0CD5-81F2-5BA4C04645D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59E9E6A-2FDF-2D09-F6E8-A755041A0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85A119A-C7B6-9776-56BD-4179AFA63AA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BA153B9-5E8B-CE3F-5EF1-666F140C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pic>
        <p:nvPicPr>
          <p:cNvPr id="13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65" y="623384"/>
            <a:ext cx="78200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67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6CA0034-D032-3E5D-3BB8-210BD19673E6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Novo Painel de Estatísticas - Censo Escolar da Educação Básica</a:t>
            </a:r>
            <a:endParaRPr 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178A06F-5E58-0CD5-81F2-5BA4C04645D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59E9E6A-2FDF-2D09-F6E8-A755041A0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85A119A-C7B6-9776-56BD-4179AFA63AA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BA153B9-5E8B-CE3F-5EF1-666F140C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pic>
        <p:nvPicPr>
          <p:cNvPr id="8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896434"/>
            <a:ext cx="1008477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43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6CA0034-D032-3E5D-3BB8-210BD19673E6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Considerações Finais</a:t>
            </a:r>
            <a:endParaRPr 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178A06F-5E58-0CD5-81F2-5BA4C04645D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59E9E6A-2FDF-2D09-F6E8-A755041A0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85A119A-C7B6-9776-56BD-4179AFA63AA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BA153B9-5E8B-CE3F-5EF1-666F140C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9" name="Retângulo 9"/>
          <p:cNvSpPr>
            <a:spLocks noChangeArrowheads="1"/>
          </p:cNvSpPr>
          <p:nvPr/>
        </p:nvSpPr>
        <p:spPr bwMode="auto">
          <a:xfrm>
            <a:off x="377824" y="692150"/>
            <a:ext cx="111225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 Light" panose="020F0302020204030204" pitchFamily="34" charset="0"/>
              </a:rPr>
              <a:t>Valioso </a:t>
            </a:r>
            <a:r>
              <a:rPr lang="pt-BR" altLang="pt-BR" sz="2000" b="1" dirty="0">
                <a:latin typeface="Calibri Light" panose="020F0302020204030204" pitchFamily="34" charset="0"/>
              </a:rPr>
              <a:t>instrumento de gestão</a:t>
            </a:r>
            <a:r>
              <a:rPr lang="pt-BR" altLang="pt-BR" sz="2000" dirty="0">
                <a:latin typeface="Calibri Light" panose="020F0302020204030204" pitchFamily="34" charset="0"/>
              </a:rPr>
              <a:t>, de </a:t>
            </a:r>
            <a:r>
              <a:rPr lang="pt-BR" altLang="pt-BR" sz="2000" b="1" dirty="0">
                <a:latin typeface="Calibri Light" panose="020F0302020204030204" pitchFamily="34" charset="0"/>
              </a:rPr>
              <a:t>planejamento</a:t>
            </a:r>
            <a:r>
              <a:rPr lang="pt-BR" altLang="pt-BR" sz="2000" dirty="0">
                <a:latin typeface="Calibri Light" panose="020F0302020204030204" pitchFamily="34" charset="0"/>
              </a:rPr>
              <a:t> e </a:t>
            </a:r>
            <a:r>
              <a:rPr lang="pt-BR" altLang="pt-BR" sz="2000" b="1" dirty="0">
                <a:latin typeface="Calibri Light" panose="020F0302020204030204" pitchFamily="34" charset="0"/>
              </a:rPr>
              <a:t>avaliação institucional</a:t>
            </a:r>
            <a:r>
              <a:rPr lang="pt-BR" altLang="pt-BR" sz="2000" dirty="0">
                <a:latin typeface="Calibri Light" panose="020F0302020204030204" pitchFamily="34" charset="0"/>
              </a:rPr>
              <a:t> (diagnósticos), pois considera dados informados pelas escolas e redes de ensino em sua diversidade.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altLang="pt-BR" sz="2000" dirty="0">
              <a:latin typeface="Calibri Light" panose="020F03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 Light" panose="020F0302020204030204" pitchFamily="34" charset="0"/>
              </a:rPr>
              <a:t>É uma </a:t>
            </a:r>
            <a:r>
              <a:rPr lang="pt-BR" altLang="pt-BR" sz="2000" b="1" dirty="0">
                <a:latin typeface="Calibri Light" panose="020F0302020204030204" pitchFamily="34" charset="0"/>
              </a:rPr>
              <a:t>conquista do sistema educacional brasileiro</a:t>
            </a:r>
            <a:r>
              <a:rPr lang="pt-BR" altLang="pt-BR" sz="2000" dirty="0">
                <a:latin typeface="Calibri Light" panose="020F0302020204030204" pitchFamily="34" charset="0"/>
              </a:rPr>
              <a:t>, </a:t>
            </a:r>
            <a:r>
              <a:rPr lang="pt-BR" altLang="pt-BR" sz="2000" b="1" dirty="0">
                <a:latin typeface="Calibri Light" panose="020F0302020204030204" pitchFamily="34" charset="0"/>
              </a:rPr>
              <a:t>construída</a:t>
            </a:r>
            <a:r>
              <a:rPr lang="pt-BR" altLang="pt-BR" sz="2000" dirty="0">
                <a:latin typeface="Calibri Light" panose="020F0302020204030204" pitchFamily="34" charset="0"/>
              </a:rPr>
              <a:t> ao longo dos anos pela </a:t>
            </a:r>
            <a:r>
              <a:rPr lang="pt-BR" altLang="pt-BR" sz="2000" b="1" dirty="0">
                <a:latin typeface="Calibri Light" panose="020F0302020204030204" pitchFamily="34" charset="0"/>
              </a:rPr>
              <a:t>colaboração</a:t>
            </a:r>
            <a:r>
              <a:rPr lang="pt-BR" altLang="pt-BR" sz="2000" dirty="0">
                <a:latin typeface="Calibri Light" panose="020F0302020204030204" pitchFamily="34" charset="0"/>
              </a:rPr>
              <a:t> dos entes federados, contribuindo para o </a:t>
            </a:r>
            <a:r>
              <a:rPr lang="pt-BR" altLang="pt-BR" sz="2000" b="1" dirty="0">
                <a:latin typeface="Calibri Light" panose="020F0302020204030204" pitchFamily="34" charset="0"/>
              </a:rPr>
              <a:t>desempenho</a:t>
            </a:r>
            <a:r>
              <a:rPr lang="pt-BR" altLang="pt-BR" sz="2000" dirty="0">
                <a:latin typeface="Calibri Light" panose="020F0302020204030204" pitchFamily="34" charset="0"/>
              </a:rPr>
              <a:t>, o </a:t>
            </a:r>
            <a:r>
              <a:rPr lang="pt-BR" altLang="pt-BR" sz="2000" b="1" dirty="0">
                <a:latin typeface="Calibri Light" panose="020F0302020204030204" pitchFamily="34" charset="0"/>
              </a:rPr>
              <a:t>monitoramento</a:t>
            </a:r>
            <a:r>
              <a:rPr lang="pt-BR" altLang="pt-BR" sz="2000" dirty="0">
                <a:latin typeface="Calibri Light" panose="020F0302020204030204" pitchFamily="34" charset="0"/>
              </a:rPr>
              <a:t> e a </a:t>
            </a:r>
            <a:r>
              <a:rPr lang="pt-BR" altLang="pt-BR" sz="2000" b="1" dirty="0">
                <a:latin typeface="Calibri Light" panose="020F0302020204030204" pitchFamily="34" charset="0"/>
              </a:rPr>
              <a:t>avaliação</a:t>
            </a:r>
            <a:r>
              <a:rPr lang="pt-BR" altLang="pt-BR" sz="2000" dirty="0">
                <a:latin typeface="Calibri Light" panose="020F0302020204030204" pitchFamily="34" charset="0"/>
              </a:rPr>
              <a:t> das principais políticas educacionais do País.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altLang="pt-BR" sz="2000" dirty="0">
              <a:latin typeface="Calibri Light" panose="020F03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 Light" panose="020F0302020204030204" pitchFamily="34" charset="0"/>
              </a:rPr>
              <a:t>Apesar dos ganhos alcançados até aqui, em </a:t>
            </a:r>
            <a:r>
              <a:rPr lang="pt-BR" altLang="pt-BR" sz="2000" b="1" dirty="0">
                <a:latin typeface="Calibri Light" panose="020F0302020204030204" pitchFamily="34" charset="0"/>
              </a:rPr>
              <a:t>relação a fidedignidade</a:t>
            </a:r>
            <a:r>
              <a:rPr lang="pt-BR" altLang="pt-BR" sz="2000" dirty="0">
                <a:latin typeface="Calibri Light" panose="020F0302020204030204" pitchFamily="34" charset="0"/>
              </a:rPr>
              <a:t> e </a:t>
            </a:r>
            <a:r>
              <a:rPr lang="pt-BR" altLang="pt-BR" sz="2000" b="1" dirty="0">
                <a:latin typeface="Calibri Light" panose="020F0302020204030204" pitchFamily="34" charset="0"/>
              </a:rPr>
              <a:t>confiabilidade</a:t>
            </a:r>
            <a:r>
              <a:rPr lang="pt-BR" altLang="pt-BR" sz="2000" dirty="0">
                <a:latin typeface="Calibri Light" panose="020F0302020204030204" pitchFamily="34" charset="0"/>
              </a:rPr>
              <a:t> dos dados, ainda podemos </a:t>
            </a:r>
            <a:r>
              <a:rPr lang="pt-BR" altLang="pt-BR" sz="2000" b="1" dirty="0">
                <a:latin typeface="Calibri Light" panose="020F0302020204030204" pitchFamily="34" charset="0"/>
              </a:rPr>
              <a:t>melhorar</a:t>
            </a:r>
            <a:r>
              <a:rPr lang="pt-BR" altLang="pt-BR" sz="2000" dirty="0">
                <a:latin typeface="Calibri Light" panose="020F0302020204030204" pitchFamily="34" charset="0"/>
              </a:rPr>
              <a:t> o processo censitário. Para isso, precisamos continuar </a:t>
            </a:r>
            <a:r>
              <a:rPr lang="pt-BR" altLang="pt-BR" sz="2000" b="1" dirty="0">
                <a:latin typeface="Calibri Light" panose="020F0302020204030204" pitchFamily="34" charset="0"/>
              </a:rPr>
              <a:t>aprimorando</a:t>
            </a:r>
            <a:r>
              <a:rPr lang="pt-BR" altLang="pt-BR" sz="2000" dirty="0">
                <a:latin typeface="Calibri Light" panose="020F0302020204030204" pitchFamily="34" charset="0"/>
              </a:rPr>
              <a:t> as </a:t>
            </a:r>
            <a:r>
              <a:rPr lang="pt-BR" altLang="pt-BR" sz="2000" b="1" dirty="0">
                <a:latin typeface="Calibri Light" panose="020F0302020204030204" pitchFamily="34" charset="0"/>
              </a:rPr>
              <a:t>articulações</a:t>
            </a:r>
            <a:r>
              <a:rPr lang="pt-BR" altLang="pt-BR" sz="2000" dirty="0">
                <a:latin typeface="Calibri Light" panose="020F0302020204030204" pitchFamily="34" charset="0"/>
              </a:rPr>
              <a:t> com os municípios, escolas, órgãos de controle e outras instâncias de poder no Estado e na Sociedade Civil, no sentido de garantir a qualidade e confiabilidade nos dados declarados.</a:t>
            </a:r>
          </a:p>
        </p:txBody>
      </p:sp>
    </p:spTree>
    <p:extLst>
      <p:ext uri="{BB962C8B-B14F-4D97-AF65-F5344CB8AC3E}">
        <p14:creationId xmlns:p14="http://schemas.microsoft.com/office/powerpoint/2010/main" val="1156581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6CA0034-D032-3E5D-3BB8-210BD19673E6}"/>
              </a:ext>
            </a:extLst>
          </p:cNvPr>
          <p:cNvSpPr txBox="1"/>
          <p:nvPr/>
        </p:nvSpPr>
        <p:spPr>
          <a:xfrm>
            <a:off x="0" y="87640"/>
            <a:ext cx="12192000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Canais de comunicação com a Coordenação Estadual</a:t>
            </a:r>
            <a:endParaRPr 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178A06F-5E58-0CD5-81F2-5BA4C04645D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59E9E6A-2FDF-2D09-F6E8-A755041A0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85A119A-C7B6-9776-56BD-4179AFA63AA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BA153B9-5E8B-CE3F-5EF1-666F140C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1523999" y="1668096"/>
            <a:ext cx="9144001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E-mail: </a:t>
            </a:r>
            <a:r>
              <a:rPr lang="pt-BR" sz="2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censoescolar@enova.educacao.ba.gov.br</a:t>
            </a:r>
            <a:endParaRPr lang="pt-BR" sz="20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23999" y="2872101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Telefones: </a:t>
            </a:r>
            <a:r>
              <a:rPr lang="pt-BR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(71) 3115-9172 / 9171 / 9067</a:t>
            </a:r>
          </a:p>
        </p:txBody>
      </p:sp>
    </p:spTree>
    <p:extLst>
      <p:ext uri="{BB962C8B-B14F-4D97-AF65-F5344CB8AC3E}">
        <p14:creationId xmlns:p14="http://schemas.microsoft.com/office/powerpoint/2010/main" val="60704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62DD0CC0-C3EB-92D8-78EE-9B9BAB317091}"/>
              </a:ext>
            </a:extLst>
          </p:cNvPr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Objetivos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60BD8A3-1E8C-AD74-3B99-20F1C9C854F7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693C634-9CDD-7FC9-6D02-F90FF918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0CCBB9A-E6B0-E7D0-AD80-5A2143A10D54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57BE548-3C6B-C405-AE76-061138D8B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632802" y="1006661"/>
            <a:ext cx="1084995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 Light" panose="020F0302020204030204" pitchFamily="34" charset="0"/>
              </a:rPr>
              <a:t>Obter informações sobre a Educação Básica, para subsidiar a </a:t>
            </a:r>
            <a:r>
              <a:rPr lang="pt-BR" altLang="pt-BR" sz="2000" b="1" dirty="0">
                <a:latin typeface="Calibri Light" panose="020F0302020204030204" pitchFamily="34" charset="0"/>
              </a:rPr>
              <a:t>elaboração</a:t>
            </a:r>
            <a:r>
              <a:rPr lang="pt-BR" altLang="pt-BR" sz="2000" dirty="0">
                <a:latin typeface="Calibri Light" panose="020F0302020204030204" pitchFamily="34" charset="0"/>
              </a:rPr>
              <a:t>, o </a:t>
            </a:r>
            <a:r>
              <a:rPr lang="pt-BR" altLang="pt-BR" sz="2000" b="1" dirty="0">
                <a:latin typeface="Calibri Light" panose="020F0302020204030204" pitchFamily="34" charset="0"/>
              </a:rPr>
              <a:t>planejamento</a:t>
            </a:r>
            <a:r>
              <a:rPr lang="pt-BR" altLang="pt-BR" sz="2000" dirty="0">
                <a:latin typeface="Calibri Light" panose="020F0302020204030204" pitchFamily="34" charset="0"/>
              </a:rPr>
              <a:t>, a </a:t>
            </a:r>
            <a:r>
              <a:rPr lang="pt-BR" altLang="pt-BR" sz="2000" b="1" dirty="0">
                <a:latin typeface="Calibri Light" panose="020F0302020204030204" pitchFamily="34" charset="0"/>
              </a:rPr>
              <a:t>execução</a:t>
            </a:r>
            <a:r>
              <a:rPr lang="pt-BR" altLang="pt-BR" sz="2000" dirty="0">
                <a:latin typeface="Calibri Light" panose="020F0302020204030204" pitchFamily="34" charset="0"/>
              </a:rPr>
              <a:t> e o </a:t>
            </a:r>
            <a:r>
              <a:rPr lang="pt-BR" altLang="pt-BR" sz="2000" b="1" dirty="0">
                <a:latin typeface="Calibri Light" panose="020F0302020204030204" pitchFamily="34" charset="0"/>
              </a:rPr>
              <a:t>acompanhamento</a:t>
            </a:r>
            <a:r>
              <a:rPr lang="pt-BR" altLang="pt-BR" sz="2000" dirty="0">
                <a:latin typeface="Calibri Light" panose="020F0302020204030204" pitchFamily="34" charset="0"/>
              </a:rPr>
              <a:t> de políticas públicas educacionais;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altLang="pt-BR" sz="2000" dirty="0">
              <a:latin typeface="Calibri Light" panose="020F03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 Light" panose="020F0302020204030204" pitchFamily="34" charset="0"/>
              </a:rPr>
              <a:t>Fornecer informações e estatísticas para a realização de </a:t>
            </a:r>
            <a:r>
              <a:rPr lang="pt-BR" altLang="pt-BR" sz="2000" b="1" dirty="0">
                <a:latin typeface="Calibri Light" panose="020F0302020204030204" pitchFamily="34" charset="0"/>
              </a:rPr>
              <a:t>diagnósticos</a:t>
            </a:r>
            <a:r>
              <a:rPr lang="pt-BR" altLang="pt-BR" sz="2000" dirty="0">
                <a:latin typeface="Calibri Light" panose="020F0302020204030204" pitchFamily="34" charset="0"/>
              </a:rPr>
              <a:t> e </a:t>
            </a:r>
            <a:r>
              <a:rPr lang="pt-BR" altLang="pt-BR" sz="2000" b="1" dirty="0">
                <a:latin typeface="Calibri Light" panose="020F0302020204030204" pitchFamily="34" charset="0"/>
              </a:rPr>
              <a:t>análises</a:t>
            </a:r>
            <a:r>
              <a:rPr lang="pt-BR" altLang="pt-BR" sz="2000" dirty="0">
                <a:latin typeface="Calibri Light" panose="020F0302020204030204" pitchFamily="34" charset="0"/>
              </a:rPr>
              <a:t> sobre a </a:t>
            </a:r>
            <a:r>
              <a:rPr lang="pt-BR" altLang="pt-BR" sz="2000" b="1" dirty="0">
                <a:latin typeface="Calibri Light" panose="020F0302020204030204" pitchFamily="34" charset="0"/>
              </a:rPr>
              <a:t>realidade</a:t>
            </a:r>
            <a:r>
              <a:rPr lang="pt-BR" altLang="pt-BR" sz="2000" dirty="0">
                <a:latin typeface="Calibri Light" panose="020F0302020204030204" pitchFamily="34" charset="0"/>
              </a:rPr>
              <a:t> do sistema educacional;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altLang="pt-BR" sz="2000" dirty="0">
              <a:latin typeface="Calibri Light" panose="020F03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 Light" panose="020F0302020204030204" pitchFamily="34" charset="0"/>
              </a:rPr>
              <a:t>Produzir </a:t>
            </a:r>
            <a:r>
              <a:rPr lang="pt-BR" altLang="pt-BR" sz="2000" b="1" dirty="0">
                <a:latin typeface="Calibri Light" panose="020F0302020204030204" pitchFamily="34" charset="0"/>
              </a:rPr>
              <a:t>indicadores</a:t>
            </a:r>
            <a:r>
              <a:rPr lang="pt-BR" altLang="pt-BR" sz="2000" dirty="0">
                <a:latin typeface="Calibri Light" panose="020F0302020204030204" pitchFamily="34" charset="0"/>
              </a:rPr>
              <a:t> educacionais comparáveis internacionalmente, contribuindo para a </a:t>
            </a:r>
            <a:r>
              <a:rPr lang="pt-BR" altLang="pt-BR" sz="2000" b="1" dirty="0">
                <a:latin typeface="Calibri Light" panose="020F0302020204030204" pitchFamily="34" charset="0"/>
              </a:rPr>
              <a:t>discussão</a:t>
            </a:r>
            <a:r>
              <a:rPr lang="pt-BR" altLang="pt-BR" sz="2000" dirty="0">
                <a:latin typeface="Calibri Light" panose="020F0302020204030204" pitchFamily="34" charset="0"/>
              </a:rPr>
              <a:t> sobre a </a:t>
            </a:r>
            <a:r>
              <a:rPr lang="pt-BR" altLang="pt-BR" sz="2000" b="1" dirty="0">
                <a:latin typeface="Calibri Light" panose="020F0302020204030204" pitchFamily="34" charset="0"/>
              </a:rPr>
              <a:t>qualidade</a:t>
            </a:r>
            <a:r>
              <a:rPr lang="pt-BR" altLang="pt-BR" sz="2000" dirty="0">
                <a:latin typeface="Calibri Light" panose="020F0302020204030204" pitchFamily="34" charset="0"/>
              </a:rPr>
              <a:t> da Educação Básica;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altLang="pt-BR" sz="2000" dirty="0">
              <a:latin typeface="Calibri Light" panose="020F03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 Light" panose="020F0302020204030204" pitchFamily="34" charset="0"/>
              </a:rPr>
              <a:t>Subsidiar a </a:t>
            </a:r>
            <a:r>
              <a:rPr lang="pt-BR" altLang="pt-BR" sz="2000" b="1" dirty="0">
                <a:latin typeface="Calibri Light" panose="020F0302020204030204" pitchFamily="34" charset="0"/>
              </a:rPr>
              <a:t>definição</a:t>
            </a:r>
            <a:r>
              <a:rPr lang="pt-BR" altLang="pt-BR" sz="2000" dirty="0">
                <a:latin typeface="Calibri Light" panose="020F0302020204030204" pitchFamily="34" charset="0"/>
              </a:rPr>
              <a:t> e a </a:t>
            </a:r>
            <a:r>
              <a:rPr lang="pt-BR" altLang="pt-BR" sz="2000" b="1" dirty="0">
                <a:latin typeface="Calibri Light" panose="020F0302020204030204" pitchFamily="34" charset="0"/>
              </a:rPr>
              <a:t>implementação</a:t>
            </a:r>
            <a:r>
              <a:rPr lang="pt-BR" altLang="pt-BR" sz="2000" dirty="0">
                <a:latin typeface="Calibri Light" panose="020F0302020204030204" pitchFamily="34" charset="0"/>
              </a:rPr>
              <a:t> de </a:t>
            </a:r>
            <a:r>
              <a:rPr lang="pt-BR" altLang="pt-BR" sz="2000" b="1" dirty="0">
                <a:latin typeface="Calibri Light" panose="020F0302020204030204" pitchFamily="34" charset="0"/>
              </a:rPr>
              <a:t>políticas</a:t>
            </a:r>
            <a:r>
              <a:rPr lang="pt-BR" altLang="pt-BR" sz="2000" dirty="0">
                <a:latin typeface="Calibri Light" panose="020F0302020204030204" pitchFamily="34" charset="0"/>
              </a:rPr>
              <a:t> orientadas para a promoção da </a:t>
            </a:r>
            <a:r>
              <a:rPr lang="pt-BR" altLang="pt-BR" sz="2000" b="1" dirty="0">
                <a:latin typeface="Calibri Light" panose="020F0302020204030204" pitchFamily="34" charset="0"/>
              </a:rPr>
              <a:t>equidade</a:t>
            </a:r>
            <a:r>
              <a:rPr lang="pt-BR" altLang="pt-BR" sz="2000" dirty="0">
                <a:latin typeface="Calibri Light" panose="020F0302020204030204" pitchFamily="34" charset="0"/>
              </a:rPr>
              <a:t>, </a:t>
            </a:r>
            <a:r>
              <a:rPr lang="pt-BR" altLang="pt-BR" sz="2000" b="1" dirty="0">
                <a:latin typeface="Calibri Light" panose="020F0302020204030204" pitchFamily="34" charset="0"/>
              </a:rPr>
              <a:t>efetividade</a:t>
            </a:r>
            <a:r>
              <a:rPr lang="pt-BR" altLang="pt-BR" sz="2000" dirty="0">
                <a:latin typeface="Calibri Light" panose="020F0302020204030204" pitchFamily="34" charset="0"/>
              </a:rPr>
              <a:t> e </a:t>
            </a:r>
            <a:r>
              <a:rPr lang="pt-BR" altLang="pt-BR" sz="2000" b="1" dirty="0">
                <a:latin typeface="Calibri Light" panose="020F0302020204030204" pitchFamily="34" charset="0"/>
              </a:rPr>
              <a:t>qualidade do ensino</a:t>
            </a:r>
            <a:r>
              <a:rPr lang="pt-BR" altLang="pt-BR" sz="2000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93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D32A915-D397-D971-5B9F-8079DC7FD0C6}"/>
              </a:ext>
            </a:extLst>
          </p:cNvPr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500" b="1" dirty="0">
                <a:solidFill>
                  <a:schemeClr val="bg1"/>
                </a:solidFill>
              </a:rPr>
              <a:t>Utilização dos dados</a:t>
            </a:r>
            <a:r>
              <a:rPr lang="pt-BR" altLang="pt-BR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pt-BR" altLang="pt-BR" sz="2500" b="1" dirty="0">
                <a:solidFill>
                  <a:schemeClr val="bg1"/>
                </a:solidFill>
              </a:rPr>
              <a:t>do Censo Escolar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1ED0C27-2C9C-8CFB-40B3-87E30167469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8E6D6CD-45F4-3053-0ED6-2A14C8E8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D0A8A5C-05C8-BD83-0A95-02E43D36999E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12E9BCA-14FB-61D4-E4BD-91D3C61F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56" name="Retângulo 55"/>
          <p:cNvSpPr/>
          <p:nvPr/>
        </p:nvSpPr>
        <p:spPr>
          <a:xfrm>
            <a:off x="250825" y="908050"/>
            <a:ext cx="11548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libri Light" panose="020F0302020204030204" pitchFamily="34" charset="0"/>
              </a:rPr>
              <a:t>Cálculo de Indicadores Oficiais:</a:t>
            </a:r>
            <a:r>
              <a:rPr lang="pt-BR" sz="2000" dirty="0">
                <a:latin typeface="Calibri Light" panose="020F0302020204030204" pitchFamily="34" charset="0"/>
              </a:rPr>
              <a:t> Índice de Desenvolvimento da Educação Básica – IDEB; Taxas de rendimento e fluxo escolar; Taxas de distorção idade-série; Entre outros utilizados como referência para as metas do Plano Nacional da Educação – PNE e comparáveis internacionalmente, contribuindo para a discussão sobre a qualidade da Educação Básica.</a:t>
            </a:r>
          </a:p>
          <a:p>
            <a:pPr marL="0" lvl="1" algn="just">
              <a:defRPr/>
            </a:pPr>
            <a:endParaRPr lang="pt-BR" sz="2000" dirty="0">
              <a:latin typeface="Calibri Light" panose="020F030202020403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libri Light" panose="020F0302020204030204" pitchFamily="34" charset="0"/>
              </a:rPr>
              <a:t>Somente as escolas que declararem suas informações ao Censo Escolar poderão participar dos programas federais, inclusive os de formação de professor</a:t>
            </a:r>
            <a:r>
              <a:rPr lang="pt-BR" sz="2000" dirty="0">
                <a:latin typeface="Calibri Light" panose="020F0302020204030204" pitchFamily="34" charset="0"/>
              </a:rPr>
              <a:t>.</a:t>
            </a:r>
          </a:p>
          <a:p>
            <a:pPr marL="0" lvl="1" algn="just">
              <a:defRPr/>
            </a:pPr>
            <a:endParaRPr lang="pt-BR" sz="2000" dirty="0">
              <a:latin typeface="Calibri Light" panose="020F030202020403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libri Light" panose="020F0302020204030204" pitchFamily="34" charset="0"/>
              </a:rPr>
              <a:t>Realização de Avaliações Nacionais e Estaduais:</a:t>
            </a:r>
            <a:r>
              <a:rPr lang="pt-BR" sz="2000" dirty="0">
                <a:latin typeface="Calibri Light" panose="020F0302020204030204" pitchFamily="34" charset="0"/>
              </a:rPr>
              <a:t> Somente as escolas que declaram o Censo Escolar participam do Sistema de Avaliação da Educação Básica (SAEB) e do Sistema de Avaliação Baiano de Educação (SABE) e terão seus dados divulgados no ENEM por escola.</a:t>
            </a:r>
          </a:p>
          <a:p>
            <a:pPr algn="just">
              <a:defRPr/>
            </a:pPr>
            <a:endParaRPr lang="pt-BR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2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2D32A915-D397-D971-5B9F-8079DC7FD0C6}"/>
              </a:ext>
            </a:extLst>
          </p:cNvPr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500" b="1" dirty="0" smtClean="0">
                <a:solidFill>
                  <a:schemeClr val="bg1"/>
                </a:solidFill>
              </a:rPr>
              <a:t>A lógica do Censo Escolar – Relação entre os Censos Escolares</a:t>
            </a:r>
            <a:endParaRPr lang="pt-BR" alt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1ED0C27-2C9C-8CFB-40B3-87E301674692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8E6D6CD-45F4-3053-0ED6-2A14C8E8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D0A8A5C-05C8-BD83-0A95-02E43D36999E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12E9BCA-14FB-61D4-E4BD-91D3C61F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pic>
        <p:nvPicPr>
          <p:cNvPr id="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700942"/>
            <a:ext cx="11087100" cy="517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9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C9654D03-F4D6-86C0-A10C-19F0B21B2AA4}"/>
              </a:ext>
            </a:extLst>
          </p:cNvPr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altLang="pt-BR" sz="2500" b="1" dirty="0">
                <a:solidFill>
                  <a:schemeClr val="bg1"/>
                </a:solidFill>
              </a:rPr>
              <a:t>Programas </a:t>
            </a:r>
            <a:r>
              <a:rPr lang="pt-BR" altLang="pt-BR" sz="2500" b="1" dirty="0">
                <a:solidFill>
                  <a:schemeClr val="bg1"/>
                </a:solidFill>
              </a:rPr>
              <a:t>e políticas educacionais que utilizam os dados do Censo </a:t>
            </a:r>
            <a:r>
              <a:rPr lang="pt-BR" altLang="pt-BR" sz="2500" b="1" dirty="0">
                <a:solidFill>
                  <a:schemeClr val="bg1"/>
                </a:solidFill>
              </a:rPr>
              <a:t>Escolar</a:t>
            </a:r>
            <a:endParaRPr lang="pt-BR" alt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495D252-617E-FAC0-203D-D3857F9712DE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B14928A-E96F-9B40-78AC-71E2C24E5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511F399-29A5-6161-A4F6-BD3EF7CC7FB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D783F69-2580-E682-2824-AA6AE5F0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26" name="Retângulo 25"/>
          <p:cNvSpPr/>
          <p:nvPr/>
        </p:nvSpPr>
        <p:spPr>
          <a:xfrm>
            <a:off x="4452938" y="1879600"/>
            <a:ext cx="238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cap="all" dirty="0"/>
              <a:t> </a:t>
            </a:r>
            <a:endParaRPr lang="pt-BR" cap="all" dirty="0"/>
          </a:p>
        </p:txBody>
      </p:sp>
      <p:pic>
        <p:nvPicPr>
          <p:cNvPr id="27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958615"/>
            <a:ext cx="21288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49" y="981247"/>
            <a:ext cx="40163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901833"/>
            <a:ext cx="26431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92" y="2625887"/>
            <a:ext cx="37036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PNLD - Organizações - Portal de Dados Abertos do FN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78" y="2587078"/>
            <a:ext cx="243363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b="8232"/>
          <a:stretch>
            <a:fillRect/>
          </a:stretch>
        </p:blipFill>
        <p:spPr bwMode="auto">
          <a:xfrm>
            <a:off x="590551" y="4456113"/>
            <a:ext cx="25352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65" y="3775075"/>
            <a:ext cx="1905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AEE (Atendimento Educacional Especializado) - EM Professora Gláucia Santos  Monteir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4285815"/>
            <a:ext cx="20923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9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3">
            <a:extLst>
              <a:ext uri="{FF2B5EF4-FFF2-40B4-BE49-F238E27FC236}">
                <a16:creationId xmlns:a16="http://schemas.microsoft.com/office/drawing/2014/main" id="{C9654D03-F4D6-86C0-A10C-19F0B21B2AA4}"/>
              </a:ext>
            </a:extLst>
          </p:cNvPr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altLang="pt-BR" sz="2500" b="1" dirty="0" smtClean="0">
                <a:solidFill>
                  <a:schemeClr val="bg1"/>
                </a:solidFill>
              </a:rPr>
              <a:t>Como?</a:t>
            </a:r>
            <a:endParaRPr lang="pt-BR" altLang="pt-BR" sz="2500" b="1" dirty="0">
              <a:solidFill>
                <a:schemeClr val="bg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495D252-617E-FAC0-203D-D3857F9712DE}"/>
              </a:ext>
            </a:extLst>
          </p:cNvPr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B14928A-E96F-9B40-78AC-71E2C24E5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511F399-29A5-6161-A4F6-BD3EF7CC7FBD}"/>
                </a:ext>
              </a:extLst>
            </p:cNvPr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D783F69-2580-E682-2824-AA6AE5F0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16" name="Retângulo 9"/>
          <p:cNvSpPr>
            <a:spLocks noChangeArrowheads="1"/>
          </p:cNvSpPr>
          <p:nvPr/>
        </p:nvSpPr>
        <p:spPr bwMode="auto">
          <a:xfrm>
            <a:off x="377824" y="692150"/>
            <a:ext cx="1155333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/>
            <a:r>
              <a:rPr lang="pt-BR" altLang="pt-BR" sz="2200" b="1" dirty="0">
                <a:latin typeface="Calibri Light" panose="020F0302020204030204" pitchFamily="34" charset="0"/>
              </a:rPr>
              <a:t>Anual</a:t>
            </a:r>
          </a:p>
          <a:p>
            <a:pPr marL="0" lvl="1" algn="just"/>
            <a:endParaRPr lang="pt-BR" altLang="pt-BR" sz="500" b="1" dirty="0">
              <a:latin typeface="Calibri Light" panose="020F0302020204030204" pitchFamily="34" charset="0"/>
            </a:endParaRPr>
          </a:p>
          <a:p>
            <a:pPr marL="0" lvl="1" algn="just"/>
            <a:r>
              <a:rPr lang="pt-BR" altLang="pt-BR" sz="2000" b="1" dirty="0">
                <a:latin typeface="Calibri Light" panose="020F0302020204030204" pitchFamily="34" charset="0"/>
              </a:rPr>
              <a:t>Portaria n</a:t>
            </a:r>
            <a:r>
              <a:rPr lang="pt-BR" altLang="pt-BR" sz="2000" b="1" baseline="30000" dirty="0">
                <a:latin typeface="Calibri Light" panose="020F0302020204030204" pitchFamily="34" charset="0"/>
              </a:rPr>
              <a:t>o</a:t>
            </a:r>
            <a:r>
              <a:rPr lang="pt-BR" altLang="pt-BR" sz="2000" b="1" dirty="0">
                <a:latin typeface="Calibri Light" panose="020F0302020204030204" pitchFamily="34" charset="0"/>
              </a:rPr>
              <a:t> 264</a:t>
            </a:r>
            <a:r>
              <a:rPr lang="pt-BR" altLang="pt-BR" sz="2000" dirty="0">
                <a:latin typeface="Calibri Light" panose="020F0302020204030204" pitchFamily="34" charset="0"/>
              </a:rPr>
              <a:t>/2007 - Art. 2º - </a:t>
            </a:r>
            <a:r>
              <a:rPr lang="pt-BR" altLang="pt-BR" sz="2000" b="1" dirty="0">
                <a:latin typeface="Calibri Light" panose="020F0302020204030204" pitchFamily="34" charset="0"/>
              </a:rPr>
              <a:t>Determina a última quarta-feira do mês de maio</a:t>
            </a:r>
            <a:r>
              <a:rPr lang="pt-BR" altLang="pt-BR" sz="2000" dirty="0">
                <a:latin typeface="Calibri Light" panose="020F0302020204030204" pitchFamily="34" charset="0"/>
              </a:rPr>
              <a:t>, de cada ano, como data de referência para as escolas informarem os dados educacionais ao Censo Escolar. Conhecida como o Dia Nacional do Censo Escolar.  </a:t>
            </a:r>
          </a:p>
          <a:p>
            <a:pPr marL="0" lvl="1" algn="just"/>
            <a:endParaRPr lang="pt-BR" altLang="pt-BR" sz="2000" b="1" dirty="0">
              <a:latin typeface="Calibri Light" panose="020F0302020204030204" pitchFamily="34" charset="0"/>
            </a:endParaRPr>
          </a:p>
          <a:p>
            <a:pPr marL="0" lvl="1" algn="just"/>
            <a:r>
              <a:rPr lang="pt-BR" altLang="pt-BR" sz="2200" b="1" dirty="0">
                <a:latin typeface="Calibri Light" panose="020F0302020204030204" pitchFamily="34" charset="0"/>
              </a:rPr>
              <a:t>Regime de colaboração</a:t>
            </a:r>
          </a:p>
        </p:txBody>
      </p:sp>
      <p:pic>
        <p:nvPicPr>
          <p:cNvPr id="1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15" y="2114791"/>
            <a:ext cx="48260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6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Etapas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377824" y="908050"/>
            <a:ext cx="11456621" cy="21542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just"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latin typeface="Calibri Light" panose="020F0302020204030204" pitchFamily="34" charset="0"/>
              </a:rPr>
              <a:t>Sistema de coleta</a:t>
            </a:r>
          </a:p>
          <a:p>
            <a:pPr marL="0" lvl="1" algn="just">
              <a:defRPr/>
            </a:pPr>
            <a:endParaRPr lang="pt-BR" sz="500" dirty="0" smtClean="0">
              <a:latin typeface="Calibri Light" panose="020F03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Calibri Light" panose="020F0302020204030204" pitchFamily="34" charset="0"/>
              </a:rPr>
              <a:t>É feito por meio do Sistema </a:t>
            </a:r>
            <a:r>
              <a:rPr lang="pt-BR" sz="2000" dirty="0" err="1" smtClean="0">
                <a:latin typeface="Calibri Light" panose="020F0302020204030204" pitchFamily="34" charset="0"/>
              </a:rPr>
              <a:t>Educacenso</a:t>
            </a:r>
            <a:r>
              <a:rPr lang="pt-BR" sz="2000" dirty="0" smtClean="0">
                <a:latin typeface="Calibri Light" panose="020F0302020204030204" pitchFamily="34" charset="0"/>
              </a:rPr>
              <a:t> </a:t>
            </a:r>
            <a:r>
              <a:rPr lang="pt-BR" sz="2000" dirty="0" smtClean="0">
                <a:latin typeface="Calibri Light" panose="020F0302020204030204" pitchFamily="34" charset="0"/>
                <a:hlinkClick r:id="rId4"/>
              </a:rPr>
              <a:t>http://educacenso.inep.gov.br</a:t>
            </a:r>
            <a:r>
              <a:rPr lang="pt-BR" sz="2000" dirty="0" smtClean="0">
                <a:latin typeface="Calibri Light" panose="020F030202020403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Calibri Light" panose="020F0302020204030204" pitchFamily="34" charset="0"/>
              </a:rPr>
              <a:t>Duas formas de registro das informações: módulo online e migração.</a:t>
            </a:r>
          </a:p>
          <a:p>
            <a:pPr marL="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000" b="1" dirty="0" smtClean="0">
              <a:latin typeface="Calibri Light" panose="020F0302020204030204" pitchFamily="34" charset="0"/>
            </a:endParaRPr>
          </a:p>
          <a:p>
            <a:pPr marL="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latin typeface="Calibri Light" panose="020F0302020204030204" pitchFamily="34" charset="0"/>
              </a:rPr>
              <a:t>Etapas da coleta</a:t>
            </a:r>
          </a:p>
          <a:p>
            <a:pPr marL="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000" dirty="0" smtClean="0">
              <a:latin typeface="Calibri Light" panose="020F0302020204030204" pitchFamily="34" charset="0"/>
            </a:endParaRPr>
          </a:p>
        </p:txBody>
      </p:sp>
      <p:pic>
        <p:nvPicPr>
          <p:cNvPr id="18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0" y="2172670"/>
            <a:ext cx="1102984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Arredondado 18"/>
          <p:cNvSpPr/>
          <p:nvPr/>
        </p:nvSpPr>
        <p:spPr>
          <a:xfrm>
            <a:off x="969596" y="4737223"/>
            <a:ext cx="1509835" cy="3603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 smtClean="0"/>
              <a:t>28/05/2025 </a:t>
            </a:r>
            <a:r>
              <a:rPr lang="pt-BR" sz="1100" b="1" dirty="0"/>
              <a:t>a </a:t>
            </a:r>
            <a:r>
              <a:rPr lang="pt-BR" sz="1100" b="1" dirty="0" smtClean="0"/>
              <a:t>31/07/2025</a:t>
            </a:r>
            <a:endParaRPr lang="pt-BR" sz="1100" b="1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8188297" y="4737223"/>
            <a:ext cx="3097353" cy="3603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 smtClean="0"/>
              <a:t>Fevereiro à Abril 2026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33377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3"/>
          <p:cNvSpPr txBox="1"/>
          <p:nvPr/>
        </p:nvSpPr>
        <p:spPr>
          <a:xfrm>
            <a:off x="85344" y="59360"/>
            <a:ext cx="11911584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A lógica do Censo Escolar – Situação do Aluno</a:t>
            </a:r>
            <a:endParaRPr lang="pt-BR" sz="2500" b="1" i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0" y="5979609"/>
            <a:ext cx="12195851" cy="886778"/>
            <a:chOff x="0" y="5979609"/>
            <a:chExt cx="12195851" cy="8867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9609"/>
              <a:ext cx="12195851" cy="886778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7464829" y="6251171"/>
              <a:ext cx="3458095" cy="606829"/>
            </a:xfrm>
            <a:prstGeom prst="rect">
              <a:avLst/>
            </a:prstGeom>
            <a:solidFill>
              <a:srgbClr val="0575B5"/>
            </a:solidFill>
            <a:ln>
              <a:solidFill>
                <a:srgbClr val="057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199" y="6213701"/>
              <a:ext cx="2495550" cy="633246"/>
            </a:xfrm>
            <a:prstGeom prst="rect">
              <a:avLst/>
            </a:prstGeom>
          </p:spPr>
        </p:pic>
      </p:grpSp>
      <p:pic>
        <p:nvPicPr>
          <p:cNvPr id="1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20" y="692150"/>
            <a:ext cx="72993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9"/>
          <p:cNvSpPr>
            <a:spLocks noChangeArrowheads="1"/>
          </p:cNvSpPr>
          <p:nvPr/>
        </p:nvSpPr>
        <p:spPr bwMode="auto">
          <a:xfrm>
            <a:off x="496888" y="4437063"/>
            <a:ext cx="8388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/>
            <a:r>
              <a:rPr lang="pt-BR" altLang="pt-BR" sz="2000">
                <a:latin typeface="Calibri Light" panose="020F0302020204030204" pitchFamily="34" charset="0"/>
              </a:rPr>
              <a:t>Além, disso coleta as informações:</a:t>
            </a:r>
          </a:p>
          <a:p>
            <a:pPr marL="0" lvl="1" algn="just"/>
            <a:endParaRPr lang="pt-BR" altLang="pt-BR" sz="1000">
              <a:latin typeface="Calibri Light" panose="020F0302020204030204" pitchFamily="34" charset="0"/>
            </a:endParaRPr>
          </a:p>
          <a:p>
            <a:pPr marL="0" lvl="1" algn="just"/>
            <a:r>
              <a:rPr lang="pt-BR" altLang="pt-BR" sz="2000">
                <a:latin typeface="Calibri Light" panose="020F0302020204030204" pitchFamily="34" charset="0"/>
              </a:rPr>
              <a:t>Sem Movimentação (Educação Infantil) e Curso em Andamento (EJA, Educação Profissional concomitante, subsequente e integrada a EJA).</a:t>
            </a:r>
          </a:p>
          <a:p>
            <a:pPr marL="0" lvl="1" algn="just"/>
            <a:endParaRPr lang="pt-BR" altLang="pt-BR" sz="200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1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</TotalTime>
  <Words>1414</Words>
  <Application>Microsoft Office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Adobe Gothic Std B</vt:lpstr>
      <vt:lpstr>Arial</vt:lpstr>
      <vt:lpstr>Calibri</vt:lpstr>
      <vt:lpstr>Calibri Light</vt:lpstr>
      <vt:lpstr>Times New Roman</vt:lpstr>
      <vt:lpstr>Wingdings</vt:lpstr>
      <vt:lpstr>Tema do Office</vt:lpstr>
      <vt:lpstr>Declaração do Censo Escolar: Responsabilidade da Gestão Municipal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Gonçalo Costa Pirez</dc:creator>
  <cp:lastModifiedBy>Marcos Vinicius Gonçalves</cp:lastModifiedBy>
  <cp:revision>187</cp:revision>
  <dcterms:created xsi:type="dcterms:W3CDTF">2019-01-11T18:03:08Z</dcterms:created>
  <dcterms:modified xsi:type="dcterms:W3CDTF">2025-03-25T19:45:36Z</dcterms:modified>
</cp:coreProperties>
</file>