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91" r:id="rId3"/>
    <p:sldId id="292" r:id="rId4"/>
    <p:sldId id="262" r:id="rId5"/>
    <p:sldId id="258" r:id="rId6"/>
    <p:sldId id="259" r:id="rId7"/>
    <p:sldId id="260" r:id="rId8"/>
    <p:sldId id="261" r:id="rId9"/>
    <p:sldId id="263" r:id="rId10"/>
    <p:sldId id="268" r:id="rId11"/>
    <p:sldId id="273" r:id="rId12"/>
    <p:sldId id="274" r:id="rId13"/>
    <p:sldId id="265" r:id="rId14"/>
    <p:sldId id="270" r:id="rId15"/>
    <p:sldId id="276" r:id="rId16"/>
    <p:sldId id="277" r:id="rId17"/>
    <p:sldId id="278" r:id="rId18"/>
    <p:sldId id="279" r:id="rId19"/>
    <p:sldId id="280" r:id="rId20"/>
    <p:sldId id="281" r:id="rId21"/>
    <p:sldId id="289" r:id="rId22"/>
    <p:sldId id="290" r:id="rId23"/>
  </p:sldIdLst>
  <p:sldSz cx="18288000" cy="10287000"/>
  <p:notesSz cx="18288000" cy="10287000"/>
  <p:embeddedFontLs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Light" panose="02000000000000000000" pitchFamily="2" charset="0"/>
      <p:regular r:id="rId29"/>
      <p:bold r:id="rId30"/>
      <p:italic r:id="rId31"/>
      <p:boldItalic r:id="rId32"/>
    </p:embeddedFont>
    <p:embeddedFont>
      <p:font typeface="Roboto Medium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ye/HU69a+Vxe6eNq5BbY9Jdwq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D6556A-619E-4058-BF9B-F22FA43AF2E7}">
  <a:tblStyle styleId="{0FD6556A-619E-4058-BF9B-F22FA43AF2E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44002AE-A27B-4812-A0FF-529C78CF5F6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52" d="100"/>
          <a:sy n="52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0358438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057900" y="1285875"/>
            <a:ext cx="6172200" cy="34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6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1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2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8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0d4264d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340d4264d93_0_1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340d4264d93_0_16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0d4264d9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340d4264d93_0_60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340d4264d93_0_60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40d4264d93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340d4264d93_0_39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340d4264d93_0_396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40d4264d93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340d4264d93_0_41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340d4264d93_0_412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40d4264d93_0_98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340d4264d9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73d97d936_0_0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g3373d97d9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40d4264d93_0_43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g340d4264d93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0d4264d9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340d4264d93_0_6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340d4264d93_0_66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9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73d97d9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3373d97d936_1_5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3373d97d936_1_5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47a13afe0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347a13afe0_0_20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3347a13afe0_0_202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0d4264d9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340d4264d93_0_75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g340d4264d93_0_75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0d4264d93_0_28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g340d4264d93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0d4264d93_0_347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g340d4264d93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0d4264d93_0_364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340d4264d93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0d4264d9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40d4264d93_0_9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340d4264d93_0_9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ranco">
  <p:cSld name="Branco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">
  <p:cSld name="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g31e8b68fc0e_0_68"/>
          <p:cNvCxnSpPr/>
          <p:nvPr/>
        </p:nvCxnSpPr>
        <p:spPr>
          <a:xfrm>
            <a:off x="868250" y="1409700"/>
            <a:ext cx="16154400" cy="0"/>
          </a:xfrm>
          <a:prstGeom prst="straightConnector1">
            <a:avLst/>
          </a:prstGeom>
          <a:noFill/>
          <a:ln w="9525" cap="flat" cmpd="sng">
            <a:solidFill>
              <a:srgbClr val="183E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g31e8b68fc0e_0_68"/>
          <p:cNvSpPr txBox="1">
            <a:spLocks noGrp="1"/>
          </p:cNvSpPr>
          <p:nvPr>
            <p:ph type="body" idx="1"/>
          </p:nvPr>
        </p:nvSpPr>
        <p:spPr>
          <a:xfrm>
            <a:off x="868252" y="1864930"/>
            <a:ext cx="160641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g31e8b68fc0e_0_68"/>
          <p:cNvSpPr/>
          <p:nvPr/>
        </p:nvSpPr>
        <p:spPr>
          <a:xfrm>
            <a:off x="11466300" y="1219200"/>
            <a:ext cx="6064800" cy="381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">
                <a:srgbClr val="FFFFFF">
                  <a:alpha val="0"/>
                </a:srgbClr>
              </a:gs>
              <a:gs pos="55000">
                <a:schemeClr val="lt1"/>
              </a:gs>
              <a:gs pos="100000">
                <a:schemeClr val="lt1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31e8b68fc0e_0_68"/>
          <p:cNvSpPr/>
          <p:nvPr/>
        </p:nvSpPr>
        <p:spPr>
          <a:xfrm>
            <a:off x="335419" y="754909"/>
            <a:ext cx="216000" cy="21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g31e8b68fc0e_0_68"/>
          <p:cNvSpPr txBox="1">
            <a:spLocks noGrp="1"/>
          </p:cNvSpPr>
          <p:nvPr>
            <p:ph type="body" idx="2"/>
          </p:nvPr>
        </p:nvSpPr>
        <p:spPr>
          <a:xfrm>
            <a:off x="868250" y="497350"/>
            <a:ext cx="158949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oboto Medium"/>
              <a:buNone/>
              <a:defRPr sz="42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a CNCA">
  <p:cSld name="Conteúdo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g340d4264d93_0_208"/>
          <p:cNvCxnSpPr/>
          <p:nvPr/>
        </p:nvCxnSpPr>
        <p:spPr>
          <a:xfrm>
            <a:off x="868250" y="1409700"/>
            <a:ext cx="16154400" cy="0"/>
          </a:xfrm>
          <a:prstGeom prst="straightConnector1">
            <a:avLst/>
          </a:prstGeom>
          <a:noFill/>
          <a:ln w="9525" cap="flat" cmpd="sng">
            <a:solidFill>
              <a:srgbClr val="183E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g340d4264d93_0_208"/>
          <p:cNvSpPr/>
          <p:nvPr/>
        </p:nvSpPr>
        <p:spPr>
          <a:xfrm>
            <a:off x="14895050" y="1219200"/>
            <a:ext cx="2636100" cy="381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">
                <a:srgbClr val="FFFFFF">
                  <a:alpha val="0"/>
                </a:srgbClr>
              </a:gs>
              <a:gs pos="55000">
                <a:schemeClr val="lt1"/>
              </a:gs>
              <a:gs pos="100000">
                <a:schemeClr val="lt1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g340d4264d93_0_208"/>
          <p:cNvSpPr/>
          <p:nvPr/>
        </p:nvSpPr>
        <p:spPr>
          <a:xfrm>
            <a:off x="335419" y="754909"/>
            <a:ext cx="216000" cy="21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g340d4264d93_0_208"/>
          <p:cNvSpPr txBox="1">
            <a:spLocks noGrp="1"/>
          </p:cNvSpPr>
          <p:nvPr>
            <p:ph type="body" idx="1"/>
          </p:nvPr>
        </p:nvSpPr>
        <p:spPr>
          <a:xfrm>
            <a:off x="868250" y="497350"/>
            <a:ext cx="158949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oboto Medium"/>
              <a:buNone/>
              <a:defRPr sz="42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g340d4264d93_0_2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13585" y="-76200"/>
            <a:ext cx="2350612" cy="156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+ nº Pag">
  <p:cSld name="Logo + nº Pag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702765" y="9536147"/>
            <a:ext cx="16865708" cy="5201"/>
          </a:xfrm>
          <a:custGeom>
            <a:avLst/>
            <a:gdLst/>
            <a:ahLst/>
            <a:cxnLst/>
            <a:rect l="l" t="t" r="r" b="b"/>
            <a:pathLst>
              <a:path w="18533745" h="5715" extrusionOk="0">
                <a:moveTo>
                  <a:pt x="18533467" y="0"/>
                </a:moveTo>
                <a:lnTo>
                  <a:pt x="0" y="0"/>
                </a:lnTo>
                <a:lnTo>
                  <a:pt x="0" y="5235"/>
                </a:lnTo>
                <a:lnTo>
                  <a:pt x="18533467" y="5235"/>
                </a:lnTo>
                <a:lnTo>
                  <a:pt x="1853346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0"/>
          <p:cNvSpPr/>
          <p:nvPr/>
        </p:nvSpPr>
        <p:spPr>
          <a:xfrm>
            <a:off x="13891589" y="9754404"/>
            <a:ext cx="5201" cy="347287"/>
          </a:xfrm>
          <a:custGeom>
            <a:avLst/>
            <a:gdLst/>
            <a:ahLst/>
            <a:cxnLst/>
            <a:rect l="l" t="t" r="r" b="b"/>
            <a:pathLst>
              <a:path w="5715" h="381634" extrusionOk="0">
                <a:moveTo>
                  <a:pt x="0" y="0"/>
                </a:moveTo>
                <a:lnTo>
                  <a:pt x="0" y="381476"/>
                </a:lnTo>
                <a:lnTo>
                  <a:pt x="5235" y="381476"/>
                </a:lnTo>
                <a:lnTo>
                  <a:pt x="52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0"/>
          <p:cNvSpPr/>
          <p:nvPr/>
        </p:nvSpPr>
        <p:spPr>
          <a:xfrm>
            <a:off x="15799518" y="9754404"/>
            <a:ext cx="5201" cy="347287"/>
          </a:xfrm>
          <a:custGeom>
            <a:avLst/>
            <a:gdLst/>
            <a:ahLst/>
            <a:cxnLst/>
            <a:rect l="l" t="t" r="r" b="b"/>
            <a:pathLst>
              <a:path w="5715" h="381634" extrusionOk="0">
                <a:moveTo>
                  <a:pt x="0" y="0"/>
                </a:moveTo>
                <a:lnTo>
                  <a:pt x="0" y="381476"/>
                </a:lnTo>
                <a:lnTo>
                  <a:pt x="5235" y="381476"/>
                </a:lnTo>
                <a:lnTo>
                  <a:pt x="52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56668" y="9785084"/>
            <a:ext cx="838938" cy="2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0"/>
          <p:cNvSpPr txBox="1"/>
          <p:nvPr/>
        </p:nvSpPr>
        <p:spPr>
          <a:xfrm>
            <a:off x="14540019" y="9632519"/>
            <a:ext cx="6924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fld id="{00000000-1234-1234-1234-123412341234}" type="slidenum">
              <a:rPr lang="pt-BR" sz="17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‹nº›</a:t>
            </a:fld>
            <a:endParaRPr sz="17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" name="Google Shape;15;p20"/>
          <p:cNvSpPr txBox="1"/>
          <p:nvPr/>
        </p:nvSpPr>
        <p:spPr>
          <a:xfrm>
            <a:off x="702775" y="9732700"/>
            <a:ext cx="106983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XXI Fórum Ordinário de Dirigentes Municipais de Educação do Estado da Bahia</a:t>
            </a:r>
            <a:endParaRPr lang="pt-BR" sz="1400" b="0" i="0" u="none" strike="noStrike" cap="none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57631734/3d35c02dc1?share=cop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"/>
          <p:cNvPicPr preferRelativeResize="0"/>
          <p:nvPr/>
        </p:nvPicPr>
        <p:blipFill rotWithShape="1">
          <a:blip r:embed="rId3">
            <a:alphaModFix/>
          </a:blip>
          <a:srcRect t="20689" b="6741"/>
          <a:stretch/>
        </p:blipFill>
        <p:spPr>
          <a:xfrm>
            <a:off x="9134775" y="2058025"/>
            <a:ext cx="10024300" cy="484494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1004674" y="2956167"/>
            <a:ext cx="7770615" cy="204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4400" b="0" i="0" u="none" strike="noStrike" cap="none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XXI Fórum Ordinário de Dirigentes Municipais de Educação do Estado da Bahia</a:t>
            </a:r>
            <a:endParaRPr sz="4400" b="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10776600" y="8846375"/>
            <a:ext cx="6305100" cy="82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300" dirty="0">
                <a:solidFill>
                  <a:srgbClr val="939DA8"/>
                </a:solidFill>
                <a:latin typeface="Roboto Medium"/>
                <a:ea typeface="Roboto Medium"/>
                <a:cs typeface="Roboto Medium"/>
                <a:sym typeface="Roboto Medium"/>
              </a:rPr>
              <a:t>27</a:t>
            </a:r>
            <a:r>
              <a:rPr lang="pt-BR" sz="2300" b="0" i="0" u="none" strike="noStrike" cap="none" dirty="0">
                <a:solidFill>
                  <a:srgbClr val="939DA8"/>
                </a:solidFill>
                <a:latin typeface="Roboto Medium"/>
                <a:ea typeface="Roboto Medium"/>
                <a:cs typeface="Roboto Medium"/>
                <a:sym typeface="Roboto Medium"/>
              </a:rPr>
              <a:t> de março de 2025</a:t>
            </a:r>
            <a:endParaRPr sz="2300" b="0" i="0" u="none" strike="noStrike" cap="none" dirty="0">
              <a:solidFill>
                <a:srgbClr val="939DA8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508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 dirty="0" err="1">
                <a:solidFill>
                  <a:srgbClr val="939DA8"/>
                </a:solidFill>
                <a:latin typeface="Roboto Medium"/>
                <a:ea typeface="Roboto Medium"/>
                <a:cs typeface="Roboto Medium"/>
                <a:sym typeface="Roboto Medium"/>
              </a:rPr>
              <a:t>CAEd</a:t>
            </a:r>
            <a:r>
              <a:rPr lang="pt-BR" sz="2300" b="0" i="0" u="none" strike="noStrike" cap="none" dirty="0">
                <a:solidFill>
                  <a:srgbClr val="939DA8"/>
                </a:solidFill>
                <a:latin typeface="Roboto Medium"/>
                <a:ea typeface="Roboto Medium"/>
                <a:cs typeface="Roboto Medium"/>
                <a:sym typeface="Roboto Medium"/>
              </a:rPr>
              <a:t>/UFJF </a:t>
            </a:r>
            <a:endParaRPr sz="2300" b="0" i="0" u="none" strike="noStrike" cap="none" dirty="0">
              <a:solidFill>
                <a:srgbClr val="939DA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7" name="Google Shape;37;p1"/>
          <p:cNvSpPr txBox="1">
            <a:spLocks noGrp="1"/>
          </p:cNvSpPr>
          <p:nvPr>
            <p:ph type="title" idx="2"/>
          </p:nvPr>
        </p:nvSpPr>
        <p:spPr>
          <a:xfrm>
            <a:off x="1004674" y="5568300"/>
            <a:ext cx="8375299" cy="100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Planejando intervenções pedagógicas a partir dos resultados da Avaliação Contínua da Aprendizagem</a:t>
            </a:r>
            <a:endParaRPr sz="36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" name="Google Shape;38;p1"/>
          <p:cNvCxnSpPr/>
          <p:nvPr/>
        </p:nvCxnSpPr>
        <p:spPr>
          <a:xfrm>
            <a:off x="936600" y="8196413"/>
            <a:ext cx="161451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" name="Google Shape;3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5875" y="8958726"/>
            <a:ext cx="1366261" cy="54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6611" y="639725"/>
            <a:ext cx="686541" cy="68654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"/>
          <p:cNvSpPr/>
          <p:nvPr/>
        </p:nvSpPr>
        <p:spPr>
          <a:xfrm>
            <a:off x="17300390" y="656625"/>
            <a:ext cx="109800" cy="109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"/>
          <p:cNvSpPr/>
          <p:nvPr/>
        </p:nvSpPr>
        <p:spPr>
          <a:xfrm>
            <a:off x="17115881" y="656625"/>
            <a:ext cx="109800" cy="109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"/>
          <p:cNvSpPr/>
          <p:nvPr/>
        </p:nvSpPr>
        <p:spPr>
          <a:xfrm>
            <a:off x="16931371" y="656625"/>
            <a:ext cx="109800" cy="109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16746862" y="656625"/>
            <a:ext cx="109800" cy="1098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601" y="9055762"/>
            <a:ext cx="1663995" cy="3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9576" y="8998687"/>
            <a:ext cx="1989135" cy="4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body" idx="2"/>
          </p:nvPr>
        </p:nvSpPr>
        <p:spPr>
          <a:xfrm>
            <a:off x="869675" y="573550"/>
            <a:ext cx="16045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300">
                <a:solidFill>
                  <a:schemeClr val="dk1"/>
                </a:solidFill>
              </a:rPr>
              <a:t>Como as Secretarias podem apoiar as escolas na análise dos dados da avaliação?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869675" y="1860275"/>
            <a:ext cx="158934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oboto Medium"/>
              <a:buNone/>
            </a:pPr>
            <a:r>
              <a:rPr lang="pt-BR" sz="3100" dirty="0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Análise dos r</a:t>
            </a:r>
            <a:r>
              <a:rPr lang="pt-BR" sz="3100" b="0" i="0" u="none" strike="noStrike" cap="none" dirty="0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esultados da rede de ensino</a:t>
            </a:r>
            <a:endParaRPr dirty="0"/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 b="4746"/>
          <a:stretch/>
        </p:blipFill>
        <p:spPr>
          <a:xfrm>
            <a:off x="869675" y="3319505"/>
            <a:ext cx="12599999" cy="480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body" idx="2"/>
          </p:nvPr>
        </p:nvSpPr>
        <p:spPr>
          <a:xfrm>
            <a:off x="869675" y="573550"/>
            <a:ext cx="16045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300">
                <a:solidFill>
                  <a:schemeClr val="dk1"/>
                </a:solidFill>
              </a:rPr>
              <a:t>Como as Secretarias podem apoiar as escolas na análise dos dados da avaliação?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869675" y="1860275"/>
            <a:ext cx="158934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oboto Medium"/>
              <a:buNone/>
            </a:pPr>
            <a:r>
              <a:rPr lang="pt-BR" sz="3100" b="0" i="0" u="none" strike="noStrike" cap="none" dirty="0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Divulgação dos materiais de apoio pedagógico</a:t>
            </a:r>
            <a:endParaRPr dirty="0"/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75" y="3276138"/>
            <a:ext cx="12960001" cy="4952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body" idx="2"/>
          </p:nvPr>
        </p:nvSpPr>
        <p:spPr>
          <a:xfrm>
            <a:off x="869675" y="573550"/>
            <a:ext cx="16045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300">
                <a:solidFill>
                  <a:schemeClr val="dk1"/>
                </a:solidFill>
              </a:rPr>
              <a:t>Como as Secretarias podem apoiar as escolas na análise dos dados da avaliação?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869675" y="1860275"/>
            <a:ext cx="158934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oboto Medium"/>
              <a:buNone/>
            </a:pPr>
            <a:r>
              <a:rPr lang="pt-BR" sz="3100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Materiais de apoio pedagógico</a:t>
            </a:r>
            <a:endParaRPr/>
          </a:p>
        </p:txBody>
      </p:sp>
      <p:pic>
        <p:nvPicPr>
          <p:cNvPr id="194" name="Google Shape;194;p12"/>
          <p:cNvPicPr preferRelativeResize="0"/>
          <p:nvPr/>
        </p:nvPicPr>
        <p:blipFill rotWithShape="1">
          <a:blip r:embed="rId3">
            <a:alphaModFix/>
          </a:blip>
          <a:srcRect b="13054"/>
          <a:stretch/>
        </p:blipFill>
        <p:spPr>
          <a:xfrm>
            <a:off x="988728" y="2712138"/>
            <a:ext cx="13505071" cy="32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12"/>
          <p:cNvGrpSpPr/>
          <p:nvPr/>
        </p:nvGrpSpPr>
        <p:grpSpPr>
          <a:xfrm>
            <a:off x="822063" y="6202910"/>
            <a:ext cx="16907185" cy="3240000"/>
            <a:chOff x="822063" y="6202910"/>
            <a:chExt cx="16907185" cy="3240000"/>
          </a:xfrm>
        </p:grpSpPr>
        <p:pic>
          <p:nvPicPr>
            <p:cNvPr id="196" name="Google Shape;196;p12"/>
            <p:cNvPicPr preferRelativeResize="0"/>
            <p:nvPr/>
          </p:nvPicPr>
          <p:blipFill rotWithShape="1">
            <a:blip r:embed="rId4">
              <a:alphaModFix/>
            </a:blip>
            <a:srcRect t="2392" b="50025"/>
            <a:stretch/>
          </p:blipFill>
          <p:spPr>
            <a:xfrm>
              <a:off x="822063" y="6202910"/>
              <a:ext cx="7994312" cy="32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74852" y="6202910"/>
              <a:ext cx="9354396" cy="324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body" idx="2"/>
          </p:nvPr>
        </p:nvSpPr>
        <p:spPr>
          <a:xfrm>
            <a:off x="869675" y="573550"/>
            <a:ext cx="16045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300">
                <a:solidFill>
                  <a:schemeClr val="dk1"/>
                </a:solidFill>
              </a:rPr>
              <a:t>Como as Secretarias podem apoiar as escolas na análise dos dados da avaliação?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869675" y="1860275"/>
            <a:ext cx="158934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oboto Medium"/>
              <a:buNone/>
            </a:pPr>
            <a:r>
              <a:rPr lang="pt-BR" sz="3100" b="0" i="0" u="none" strike="noStrike" cap="none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Sugestão de Roteiro para os/as Dirigentes Estaduais/Municipais</a:t>
            </a:r>
            <a:endParaRPr/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75" y="2926479"/>
            <a:ext cx="15474324" cy="273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7;p5">
            <a:extLst>
              <a:ext uri="{FF2B5EF4-FFF2-40B4-BE49-F238E27FC236}">
                <a16:creationId xmlns:a16="http://schemas.microsoft.com/office/drawing/2014/main" id="{5B68D59D-ED45-5B5B-EBF3-0B6EC2A176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9043"/>
          <a:stretch/>
        </p:blipFill>
        <p:spPr>
          <a:xfrm>
            <a:off x="943415" y="5515900"/>
            <a:ext cx="15474324" cy="2899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>
            <a:spLocks noGrp="1"/>
          </p:cNvSpPr>
          <p:nvPr>
            <p:ph type="body" idx="2"/>
          </p:nvPr>
        </p:nvSpPr>
        <p:spPr>
          <a:xfrm>
            <a:off x="869675" y="573550"/>
            <a:ext cx="16045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300">
                <a:solidFill>
                  <a:schemeClr val="dk1"/>
                </a:solidFill>
              </a:rPr>
              <a:t>Como as Secretarias podem apoiar as escolas na análise dos dados da avaliação?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869675" y="1860275"/>
            <a:ext cx="158934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oboto Medium"/>
              <a:buNone/>
            </a:pPr>
            <a:r>
              <a:rPr lang="pt-BR" sz="3100" b="0" i="0" u="none" strike="noStrike" cap="none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Sugestão de Roteiro para os/as Dirigentes Estaduais/Municipais</a:t>
            </a:r>
            <a:endParaRPr/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75" y="3052574"/>
            <a:ext cx="15474325" cy="259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78;p10">
            <a:extLst>
              <a:ext uri="{FF2B5EF4-FFF2-40B4-BE49-F238E27FC236}">
                <a16:creationId xmlns:a16="http://schemas.microsoft.com/office/drawing/2014/main" id="{E0A132F2-F8EB-5303-51FE-7E2B85B0F2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4878"/>
          <a:stretch/>
        </p:blipFill>
        <p:spPr>
          <a:xfrm>
            <a:off x="707447" y="5545392"/>
            <a:ext cx="15474325" cy="3083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0d4264d93_0_16"/>
          <p:cNvSpPr txBox="1">
            <a:spLocks noGrp="1"/>
          </p:cNvSpPr>
          <p:nvPr>
            <p:ph type="body" idx="2"/>
          </p:nvPr>
        </p:nvSpPr>
        <p:spPr>
          <a:xfrm>
            <a:off x="869675" y="573550"/>
            <a:ext cx="16045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300">
                <a:solidFill>
                  <a:schemeClr val="dk1"/>
                </a:solidFill>
              </a:rPr>
              <a:t>Como as equipes gestoras das escolas podem usar os dados da avaliação?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212" name="Google Shape;212;g340d4264d93_0_16"/>
          <p:cNvSpPr txBox="1"/>
          <p:nvPr/>
        </p:nvSpPr>
        <p:spPr>
          <a:xfrm>
            <a:off x="877050" y="1864451"/>
            <a:ext cx="16381500" cy="23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Disponibilização de conteúdos e itinerários formativos, que orientam para a aplicação dos instrumentos e o uso dos resultados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4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Implementação dos Roteiros de apropriação de resultados</a:t>
            </a:r>
            <a:endParaRPr/>
          </a:p>
          <a:p>
            <a:pPr marL="0" marR="0" lvl="4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3" name="Google Shape;213;g340d4264d93_0_16"/>
          <p:cNvGraphicFramePr/>
          <p:nvPr/>
        </p:nvGraphicFramePr>
        <p:xfrm>
          <a:off x="1504334" y="4188548"/>
          <a:ext cx="15754225" cy="701050"/>
        </p:xfrm>
        <a:graphic>
          <a:graphicData uri="http://schemas.openxmlformats.org/drawingml/2006/table">
            <a:tbl>
              <a:tblPr firstRow="1" bandRow="1">
                <a:noFill/>
                <a:tableStyleId>{0FD6556A-619E-4058-BF9B-F22FA43AF2E7}</a:tableStyleId>
              </a:tblPr>
              <a:tblGrid>
                <a:gridCol w="617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u="none" strike="noStrike" cap="none">
                          <a:solidFill>
                            <a:schemeClr val="dk1"/>
                          </a:solidFill>
                        </a:rPr>
                        <a:t>Materiais instrucionais sobre avaliação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u="none" strike="noStrike" cap="none">
                          <a:solidFill>
                            <a:schemeClr val="dk1"/>
                          </a:solidFill>
                        </a:rPr>
                        <a:t>Curso de avaliação da fluência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dirty="0">
                          <a:solidFill>
                            <a:schemeClr val="dk1"/>
                          </a:solidFill>
                        </a:rPr>
                        <a:t>          </a:t>
                      </a:r>
                      <a:r>
                        <a:rPr lang="pt-BR" sz="2000" b="1" u="none" strike="noStrike" cap="none" dirty="0">
                          <a:solidFill>
                            <a:schemeClr val="dk1"/>
                          </a:solidFill>
                        </a:rPr>
                        <a:t>Banco de práticas e ideias inspiradoras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4" name="Google Shape;214;g340d4264d93_0_16"/>
          <p:cNvPicPr preferRelativeResize="0"/>
          <p:nvPr/>
        </p:nvPicPr>
        <p:blipFill rotWithShape="1">
          <a:blip r:embed="rId3">
            <a:alphaModFix/>
          </a:blip>
          <a:srcRect b="29530"/>
          <a:stretch/>
        </p:blipFill>
        <p:spPr>
          <a:xfrm>
            <a:off x="1504334" y="5116183"/>
            <a:ext cx="3498680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340d4264d93_0_16"/>
          <p:cNvPicPr preferRelativeResize="0"/>
          <p:nvPr/>
        </p:nvPicPr>
        <p:blipFill rotWithShape="1">
          <a:blip r:embed="rId4">
            <a:alphaModFix/>
          </a:blip>
          <a:srcRect b="29530"/>
          <a:stretch/>
        </p:blipFill>
        <p:spPr>
          <a:xfrm>
            <a:off x="8387012" y="5187751"/>
            <a:ext cx="3490262" cy="432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40d4264d93_0_16"/>
          <p:cNvPicPr preferRelativeResize="0"/>
          <p:nvPr/>
        </p:nvPicPr>
        <p:blipFill rotWithShape="1">
          <a:blip r:embed="rId5">
            <a:alphaModFix/>
          </a:blip>
          <a:srcRect b="31258"/>
          <a:stretch/>
        </p:blipFill>
        <p:spPr>
          <a:xfrm>
            <a:off x="13515272" y="5145183"/>
            <a:ext cx="3492000" cy="432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340d4264d93_0_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73233" y="5976317"/>
            <a:ext cx="2042337" cy="2446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40d4264d93_0_60"/>
          <p:cNvSpPr txBox="1">
            <a:spLocks noGrp="1"/>
          </p:cNvSpPr>
          <p:nvPr>
            <p:ph type="body" idx="2"/>
          </p:nvPr>
        </p:nvSpPr>
        <p:spPr>
          <a:xfrm>
            <a:off x="869675" y="573550"/>
            <a:ext cx="16045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300">
                <a:solidFill>
                  <a:schemeClr val="dk1"/>
                </a:solidFill>
              </a:rPr>
              <a:t>Como planejar intervenções em sala de aula a partir dos dados da avaliação?</a:t>
            </a:r>
            <a:endParaRPr sz="3300">
              <a:solidFill>
                <a:schemeClr val="dk1"/>
              </a:solidFill>
            </a:endParaRPr>
          </a:p>
        </p:txBody>
      </p:sp>
      <p:grpSp>
        <p:nvGrpSpPr>
          <p:cNvPr id="224" name="Google Shape;224;g340d4264d93_0_60"/>
          <p:cNvGrpSpPr/>
          <p:nvPr/>
        </p:nvGrpSpPr>
        <p:grpSpPr>
          <a:xfrm>
            <a:off x="4819046" y="5250426"/>
            <a:ext cx="12333328" cy="3855388"/>
            <a:chOff x="4819046" y="4458679"/>
            <a:chExt cx="11547092" cy="3581900"/>
          </a:xfrm>
        </p:grpSpPr>
        <p:pic>
          <p:nvPicPr>
            <p:cNvPr id="225" name="Google Shape;225;g340d4264d93_0_6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19046" y="4458679"/>
              <a:ext cx="8649907" cy="3581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g340d4264d93_0_6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632081" y="5143500"/>
              <a:ext cx="2734057" cy="27150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7" name="Google Shape;227;g340d4264d93_0_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0904" y="4178113"/>
            <a:ext cx="3452159" cy="520491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340d4264d93_0_60"/>
          <p:cNvSpPr txBox="1"/>
          <p:nvPr/>
        </p:nvSpPr>
        <p:spPr>
          <a:xfrm>
            <a:off x="953249" y="1582059"/>
            <a:ext cx="16381500" cy="23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Análise da Distribuição de itens por níveis de aprendizagem</a:t>
            </a:r>
            <a:endParaRPr/>
          </a:p>
          <a:p>
            <a:pPr marL="457200" marR="0" lvl="4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Utilização dos Roteiros de apropriação de resultados</a:t>
            </a:r>
            <a:endParaRPr/>
          </a:p>
          <a:p>
            <a:pPr marL="457200" marR="0" lvl="4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Estudo das Orientações pedagógicas para uso dos resultados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40d4264d93_0_396"/>
          <p:cNvSpPr txBox="1">
            <a:spLocks noGrp="1"/>
          </p:cNvSpPr>
          <p:nvPr>
            <p:ph type="body" idx="2"/>
          </p:nvPr>
        </p:nvSpPr>
        <p:spPr>
          <a:xfrm>
            <a:off x="869675" y="573550"/>
            <a:ext cx="16045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300">
                <a:solidFill>
                  <a:schemeClr val="dk1"/>
                </a:solidFill>
              </a:rPr>
              <a:t>Como planejar intervenções em sala de aula a partir dos dados da avaliação?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235" name="Google Shape;235;g340d4264d93_0_396"/>
          <p:cNvSpPr txBox="1"/>
          <p:nvPr/>
        </p:nvSpPr>
        <p:spPr>
          <a:xfrm>
            <a:off x="877050" y="1864450"/>
            <a:ext cx="16381500" cy="6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340d4264d93_0_396"/>
          <p:cNvSpPr/>
          <p:nvPr/>
        </p:nvSpPr>
        <p:spPr>
          <a:xfrm>
            <a:off x="10644400" y="2048875"/>
            <a:ext cx="5581500" cy="1444200"/>
          </a:xfrm>
          <a:prstGeom prst="roundRect">
            <a:avLst>
              <a:gd name="adj" fmla="val 7842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g340d4264d93_0_396"/>
          <p:cNvPicPr preferRelativeResize="0"/>
          <p:nvPr/>
        </p:nvPicPr>
        <p:blipFill rotWithShape="1">
          <a:blip r:embed="rId3">
            <a:alphaModFix/>
          </a:blip>
          <a:srcRect l="4618" t="14945" r="3197" b="8449"/>
          <a:stretch/>
        </p:blipFill>
        <p:spPr>
          <a:xfrm>
            <a:off x="740300" y="1761150"/>
            <a:ext cx="7515601" cy="17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340d4264d93_0_396"/>
          <p:cNvSpPr txBox="1"/>
          <p:nvPr/>
        </p:nvSpPr>
        <p:spPr>
          <a:xfrm>
            <a:off x="10892088" y="2214225"/>
            <a:ext cx="51561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Análise pela Teoria de Resposta ao Item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340d4264d93_0_396"/>
          <p:cNvPicPr preferRelativeResize="0"/>
          <p:nvPr/>
        </p:nvPicPr>
        <p:blipFill rotWithShape="1">
          <a:blip r:embed="rId4">
            <a:alphaModFix/>
          </a:blip>
          <a:srcRect l="10820" t="15732" r="8239"/>
          <a:stretch/>
        </p:blipFill>
        <p:spPr>
          <a:xfrm>
            <a:off x="868275" y="4289387"/>
            <a:ext cx="7515601" cy="505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40d4264d93_0_396"/>
          <p:cNvPicPr preferRelativeResize="0"/>
          <p:nvPr/>
        </p:nvPicPr>
        <p:blipFill rotWithShape="1">
          <a:blip r:embed="rId5">
            <a:alphaModFix/>
          </a:blip>
          <a:srcRect l="3534" t="12411" r="44560"/>
          <a:stretch/>
        </p:blipFill>
        <p:spPr>
          <a:xfrm>
            <a:off x="10679425" y="3797425"/>
            <a:ext cx="5581416" cy="282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40d4264d93_0_396"/>
          <p:cNvPicPr preferRelativeResize="0"/>
          <p:nvPr/>
        </p:nvPicPr>
        <p:blipFill rotWithShape="1">
          <a:blip r:embed="rId5">
            <a:alphaModFix/>
          </a:blip>
          <a:srcRect l="54660" t="12411" b="16746"/>
          <a:stretch/>
        </p:blipFill>
        <p:spPr>
          <a:xfrm>
            <a:off x="10679425" y="6627259"/>
            <a:ext cx="5581416" cy="262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40d4264d93_0_396"/>
          <p:cNvPicPr preferRelativeResize="0"/>
          <p:nvPr/>
        </p:nvPicPr>
        <p:blipFill rotWithShape="1">
          <a:blip r:embed="rId4">
            <a:alphaModFix/>
          </a:blip>
          <a:srcRect b="85767"/>
          <a:stretch/>
        </p:blipFill>
        <p:spPr>
          <a:xfrm>
            <a:off x="489200" y="3658425"/>
            <a:ext cx="7853213" cy="7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40d4264d93_0_396"/>
          <p:cNvSpPr/>
          <p:nvPr/>
        </p:nvSpPr>
        <p:spPr>
          <a:xfrm>
            <a:off x="9144010" y="2594725"/>
            <a:ext cx="612300" cy="352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0d4264d93_0_412"/>
          <p:cNvSpPr txBox="1">
            <a:spLocks noGrp="1"/>
          </p:cNvSpPr>
          <p:nvPr>
            <p:ph type="body" idx="2"/>
          </p:nvPr>
        </p:nvSpPr>
        <p:spPr>
          <a:xfrm>
            <a:off x="869675" y="573550"/>
            <a:ext cx="16045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300">
                <a:solidFill>
                  <a:schemeClr val="dk1"/>
                </a:solidFill>
              </a:rPr>
              <a:t>Como planejar intervenções em sala de aula a partir dos dados da avaliação?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250" name="Google Shape;250;g340d4264d93_0_412"/>
          <p:cNvSpPr/>
          <p:nvPr/>
        </p:nvSpPr>
        <p:spPr>
          <a:xfrm>
            <a:off x="9745775" y="2435675"/>
            <a:ext cx="7692600" cy="1057500"/>
          </a:xfrm>
          <a:prstGeom prst="roundRect">
            <a:avLst>
              <a:gd name="adj" fmla="val 7842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g340d4264d93_0_412"/>
          <p:cNvPicPr preferRelativeResize="0"/>
          <p:nvPr/>
        </p:nvPicPr>
        <p:blipFill rotWithShape="1">
          <a:blip r:embed="rId3">
            <a:alphaModFix/>
          </a:blip>
          <a:srcRect r="2618"/>
          <a:stretch/>
        </p:blipFill>
        <p:spPr>
          <a:xfrm>
            <a:off x="703400" y="2137475"/>
            <a:ext cx="7937650" cy="45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340d4264d93_0_412"/>
          <p:cNvSpPr txBox="1"/>
          <p:nvPr/>
        </p:nvSpPr>
        <p:spPr>
          <a:xfrm>
            <a:off x="10034912" y="2614325"/>
            <a:ext cx="70062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Análise pela Teoria Clássica dos Testes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g340d4264d93_0_412"/>
          <p:cNvPicPr preferRelativeResize="0"/>
          <p:nvPr/>
        </p:nvPicPr>
        <p:blipFill rotWithShape="1">
          <a:blip r:embed="rId4">
            <a:alphaModFix/>
          </a:blip>
          <a:srcRect t="9461"/>
          <a:stretch/>
        </p:blipFill>
        <p:spPr>
          <a:xfrm>
            <a:off x="703400" y="7224307"/>
            <a:ext cx="7937650" cy="131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340d4264d93_0_412"/>
          <p:cNvPicPr preferRelativeResize="0"/>
          <p:nvPr/>
        </p:nvPicPr>
        <p:blipFill rotWithShape="1">
          <a:blip r:embed="rId5">
            <a:alphaModFix/>
          </a:blip>
          <a:srcRect l="5141" t="42847"/>
          <a:stretch/>
        </p:blipFill>
        <p:spPr>
          <a:xfrm>
            <a:off x="9637525" y="4487108"/>
            <a:ext cx="7800975" cy="49539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340d4264d93_0_412"/>
          <p:cNvSpPr/>
          <p:nvPr/>
        </p:nvSpPr>
        <p:spPr>
          <a:xfrm>
            <a:off x="8859300" y="2827775"/>
            <a:ext cx="569400" cy="327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g340d4264d93_0_412"/>
          <p:cNvPicPr preferRelativeResize="0"/>
          <p:nvPr/>
        </p:nvPicPr>
        <p:blipFill rotWithShape="1">
          <a:blip r:embed="rId6">
            <a:alphaModFix/>
          </a:blip>
          <a:srcRect r="3250" b="22653"/>
          <a:stretch/>
        </p:blipFill>
        <p:spPr>
          <a:xfrm>
            <a:off x="9637525" y="5256050"/>
            <a:ext cx="8149324" cy="29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40d4264d93_0_98"/>
          <p:cNvSpPr txBox="1">
            <a:spLocks noGrp="1"/>
          </p:cNvSpPr>
          <p:nvPr>
            <p:ph type="title"/>
          </p:nvPr>
        </p:nvSpPr>
        <p:spPr>
          <a:xfrm>
            <a:off x="838200" y="596613"/>
            <a:ext cx="147603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Como foi a participação nos ciclos de avaliação de 2024?</a:t>
            </a:r>
            <a:endParaRPr sz="2900" b="0" i="0" u="none" strike="noStrike" cap="none">
              <a:solidFill>
                <a:srgbClr val="A5A5A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g340d4264d93_0_98"/>
          <p:cNvSpPr txBox="1"/>
          <p:nvPr/>
        </p:nvSpPr>
        <p:spPr>
          <a:xfrm>
            <a:off x="868250" y="2967400"/>
            <a:ext cx="9825000" cy="4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2700" rIns="0" bIns="0" anchor="t" anchorCtr="0">
            <a:sp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pt-BR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Cadastros e participação</a:t>
            </a:r>
            <a:r>
              <a:rPr lang="pt-BR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estudantes </a:t>
            </a:r>
            <a:r>
              <a:rPr lang="pt-BR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subiram a cada ciclo de avaliação</a:t>
            </a:r>
            <a:r>
              <a:rPr lang="pt-BR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para todas as etapas, componentes e dimensões.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pt-BR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cada ciclo, </a:t>
            </a:r>
            <a:r>
              <a:rPr lang="pt-BR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professores ficaram mais confiantes para usar a Plataforma</a:t>
            </a:r>
            <a:r>
              <a:rPr lang="pt-BR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com menos solicitações de suporte.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pt-BR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plataformas tiveram um amplo alcance: mais de </a:t>
            </a:r>
            <a:r>
              <a:rPr lang="pt-BR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6,5 milhões de estudantes avaliados,</a:t>
            </a:r>
            <a:r>
              <a:rPr lang="pt-BR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pt-BR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60.000 escolas</a:t>
            </a:r>
            <a:r>
              <a:rPr lang="pt-BR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pt-BR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mais de</a:t>
            </a:r>
            <a:r>
              <a:rPr lang="pt-BR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5.000 municípios</a:t>
            </a:r>
            <a:r>
              <a:rPr lang="pt-BR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g340d4264d93_0_98"/>
          <p:cNvPicPr preferRelativeResize="0"/>
          <p:nvPr/>
        </p:nvPicPr>
        <p:blipFill rotWithShape="1">
          <a:blip r:embed="rId3">
            <a:alphaModFix/>
          </a:blip>
          <a:srcRect l="21341" r="15776"/>
          <a:stretch/>
        </p:blipFill>
        <p:spPr>
          <a:xfrm>
            <a:off x="12659375" y="2986400"/>
            <a:ext cx="4520627" cy="431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73d97d936_0_0"/>
          <p:cNvSpPr/>
          <p:nvPr/>
        </p:nvSpPr>
        <p:spPr>
          <a:xfrm>
            <a:off x="0" y="0"/>
            <a:ext cx="12283500" cy="951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3373d97d936_0_0"/>
          <p:cNvSpPr txBox="1"/>
          <p:nvPr/>
        </p:nvSpPr>
        <p:spPr>
          <a:xfrm>
            <a:off x="974201" y="757225"/>
            <a:ext cx="6718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5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Avaliação Contínua da Aprendizagem - 2025</a:t>
            </a:r>
            <a:endParaRPr sz="45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8" name="Google Shape;68;g3373d97d936_0_0"/>
          <p:cNvSpPr/>
          <p:nvPr/>
        </p:nvSpPr>
        <p:spPr>
          <a:xfrm>
            <a:off x="8633950" y="1312300"/>
            <a:ext cx="6446899" cy="82610"/>
          </a:xfrm>
          <a:custGeom>
            <a:avLst/>
            <a:gdLst/>
            <a:ahLst/>
            <a:cxnLst/>
            <a:rect l="l" t="t" r="r" b="b"/>
            <a:pathLst>
              <a:path w="7790815" h="112394" extrusionOk="0">
                <a:moveTo>
                  <a:pt x="7790788" y="0"/>
                </a:moveTo>
                <a:lnTo>
                  <a:pt x="0" y="0"/>
                </a:lnTo>
                <a:lnTo>
                  <a:pt x="0" y="111899"/>
                </a:lnTo>
                <a:lnTo>
                  <a:pt x="7790788" y="111899"/>
                </a:lnTo>
                <a:lnTo>
                  <a:pt x="7790788" y="0"/>
                </a:lnTo>
                <a:close/>
              </a:path>
            </a:pathLst>
          </a:custGeom>
          <a:solidFill>
            <a:srgbClr val="183E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3373d97d936_0_0"/>
          <p:cNvSpPr txBox="1"/>
          <p:nvPr/>
        </p:nvSpPr>
        <p:spPr>
          <a:xfrm>
            <a:off x="1091700" y="2800625"/>
            <a:ext cx="9914100" cy="616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270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94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2B2A35"/>
                </a:solidFill>
                <a:latin typeface="Roboto"/>
                <a:ea typeface="Roboto"/>
                <a:cs typeface="Roboto"/>
                <a:sym typeface="Roboto"/>
              </a:rPr>
              <a:t>Público:</a:t>
            </a:r>
            <a:r>
              <a:rPr lang="pt-BR" sz="2200" b="0" i="0" u="none" strike="noStrike" cap="none" dirty="0">
                <a:solidFill>
                  <a:srgbClr val="2B2A35"/>
                </a:solidFill>
                <a:latin typeface="Roboto"/>
                <a:ea typeface="Roboto"/>
                <a:cs typeface="Roboto"/>
                <a:sym typeface="Roboto"/>
              </a:rPr>
              <a:t> estudantes do 1º ao 5º ano do Ensino Fundamental.</a:t>
            </a:r>
            <a:br>
              <a:rPr lang="pt-BR" sz="2400" b="0" i="0" u="none" strike="noStrike" cap="none" dirty="0">
                <a:solidFill>
                  <a:srgbClr val="2B2A35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 b="0" i="0" u="none" strike="noStrike" cap="none" dirty="0">
              <a:solidFill>
                <a:srgbClr val="2B2A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94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2B2A35"/>
                </a:solidFill>
                <a:latin typeface="Roboto"/>
                <a:ea typeface="Roboto"/>
                <a:cs typeface="Roboto"/>
                <a:sym typeface="Roboto"/>
              </a:rPr>
              <a:t>Componentes avaliados:</a:t>
            </a:r>
            <a:endParaRPr sz="2200" b="1" i="0" u="none" strike="noStrike" cap="none" dirty="0">
              <a:solidFill>
                <a:srgbClr val="2B2A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945"/>
              </a:spcBef>
              <a:spcAft>
                <a:spcPts val="0"/>
              </a:spcAft>
              <a:buClr>
                <a:srgbClr val="183EFF"/>
              </a:buClr>
              <a:buSzPts val="1100"/>
              <a:buFont typeface="Roboto"/>
              <a:buChar char="●"/>
            </a:pPr>
            <a:r>
              <a:rPr lang="pt-BR" sz="1800" b="0" i="0" u="none" strike="noStrike" cap="none" dirty="0">
                <a:solidFill>
                  <a:srgbClr val="2B2A35"/>
                </a:solidFill>
                <a:latin typeface="Roboto"/>
                <a:ea typeface="Roboto"/>
                <a:cs typeface="Roboto"/>
                <a:sym typeface="Roboto"/>
              </a:rPr>
              <a:t>Língua Portuguesa (Leitura) – 1º ao 5º ano do Ensino Fundamental.</a:t>
            </a:r>
            <a:endParaRPr sz="1800" b="0" i="0" u="none" strike="noStrike" cap="none" dirty="0">
              <a:solidFill>
                <a:srgbClr val="2B2A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83EFF"/>
              </a:buClr>
              <a:buSzPts val="1100"/>
              <a:buFont typeface="Roboto"/>
              <a:buChar char="●"/>
            </a:pPr>
            <a:r>
              <a:rPr lang="pt-BR" sz="1800" b="0" i="0" u="none" strike="noStrike" cap="none" dirty="0">
                <a:solidFill>
                  <a:srgbClr val="2B2A35"/>
                </a:solidFill>
                <a:latin typeface="Roboto"/>
                <a:ea typeface="Roboto"/>
                <a:cs typeface="Roboto"/>
                <a:sym typeface="Roboto"/>
              </a:rPr>
              <a:t>Matemática – 1º ao 5º ano do Ensino Fundamental.</a:t>
            </a:r>
            <a:endParaRPr sz="1800" b="0" i="0" u="none" strike="noStrike" cap="none" dirty="0">
              <a:solidFill>
                <a:srgbClr val="2B2A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83EFF"/>
              </a:buClr>
              <a:buSzPts val="1100"/>
              <a:buFont typeface="Roboto"/>
              <a:buChar char="●"/>
            </a:pPr>
            <a:r>
              <a:rPr lang="pt-BR" sz="1800" b="0" i="0" u="none" strike="noStrike" cap="none" dirty="0">
                <a:solidFill>
                  <a:srgbClr val="2B2A35"/>
                </a:solidFill>
                <a:latin typeface="Roboto"/>
                <a:ea typeface="Roboto"/>
                <a:cs typeface="Roboto"/>
                <a:sym typeface="Roboto"/>
              </a:rPr>
              <a:t>Língua Portuguesa (Escrita) – 2º ao 5º ano do Ensino Fundamental.</a:t>
            </a:r>
            <a:endParaRPr sz="1800" b="0" i="0" u="none" strike="noStrike" cap="none" dirty="0">
              <a:solidFill>
                <a:srgbClr val="2B2A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83EFF"/>
              </a:buClr>
              <a:buSzPts val="1100"/>
              <a:buFont typeface="Roboto"/>
              <a:buChar char="●"/>
            </a:pPr>
            <a:r>
              <a:rPr lang="pt-BR" sz="1800" b="0" i="0" u="none" strike="noStrike" cap="none" dirty="0">
                <a:solidFill>
                  <a:srgbClr val="2B2A35"/>
                </a:solidFill>
                <a:latin typeface="Roboto"/>
                <a:ea typeface="Roboto"/>
                <a:cs typeface="Roboto"/>
                <a:sym typeface="Roboto"/>
              </a:rPr>
              <a:t>Fluência em Leitura – 2º ao 5º ano do Ensino Fundamental.</a:t>
            </a:r>
            <a:endParaRPr sz="1800" b="0" i="0" u="none" strike="noStrike" cap="none" dirty="0">
              <a:solidFill>
                <a:srgbClr val="2B2A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2B2A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2B2A35"/>
                </a:solidFill>
                <a:latin typeface="Roboto"/>
                <a:ea typeface="Roboto"/>
                <a:cs typeface="Roboto"/>
                <a:sym typeface="Roboto"/>
              </a:rPr>
              <a:t>Ciclos:  </a:t>
            </a:r>
            <a:endParaRPr sz="2200" b="1" i="0" u="none" strike="noStrike" cap="none" dirty="0">
              <a:solidFill>
                <a:srgbClr val="2B2A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945"/>
              </a:spcBef>
              <a:spcAft>
                <a:spcPts val="0"/>
              </a:spcAft>
              <a:buClr>
                <a:srgbClr val="183EFF"/>
              </a:buClr>
              <a:buSzPts val="1100"/>
              <a:buFont typeface="Roboto"/>
              <a:buChar char="●"/>
            </a:pPr>
            <a:r>
              <a:rPr lang="pt-BR" sz="1800" b="0" i="0" u="none" strike="noStrike" cap="none" dirty="0">
                <a:solidFill>
                  <a:srgbClr val="2B2A35"/>
                </a:solidFill>
                <a:latin typeface="Roboto"/>
                <a:ea typeface="Roboto"/>
                <a:cs typeface="Roboto"/>
                <a:sym typeface="Roboto"/>
              </a:rPr>
              <a:t>Ciclo I: 10 de março a 11 de abril</a:t>
            </a:r>
            <a:endParaRPr sz="1800" b="0" i="0" u="none" strike="noStrike" cap="none" dirty="0">
              <a:solidFill>
                <a:srgbClr val="2B2A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83EFF"/>
              </a:buClr>
              <a:buSzPts val="1100"/>
              <a:buFont typeface="Roboto"/>
              <a:buChar char="●"/>
            </a:pPr>
            <a:r>
              <a:rPr lang="pt-BR" sz="1800" b="0" i="0" u="none" strike="noStrike" cap="none" dirty="0">
                <a:solidFill>
                  <a:srgbClr val="2B2A35"/>
                </a:solidFill>
                <a:latin typeface="Roboto"/>
                <a:ea typeface="Roboto"/>
                <a:cs typeface="Roboto"/>
                <a:sym typeface="Roboto"/>
              </a:rPr>
              <a:t>Ciclo II: 02 a 30 de junho</a:t>
            </a:r>
            <a:endParaRPr sz="1800" b="0" i="0" u="none" strike="noStrike" cap="none" dirty="0">
              <a:solidFill>
                <a:srgbClr val="2B2A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83EFF"/>
              </a:buClr>
              <a:buSzPts val="1100"/>
              <a:buFont typeface="Roboto"/>
              <a:buChar char="●"/>
            </a:pPr>
            <a:r>
              <a:rPr lang="pt-BR" sz="1800" b="0" i="0" u="none" strike="noStrike" cap="none" dirty="0">
                <a:solidFill>
                  <a:srgbClr val="2B2A35"/>
                </a:solidFill>
                <a:latin typeface="Roboto"/>
                <a:ea typeface="Roboto"/>
                <a:cs typeface="Roboto"/>
                <a:sym typeface="Roboto"/>
              </a:rPr>
              <a:t>Ciclo: 01 a 29 de setembro</a:t>
            </a:r>
            <a:endParaRPr sz="1800" b="0" i="0" u="none" strike="noStrike" cap="none" dirty="0">
              <a:solidFill>
                <a:srgbClr val="2B2A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2B2A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94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2B2A35"/>
                </a:solidFill>
                <a:latin typeface="Roboto"/>
                <a:ea typeface="Roboto"/>
                <a:cs typeface="Roboto"/>
                <a:sym typeface="Roboto"/>
              </a:rPr>
              <a:t>Tecnologia de instrumentos: </a:t>
            </a:r>
            <a:r>
              <a:rPr lang="pt-BR" sz="2200" b="0" i="0" u="none" strike="noStrike" cap="none" dirty="0">
                <a:solidFill>
                  <a:srgbClr val="2B2A35"/>
                </a:solidFill>
                <a:latin typeface="Roboto"/>
                <a:ea typeface="Roboto"/>
                <a:cs typeface="Roboto"/>
                <a:sym typeface="Roboto"/>
              </a:rPr>
              <a:t>PDF para download e impressão local.</a:t>
            </a:r>
            <a:endParaRPr sz="2200" b="0" i="0" u="none" strike="noStrike" cap="none" dirty="0">
              <a:solidFill>
                <a:srgbClr val="2B2A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" name="Google Shape;70;g3373d97d936_0_0"/>
          <p:cNvPicPr preferRelativeResize="0"/>
          <p:nvPr/>
        </p:nvPicPr>
        <p:blipFill rotWithShape="1">
          <a:blip r:embed="rId3">
            <a:alphaModFix/>
          </a:blip>
          <a:srcRect l="21205" t="49143" r="56253" b="4418"/>
          <a:stretch/>
        </p:blipFill>
        <p:spPr>
          <a:xfrm>
            <a:off x="11156950" y="2522050"/>
            <a:ext cx="4572426" cy="497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373d97d936_0_0"/>
          <p:cNvPicPr preferRelativeResize="0"/>
          <p:nvPr/>
        </p:nvPicPr>
        <p:blipFill rotWithShape="1">
          <a:blip r:embed="rId3">
            <a:alphaModFix/>
          </a:blip>
          <a:srcRect l="57438" t="40276" r="32196" b="40090"/>
          <a:stretch/>
        </p:blipFill>
        <p:spPr>
          <a:xfrm>
            <a:off x="14696239" y="6349261"/>
            <a:ext cx="2102011" cy="210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340d4264d93_0_4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7400" y="1870225"/>
            <a:ext cx="6895200" cy="68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340d4264d93_0_433"/>
          <p:cNvSpPr txBox="1">
            <a:spLocks noGrp="1"/>
          </p:cNvSpPr>
          <p:nvPr>
            <p:ph type="title"/>
          </p:nvPr>
        </p:nvSpPr>
        <p:spPr>
          <a:xfrm>
            <a:off x="838200" y="291813"/>
            <a:ext cx="147603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Como foi a participação nos ciclos de avaliação de 2024?</a:t>
            </a:r>
            <a:endParaRPr sz="35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9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rPr>
              <a:t>Redes estaduais e municipais - Regiões e Brasil</a:t>
            </a:r>
            <a:endParaRPr sz="2900" b="0" i="0" u="none" strike="noStrike" cap="none">
              <a:solidFill>
                <a:srgbClr val="A5A5A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70" name="Google Shape;270;g340d4264d93_0_433"/>
          <p:cNvGraphicFramePr/>
          <p:nvPr>
            <p:extLst>
              <p:ext uri="{D42A27DB-BD31-4B8C-83A1-F6EECF244321}">
                <p14:modId xmlns:p14="http://schemas.microsoft.com/office/powerpoint/2010/main" val="2039144409"/>
              </p:ext>
            </p:extLst>
          </p:nvPr>
        </p:nvGraphicFramePr>
        <p:xfrm>
          <a:off x="10619825" y="1496118"/>
          <a:ext cx="6895225" cy="6460710"/>
        </p:xfrm>
        <a:graphic>
          <a:graphicData uri="http://schemas.openxmlformats.org/drawingml/2006/table">
            <a:tbl>
              <a:tblPr>
                <a:noFill/>
                <a:tableStyleId>{0FD6556A-619E-4058-BF9B-F22FA43AF2E7}</a:tableStyleId>
              </a:tblPr>
              <a:tblGrid>
                <a:gridCol w="25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UF</a:t>
                      </a:r>
                      <a:endParaRPr sz="2400" b="1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Ciclo I</a:t>
                      </a:r>
                      <a:endParaRPr sz="24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Ciclo II</a:t>
                      </a:r>
                      <a:endParaRPr sz="24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Ciclo III</a:t>
                      </a:r>
                      <a:endParaRPr sz="24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0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Norte</a:t>
                      </a:r>
                      <a:endParaRPr sz="24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36000" marB="36000" anchor="ctr"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52%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65%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63%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0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35%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34%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0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Nordeste</a:t>
                      </a:r>
                      <a:endParaRPr sz="24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36000" marB="36000" anchor="ctr"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58%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67%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66%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0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39%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51%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51%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0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Sudeste</a:t>
                      </a:r>
                      <a:endParaRPr sz="24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36000" marB="36000" anchor="ctr"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75%</a:t>
                      </a:r>
                      <a:endParaRPr sz="20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70%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77%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0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27%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30%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0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Sul</a:t>
                      </a:r>
                      <a:endParaRPr sz="24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36000" marB="36000" anchor="ctr"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65%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49%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64%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0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27%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23%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31%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0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Centro-Oeste</a:t>
                      </a:r>
                      <a:endParaRPr sz="24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36000" marB="36000" anchor="ctr"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46%</a:t>
                      </a:r>
                      <a:endParaRPr sz="20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59%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81%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20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11%</a:t>
                      </a:r>
                      <a:endParaRPr sz="20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34%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50%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20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Brasil</a:t>
                      </a: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62%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65%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70%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20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28%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34%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38%</a:t>
                      </a:r>
                      <a:endParaRPr sz="20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71" name="Google Shape;271;g340d4264d93_0_433"/>
          <p:cNvSpPr/>
          <p:nvPr/>
        </p:nvSpPr>
        <p:spPr>
          <a:xfrm>
            <a:off x="691400" y="7834413"/>
            <a:ext cx="248700" cy="2487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40d4264d93_0_433"/>
          <p:cNvSpPr/>
          <p:nvPr/>
        </p:nvSpPr>
        <p:spPr>
          <a:xfrm>
            <a:off x="701475" y="8250688"/>
            <a:ext cx="248700" cy="248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3" name="Google Shape;273;g340d4264d93_0_433"/>
          <p:cNvGraphicFramePr/>
          <p:nvPr/>
        </p:nvGraphicFramePr>
        <p:xfrm>
          <a:off x="1058000" y="7302550"/>
          <a:ext cx="2743200" cy="1749900"/>
        </p:xfrm>
        <a:graphic>
          <a:graphicData uri="http://schemas.openxmlformats.org/drawingml/2006/table">
            <a:tbl>
              <a:tblPr>
                <a:noFill/>
                <a:tableStyleId>{C44002AE-A27B-4812-A0FF-529C78CF5F66}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Legenda</a:t>
                      </a:r>
                      <a:endParaRPr sz="1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Avaliados / Cadastros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Avaliados / Matrículas 2023</a:t>
                      </a: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Google Shape;306;g340d4264d93_0_130">
            <a:extLst>
              <a:ext uri="{FF2B5EF4-FFF2-40B4-BE49-F238E27FC236}">
                <a16:creationId xmlns:a16="http://schemas.microsoft.com/office/drawing/2014/main" id="{6470578E-27CA-4F31-8A3D-10A5BC323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013535"/>
              </p:ext>
            </p:extLst>
          </p:nvPr>
        </p:nvGraphicFramePr>
        <p:xfrm>
          <a:off x="10604675" y="8163858"/>
          <a:ext cx="6909450" cy="1313325"/>
        </p:xfrm>
        <a:graphic>
          <a:graphicData uri="http://schemas.openxmlformats.org/drawingml/2006/table">
            <a:tbl>
              <a:tblPr>
                <a:noFill/>
                <a:tableStyleId>{0FD6556A-619E-4058-BF9B-F22FA43AF2E7}</a:tableStyleId>
              </a:tblPr>
              <a:tblGrid>
                <a:gridCol w="260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UF</a:t>
                      </a:r>
                      <a:endParaRPr sz="2400" b="1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Ciclo I</a:t>
                      </a:r>
                      <a:endParaRPr sz="24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Ciclo II</a:t>
                      </a:r>
                      <a:endParaRPr sz="24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Ciclo III</a:t>
                      </a:r>
                      <a:endParaRPr sz="24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7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Bahia</a:t>
                      </a:r>
                      <a:endParaRPr sz="24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64%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76%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75%</a:t>
                      </a:r>
                      <a:endParaRPr sz="20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48%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61%</a:t>
                      </a:r>
                      <a:endParaRPr sz="20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60%</a:t>
                      </a:r>
                      <a:endParaRPr sz="20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40d4264d93_0_66"/>
          <p:cNvSpPr txBox="1">
            <a:spLocks noGrp="1"/>
          </p:cNvSpPr>
          <p:nvPr>
            <p:ph type="body" idx="2"/>
          </p:nvPr>
        </p:nvSpPr>
        <p:spPr>
          <a:xfrm>
            <a:off x="869675" y="573550"/>
            <a:ext cx="16045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300">
                <a:solidFill>
                  <a:schemeClr val="dk1"/>
                </a:solidFill>
              </a:rPr>
              <a:t>A avaliação como aliada para o aprimoramento das estratégias de intervenção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364" name="Google Shape;364;g340d4264d93_0_66"/>
          <p:cNvSpPr txBox="1"/>
          <p:nvPr/>
        </p:nvSpPr>
        <p:spPr>
          <a:xfrm>
            <a:off x="877050" y="1864450"/>
            <a:ext cx="16381500" cy="6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g340d4264d93_0_6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1325" y="1864450"/>
            <a:ext cx="14421901" cy="76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575" y="8661301"/>
            <a:ext cx="1366261" cy="549287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9"/>
          <p:cNvSpPr txBox="1"/>
          <p:nvPr/>
        </p:nvSpPr>
        <p:spPr>
          <a:xfrm>
            <a:off x="1317426" y="1408475"/>
            <a:ext cx="9376500" cy="24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00"/>
              <a:buFont typeface="Arial"/>
              <a:buNone/>
            </a:pPr>
            <a:r>
              <a:rPr lang="pt-BR" sz="79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Juntos, pelo direito de aprender.</a:t>
            </a:r>
            <a:endParaRPr sz="79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72" name="Google Shape;372;p19"/>
          <p:cNvPicPr preferRelativeResize="0"/>
          <p:nvPr/>
        </p:nvPicPr>
        <p:blipFill rotWithShape="1">
          <a:blip r:embed="rId4">
            <a:alphaModFix/>
          </a:blip>
          <a:srcRect l="19670" t="25301" r="17981" b="11958"/>
          <a:stretch/>
        </p:blipFill>
        <p:spPr>
          <a:xfrm rot="437829">
            <a:off x="9484475" y="675775"/>
            <a:ext cx="1620949" cy="13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7426" y="8750699"/>
            <a:ext cx="1663995" cy="3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38350" y="7568725"/>
            <a:ext cx="2440575" cy="15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47576" y="8750700"/>
            <a:ext cx="1989135" cy="4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73d97d936_1_5"/>
          <p:cNvSpPr txBox="1">
            <a:spLocks noGrp="1"/>
          </p:cNvSpPr>
          <p:nvPr>
            <p:ph type="body" idx="2"/>
          </p:nvPr>
        </p:nvSpPr>
        <p:spPr>
          <a:xfrm>
            <a:off x="869675" y="476200"/>
            <a:ext cx="16045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3600">
                <a:solidFill>
                  <a:schemeClr val="dk1"/>
                </a:solidFill>
              </a:rPr>
              <a:t>Cronograma da Avaliação Contínua da Aprendizagem - 2025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95" name="Google Shape;95;g3373d97d936_1_5"/>
          <p:cNvGraphicFramePr/>
          <p:nvPr/>
        </p:nvGraphicFramePr>
        <p:xfrm>
          <a:off x="952500" y="2653850"/>
          <a:ext cx="16383000" cy="45699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9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Ciclo I</a:t>
                      </a: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i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Março</a:t>
                      </a:r>
                      <a:endParaRPr sz="2000" i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Ciclo II</a:t>
                      </a: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i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Junho</a:t>
                      </a:r>
                      <a:endParaRPr sz="2000" i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Ciclo III</a:t>
                      </a: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i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Setem</a:t>
                      </a:r>
                      <a:r>
                        <a:rPr lang="pt-BR" sz="2000" i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bro</a:t>
                      </a:r>
                      <a:endParaRPr sz="2000" i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700">
                <a:tc>
                  <a:txBody>
                    <a:bodyPr/>
                    <a:lstStyle/>
                    <a:p>
                      <a:pPr marL="590400" marR="360000" lvl="0" indent="-230399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Disponibilização dos Cadernos de Testes</a:t>
                      </a:r>
                      <a:endParaRPr sz="21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230399" marR="0" lvl="0" indent="-230399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 de março</a:t>
                      </a:r>
                      <a:endParaRPr sz="21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30399" marR="0" lvl="0" indent="-230399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02 de junho</a:t>
                      </a:r>
                      <a:endParaRPr sz="21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30399" marR="0" lvl="0" indent="-230399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01 de setembro</a:t>
                      </a:r>
                      <a:endParaRPr sz="21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8700">
                <a:tc>
                  <a:txBody>
                    <a:bodyPr/>
                    <a:lstStyle/>
                    <a:p>
                      <a:pPr marL="590400" marR="360000" lvl="0" indent="-230399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Aplicação e Lançamento de Respostas</a:t>
                      </a:r>
                      <a:endParaRPr sz="21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230399" marR="0" lvl="0" indent="-230399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 de março a 11 de abril</a:t>
                      </a:r>
                      <a:endParaRPr sz="21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30399" marR="0" lvl="0" indent="-230399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04 a 30 de junho</a:t>
                      </a:r>
                      <a:endParaRPr sz="21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30399" marR="0" lvl="0" indent="-230399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03 a 29 de setembro</a:t>
                      </a:r>
                      <a:endParaRPr sz="21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8700">
                <a:tc>
                  <a:txBody>
                    <a:bodyPr/>
                    <a:lstStyle/>
                    <a:p>
                      <a:pPr marL="590400" marR="360000" lvl="0" indent="-230399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Publicação de Resultados</a:t>
                      </a:r>
                      <a:endParaRPr sz="21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230399" marR="0" lvl="0" indent="-230399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 partir de 13 de março,</a:t>
                      </a:r>
                      <a:br>
                        <a:rPr lang="pt-BR" sz="21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pt-BR" sz="21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 atualização diária</a:t>
                      </a:r>
                      <a:endParaRPr sz="21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30399" marR="0" lvl="0" indent="-230399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 partir de 05 de junho,</a:t>
                      </a:r>
                      <a:br>
                        <a:rPr lang="pt-BR" sz="21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pt-BR" sz="21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 atualização diária</a:t>
                      </a:r>
                      <a:endParaRPr sz="21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30399" marR="0" lvl="0" indent="-230399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pt-BR" sz="21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 partir de 04 de setembro, </a:t>
                      </a:r>
                      <a:br>
                        <a:rPr lang="pt-BR" sz="21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pt-BR" sz="21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 atualização diária</a:t>
                      </a:r>
                      <a:endParaRPr sz="21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6" name="Google Shape;96;g3373d97d936_1_5"/>
          <p:cNvPicPr preferRelativeResize="0"/>
          <p:nvPr/>
        </p:nvPicPr>
        <p:blipFill rotWithShape="1">
          <a:blip r:embed="rId3">
            <a:alphaModFix/>
          </a:blip>
          <a:srcRect l="7123" t="14009" r="86344" b="64236"/>
          <a:stretch/>
        </p:blipFill>
        <p:spPr>
          <a:xfrm>
            <a:off x="454650" y="6813050"/>
            <a:ext cx="1521377" cy="26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47a13afe0_0_202"/>
          <p:cNvSpPr/>
          <p:nvPr/>
        </p:nvSpPr>
        <p:spPr>
          <a:xfrm>
            <a:off x="7779624" y="2253828"/>
            <a:ext cx="2648700" cy="6469500"/>
          </a:xfrm>
          <a:prstGeom prst="rect">
            <a:avLst/>
          </a:prstGeom>
          <a:solidFill>
            <a:srgbClr val="6EC206">
              <a:alpha val="3137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3347a13afe0_0_202"/>
          <p:cNvSpPr/>
          <p:nvPr/>
        </p:nvSpPr>
        <p:spPr>
          <a:xfrm>
            <a:off x="869675" y="2254365"/>
            <a:ext cx="2648700" cy="6469500"/>
          </a:xfrm>
          <a:prstGeom prst="rect">
            <a:avLst/>
          </a:prstGeom>
          <a:solidFill>
            <a:srgbClr val="183FFF">
              <a:alpha val="1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3347a13afe0_0_202"/>
          <p:cNvSpPr/>
          <p:nvPr/>
        </p:nvSpPr>
        <p:spPr>
          <a:xfrm>
            <a:off x="4324651" y="2253800"/>
            <a:ext cx="2648700" cy="6469500"/>
          </a:xfrm>
          <a:prstGeom prst="rect">
            <a:avLst/>
          </a:prstGeom>
          <a:solidFill>
            <a:srgbClr val="FFD901">
              <a:alpha val="3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347a13afe0_0_202"/>
          <p:cNvSpPr/>
          <p:nvPr/>
        </p:nvSpPr>
        <p:spPr>
          <a:xfrm>
            <a:off x="11234599" y="2253803"/>
            <a:ext cx="2648700" cy="6469500"/>
          </a:xfrm>
          <a:prstGeom prst="rect">
            <a:avLst/>
          </a:prstGeom>
          <a:solidFill>
            <a:srgbClr val="FF6A02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3347a13afe0_0_202"/>
          <p:cNvSpPr/>
          <p:nvPr/>
        </p:nvSpPr>
        <p:spPr>
          <a:xfrm>
            <a:off x="14689574" y="2253803"/>
            <a:ext cx="2648700" cy="6469500"/>
          </a:xfrm>
          <a:prstGeom prst="rect">
            <a:avLst/>
          </a:prstGeom>
          <a:solidFill>
            <a:srgbClr val="119FEE">
              <a:alpha val="2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3347a13afe0_0_202"/>
          <p:cNvSpPr/>
          <p:nvPr/>
        </p:nvSpPr>
        <p:spPr>
          <a:xfrm>
            <a:off x="14689550" y="3576801"/>
            <a:ext cx="2648700" cy="1337100"/>
          </a:xfrm>
          <a:prstGeom prst="rect">
            <a:avLst/>
          </a:prstGeom>
          <a:solidFill>
            <a:srgbClr val="119FEE">
              <a:alpha val="2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3347a13afe0_0_202"/>
          <p:cNvSpPr/>
          <p:nvPr/>
        </p:nvSpPr>
        <p:spPr>
          <a:xfrm>
            <a:off x="11234600" y="3576677"/>
            <a:ext cx="2648700" cy="1337100"/>
          </a:xfrm>
          <a:prstGeom prst="rect">
            <a:avLst/>
          </a:prstGeom>
          <a:solidFill>
            <a:srgbClr val="FF6A02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347a13afe0_0_202"/>
          <p:cNvSpPr/>
          <p:nvPr/>
        </p:nvSpPr>
        <p:spPr>
          <a:xfrm>
            <a:off x="7779625" y="3576675"/>
            <a:ext cx="2648700" cy="1369500"/>
          </a:xfrm>
          <a:prstGeom prst="rect">
            <a:avLst/>
          </a:prstGeom>
          <a:solidFill>
            <a:srgbClr val="6EC206">
              <a:alpha val="3137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347a13afe0_0_202"/>
          <p:cNvSpPr/>
          <p:nvPr/>
        </p:nvSpPr>
        <p:spPr>
          <a:xfrm>
            <a:off x="869675" y="3576672"/>
            <a:ext cx="2648700" cy="1369500"/>
          </a:xfrm>
          <a:prstGeom prst="rect">
            <a:avLst/>
          </a:prstGeom>
          <a:solidFill>
            <a:srgbClr val="183FFF">
              <a:alpha val="1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3347a13afe0_0_202"/>
          <p:cNvSpPr/>
          <p:nvPr/>
        </p:nvSpPr>
        <p:spPr>
          <a:xfrm>
            <a:off x="4324650" y="3576675"/>
            <a:ext cx="2648700" cy="1369500"/>
          </a:xfrm>
          <a:prstGeom prst="rect">
            <a:avLst/>
          </a:prstGeom>
          <a:solidFill>
            <a:srgbClr val="FFD901">
              <a:alpha val="3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3347a13afe0_0_202"/>
          <p:cNvSpPr txBox="1">
            <a:spLocks noGrp="1"/>
          </p:cNvSpPr>
          <p:nvPr>
            <p:ph type="body" idx="2"/>
          </p:nvPr>
        </p:nvSpPr>
        <p:spPr>
          <a:xfrm>
            <a:off x="869675" y="476225"/>
            <a:ext cx="16045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3400">
                <a:solidFill>
                  <a:schemeClr val="dk1"/>
                </a:solidFill>
              </a:rPr>
              <a:t>Fluxos de cadastro da Avaliação Contínua da Aprendizagem - 2025</a:t>
            </a:r>
            <a:endParaRPr sz="3400">
              <a:solidFill>
                <a:schemeClr val="dk1"/>
              </a:solidFill>
            </a:endParaRPr>
          </a:p>
        </p:txBody>
      </p:sp>
      <p:sp>
        <p:nvSpPr>
          <p:cNvPr id="120" name="Google Shape;120;g3347a13afe0_0_202"/>
          <p:cNvSpPr txBox="1"/>
          <p:nvPr/>
        </p:nvSpPr>
        <p:spPr>
          <a:xfrm>
            <a:off x="869825" y="3799725"/>
            <a:ext cx="2648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Secretários de educação</a:t>
            </a:r>
            <a:endParaRPr sz="2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g3347a13afe0_0_202"/>
          <p:cNvSpPr txBox="1"/>
          <p:nvPr/>
        </p:nvSpPr>
        <p:spPr>
          <a:xfrm>
            <a:off x="869825" y="2398350"/>
            <a:ext cx="2648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Realizam seu </a:t>
            </a:r>
            <a:b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auto cadastro 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g3347a13afe0_0_202"/>
          <p:cNvSpPr txBox="1"/>
          <p:nvPr/>
        </p:nvSpPr>
        <p:spPr>
          <a:xfrm>
            <a:off x="869825" y="5479675"/>
            <a:ext cx="2648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Cadastram suas </a:t>
            </a:r>
            <a:b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equipes técnicas na Plataforma​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g3347a13afe0_0_202"/>
          <p:cNvSpPr txBox="1"/>
          <p:nvPr/>
        </p:nvSpPr>
        <p:spPr>
          <a:xfrm>
            <a:off x="869825" y="7318325"/>
            <a:ext cx="2648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Monitoram a </a:t>
            </a:r>
            <a:b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avaliação em seu estado/município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g3347a13afe0_0_202"/>
          <p:cNvSpPr txBox="1"/>
          <p:nvPr/>
        </p:nvSpPr>
        <p:spPr>
          <a:xfrm>
            <a:off x="4324650" y="3686463"/>
            <a:ext cx="2648700" cy="11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Articuladores da Renalfa e Equipes </a:t>
            </a:r>
            <a:br>
              <a:rPr lang="pt-BR" sz="1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Técnicas das Redes</a:t>
            </a:r>
            <a:endParaRPr sz="19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g3347a13afe0_0_202"/>
          <p:cNvSpPr txBox="1"/>
          <p:nvPr/>
        </p:nvSpPr>
        <p:spPr>
          <a:xfrm>
            <a:off x="4324650" y="5479675"/>
            <a:ext cx="2648700" cy="1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Monitoram a avaliação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 seus territórios e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oferecem suporte aos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diretores​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g3347a13afe0_0_202"/>
          <p:cNvSpPr txBox="1"/>
          <p:nvPr/>
        </p:nvSpPr>
        <p:spPr>
          <a:xfrm>
            <a:off x="7779625" y="3799725"/>
            <a:ext cx="2648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Diretores(as) escolares</a:t>
            </a:r>
            <a:endParaRPr sz="2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g3347a13afe0_0_202"/>
          <p:cNvSpPr txBox="1"/>
          <p:nvPr/>
        </p:nvSpPr>
        <p:spPr>
          <a:xfrm>
            <a:off x="7779625" y="2398350"/>
            <a:ext cx="2648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Realizam seu </a:t>
            </a:r>
            <a:b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auto cadastro 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g3347a13afe0_0_202"/>
          <p:cNvSpPr txBox="1"/>
          <p:nvPr/>
        </p:nvSpPr>
        <p:spPr>
          <a:xfrm>
            <a:off x="7779625" y="5479675"/>
            <a:ext cx="2648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Realizam o cadastro  de coordenadores e supervisores pedagógicos, turmas e estudantes na Plataforma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g3347a13afe0_0_202"/>
          <p:cNvSpPr txBox="1"/>
          <p:nvPr/>
        </p:nvSpPr>
        <p:spPr>
          <a:xfrm>
            <a:off x="7779625" y="7318325"/>
            <a:ext cx="2648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Monitoram a avaliação em suas escolas e apoiam professoras e professores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g3347a13afe0_0_202"/>
          <p:cNvSpPr txBox="1"/>
          <p:nvPr/>
        </p:nvSpPr>
        <p:spPr>
          <a:xfrm>
            <a:off x="11234600" y="3614913"/>
            <a:ext cx="2648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Coordenadores e supervisores pedagógicos</a:t>
            </a:r>
            <a:endParaRPr sz="22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g3347a13afe0_0_202"/>
          <p:cNvSpPr txBox="1"/>
          <p:nvPr/>
        </p:nvSpPr>
        <p:spPr>
          <a:xfrm>
            <a:off x="11234600" y="5479675"/>
            <a:ext cx="2648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Monitoram a avaliação em suas escolas e apoiam professoras e professores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g3347a13afe0_0_202"/>
          <p:cNvSpPr txBox="1"/>
          <p:nvPr/>
        </p:nvSpPr>
        <p:spPr>
          <a:xfrm>
            <a:off x="11234600" y="7318325"/>
            <a:ext cx="2648700" cy="1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Atuam, em apoio à direção, nas demandas relativas à plataforma e na apropriação dos resultados.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g3347a13afe0_0_202"/>
          <p:cNvSpPr txBox="1"/>
          <p:nvPr/>
        </p:nvSpPr>
        <p:spPr>
          <a:xfrm>
            <a:off x="14689575" y="3799725"/>
            <a:ext cx="2648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Professoras e Professores</a:t>
            </a:r>
            <a:endParaRPr sz="2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g3347a13afe0_0_202"/>
          <p:cNvSpPr txBox="1"/>
          <p:nvPr/>
        </p:nvSpPr>
        <p:spPr>
          <a:xfrm>
            <a:off x="14689575" y="2398350"/>
            <a:ext cx="2648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Realizam seu </a:t>
            </a:r>
            <a:b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auto cadastro 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g3347a13afe0_0_202"/>
          <p:cNvSpPr txBox="1"/>
          <p:nvPr/>
        </p:nvSpPr>
        <p:spPr>
          <a:xfrm>
            <a:off x="14689575" y="5479675"/>
            <a:ext cx="2648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Aplicam a avaliação e inserem as respostas dos estudantes na Plataforma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3347a13afe0_0_202"/>
          <p:cNvSpPr txBox="1"/>
          <p:nvPr/>
        </p:nvSpPr>
        <p:spPr>
          <a:xfrm>
            <a:off x="14689575" y="7318325"/>
            <a:ext cx="2648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Promover intervenções pedagógicas a partir dos resultados dos estudantes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" name="Google Shape;137;g3347a13afe0_0_202"/>
          <p:cNvCxnSpPr/>
          <p:nvPr/>
        </p:nvCxnSpPr>
        <p:spPr>
          <a:xfrm>
            <a:off x="2194175" y="3138188"/>
            <a:ext cx="0" cy="297900"/>
          </a:xfrm>
          <a:prstGeom prst="straightConnector1">
            <a:avLst/>
          </a:prstGeom>
          <a:noFill/>
          <a:ln w="19050" cap="flat" cmpd="sng">
            <a:solidFill>
              <a:srgbClr val="183E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8" name="Google Shape;138;g3347a13afe0_0_202"/>
          <p:cNvCxnSpPr/>
          <p:nvPr/>
        </p:nvCxnSpPr>
        <p:spPr>
          <a:xfrm>
            <a:off x="2190575" y="5142275"/>
            <a:ext cx="0" cy="297900"/>
          </a:xfrm>
          <a:prstGeom prst="straightConnector1">
            <a:avLst/>
          </a:prstGeom>
          <a:noFill/>
          <a:ln w="19050" cap="flat" cmpd="sng">
            <a:solidFill>
              <a:srgbClr val="183E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9" name="Google Shape;139;g3347a13afe0_0_202"/>
          <p:cNvCxnSpPr/>
          <p:nvPr/>
        </p:nvCxnSpPr>
        <p:spPr>
          <a:xfrm>
            <a:off x="2177800" y="6780250"/>
            <a:ext cx="0" cy="297900"/>
          </a:xfrm>
          <a:prstGeom prst="straightConnector1">
            <a:avLst/>
          </a:prstGeom>
          <a:noFill/>
          <a:ln w="19050" cap="flat" cmpd="sng">
            <a:solidFill>
              <a:srgbClr val="183E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0" name="Google Shape;140;g3347a13afe0_0_202"/>
          <p:cNvCxnSpPr/>
          <p:nvPr/>
        </p:nvCxnSpPr>
        <p:spPr>
          <a:xfrm>
            <a:off x="9112163" y="3138188"/>
            <a:ext cx="0" cy="297900"/>
          </a:xfrm>
          <a:prstGeom prst="straightConnector1">
            <a:avLst/>
          </a:prstGeom>
          <a:noFill/>
          <a:ln w="19050" cap="flat" cmpd="sng">
            <a:solidFill>
              <a:srgbClr val="183E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1" name="Google Shape;141;g3347a13afe0_0_202"/>
          <p:cNvCxnSpPr/>
          <p:nvPr/>
        </p:nvCxnSpPr>
        <p:spPr>
          <a:xfrm>
            <a:off x="9108563" y="5142275"/>
            <a:ext cx="0" cy="297900"/>
          </a:xfrm>
          <a:prstGeom prst="straightConnector1">
            <a:avLst/>
          </a:prstGeom>
          <a:noFill/>
          <a:ln w="19050" cap="flat" cmpd="sng">
            <a:solidFill>
              <a:srgbClr val="183E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2" name="Google Shape;142;g3347a13afe0_0_202"/>
          <p:cNvCxnSpPr/>
          <p:nvPr/>
        </p:nvCxnSpPr>
        <p:spPr>
          <a:xfrm>
            <a:off x="9095788" y="6977525"/>
            <a:ext cx="0" cy="297900"/>
          </a:xfrm>
          <a:prstGeom prst="straightConnector1">
            <a:avLst/>
          </a:prstGeom>
          <a:noFill/>
          <a:ln w="19050" cap="flat" cmpd="sng">
            <a:solidFill>
              <a:srgbClr val="183E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3" name="Google Shape;143;g3347a13afe0_0_202"/>
          <p:cNvCxnSpPr/>
          <p:nvPr/>
        </p:nvCxnSpPr>
        <p:spPr>
          <a:xfrm>
            <a:off x="16022088" y="3138175"/>
            <a:ext cx="0" cy="297900"/>
          </a:xfrm>
          <a:prstGeom prst="straightConnector1">
            <a:avLst/>
          </a:prstGeom>
          <a:noFill/>
          <a:ln w="19050" cap="flat" cmpd="sng">
            <a:solidFill>
              <a:srgbClr val="183E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4" name="Google Shape;144;g3347a13afe0_0_202"/>
          <p:cNvCxnSpPr/>
          <p:nvPr/>
        </p:nvCxnSpPr>
        <p:spPr>
          <a:xfrm>
            <a:off x="16018488" y="5142275"/>
            <a:ext cx="0" cy="297900"/>
          </a:xfrm>
          <a:prstGeom prst="straightConnector1">
            <a:avLst/>
          </a:prstGeom>
          <a:noFill/>
          <a:ln w="19050" cap="flat" cmpd="sng">
            <a:solidFill>
              <a:srgbClr val="183E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5" name="Google Shape;145;g3347a13afe0_0_202"/>
          <p:cNvCxnSpPr/>
          <p:nvPr/>
        </p:nvCxnSpPr>
        <p:spPr>
          <a:xfrm>
            <a:off x="16005713" y="6732975"/>
            <a:ext cx="0" cy="297900"/>
          </a:xfrm>
          <a:prstGeom prst="straightConnector1">
            <a:avLst/>
          </a:prstGeom>
          <a:noFill/>
          <a:ln w="19050" cap="flat" cmpd="sng">
            <a:solidFill>
              <a:srgbClr val="183E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6" name="Google Shape;146;g3347a13afe0_0_202"/>
          <p:cNvCxnSpPr/>
          <p:nvPr/>
        </p:nvCxnSpPr>
        <p:spPr>
          <a:xfrm>
            <a:off x="12588263" y="5142275"/>
            <a:ext cx="0" cy="297900"/>
          </a:xfrm>
          <a:prstGeom prst="straightConnector1">
            <a:avLst/>
          </a:prstGeom>
          <a:noFill/>
          <a:ln w="19050" cap="flat" cmpd="sng">
            <a:solidFill>
              <a:srgbClr val="183E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7" name="Google Shape;147;g3347a13afe0_0_202"/>
          <p:cNvCxnSpPr/>
          <p:nvPr/>
        </p:nvCxnSpPr>
        <p:spPr>
          <a:xfrm>
            <a:off x="12584663" y="6704050"/>
            <a:ext cx="0" cy="297900"/>
          </a:xfrm>
          <a:prstGeom prst="straightConnector1">
            <a:avLst/>
          </a:prstGeom>
          <a:noFill/>
          <a:ln w="19050" cap="flat" cmpd="sng">
            <a:solidFill>
              <a:srgbClr val="183E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8" name="Google Shape;148;g3347a13afe0_0_202"/>
          <p:cNvCxnSpPr/>
          <p:nvPr/>
        </p:nvCxnSpPr>
        <p:spPr>
          <a:xfrm>
            <a:off x="5643513" y="5142275"/>
            <a:ext cx="0" cy="297900"/>
          </a:xfrm>
          <a:prstGeom prst="straightConnector1">
            <a:avLst/>
          </a:prstGeom>
          <a:noFill/>
          <a:ln w="19050" cap="flat" cmpd="sng">
            <a:solidFill>
              <a:srgbClr val="183E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9" name="Google Shape;149;g3347a13afe0_0_202"/>
          <p:cNvCxnSpPr/>
          <p:nvPr/>
        </p:nvCxnSpPr>
        <p:spPr>
          <a:xfrm>
            <a:off x="3698463" y="4275163"/>
            <a:ext cx="446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0" name="Google Shape;150;g3347a13afe0_0_202"/>
          <p:cNvCxnSpPr/>
          <p:nvPr/>
        </p:nvCxnSpPr>
        <p:spPr>
          <a:xfrm>
            <a:off x="7153425" y="4275163"/>
            <a:ext cx="446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1" name="Google Shape;151;g3347a13afe0_0_202"/>
          <p:cNvCxnSpPr/>
          <p:nvPr/>
        </p:nvCxnSpPr>
        <p:spPr>
          <a:xfrm>
            <a:off x="10608413" y="4275163"/>
            <a:ext cx="446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2" name="Google Shape;152;g3347a13afe0_0_202"/>
          <p:cNvCxnSpPr/>
          <p:nvPr/>
        </p:nvCxnSpPr>
        <p:spPr>
          <a:xfrm>
            <a:off x="14063375" y="4275163"/>
            <a:ext cx="446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0d4264d93_0_75"/>
          <p:cNvSpPr txBox="1">
            <a:spLocks noGrp="1"/>
          </p:cNvSpPr>
          <p:nvPr>
            <p:ph type="body" idx="2"/>
          </p:nvPr>
        </p:nvSpPr>
        <p:spPr>
          <a:xfrm>
            <a:off x="869675" y="573550"/>
            <a:ext cx="16045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300">
                <a:solidFill>
                  <a:schemeClr val="dk1"/>
                </a:solidFill>
              </a:rPr>
              <a:t>Qual a importância da avaliação para o planejamento de intervenções pedagógicas?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60" name="Google Shape;60;g340d4264d93_0_75"/>
          <p:cNvSpPr txBox="1"/>
          <p:nvPr/>
        </p:nvSpPr>
        <p:spPr>
          <a:xfrm>
            <a:off x="877050" y="2464086"/>
            <a:ext cx="16381500" cy="584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avaliações formativas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permitem acompanhar o ritmo de cada estudante e identificar as dificuldades que enfrentam, em seus contextos específicos.</a:t>
            </a: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Aplicação flexível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adaptada ao contexto e ao calendário das redes, com foco no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de dados pelo professor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pelas equipes escolares.</a:t>
            </a: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Professores lançam respostas dos estudantes, com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processados e publicados um dia depois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partir de diferentes indicadores. </a:t>
            </a: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Esses indicadores compõem um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mapa das aprendizagens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que vai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guiar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implementação de políticas e ações direcionadas à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alfabetização 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à r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ecomposição da aprendizagem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0d4264d93_0_282"/>
          <p:cNvSpPr txBox="1"/>
          <p:nvPr/>
        </p:nvSpPr>
        <p:spPr>
          <a:xfrm>
            <a:off x="868250" y="2277281"/>
            <a:ext cx="15497100" cy="59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sp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Gestores e professores acessam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dados de desempenho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acordo com seu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nível de atuação: 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agregados por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estado, município, escola ou turma, e individualmente por estudante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945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de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Língua Portuguesa e Matemática 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produzidos com base na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na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Escala de Desenvolvimento da Aprendizagem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que tem a escala do Saeb como referência.</a:t>
            </a: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945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partir da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proficiência 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alcançada, estudantes são identificados em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três níveis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Aprendizado adequado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Aprendizado intermediário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e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Defasagem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945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Além da TRI, os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também são calculados pela TCT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incluem o percentual</a:t>
            </a:r>
            <a:b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acerto por habilidade no teste.</a:t>
            </a: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340d4264d93_0_282"/>
          <p:cNvSpPr txBox="1">
            <a:spLocks noGrp="1"/>
          </p:cNvSpPr>
          <p:nvPr>
            <p:ph type="body" idx="2"/>
          </p:nvPr>
        </p:nvSpPr>
        <p:spPr>
          <a:xfrm>
            <a:off x="869675" y="573550"/>
            <a:ext cx="16045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300" dirty="0">
                <a:solidFill>
                  <a:schemeClr val="dk1"/>
                </a:solidFill>
              </a:rPr>
              <a:t>Como os resultados da avaliação são publicados na Plataforma?</a:t>
            </a:r>
            <a:endParaRPr sz="33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0d4264d93_0_347"/>
          <p:cNvSpPr txBox="1">
            <a:spLocks noGrp="1"/>
          </p:cNvSpPr>
          <p:nvPr>
            <p:ph type="body" idx="2"/>
          </p:nvPr>
        </p:nvSpPr>
        <p:spPr>
          <a:xfrm>
            <a:off x="869675" y="1860275"/>
            <a:ext cx="158934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100" dirty="0">
                <a:solidFill>
                  <a:srgbClr val="434343"/>
                </a:solidFill>
              </a:rPr>
              <a:t>Escala de Desenvolvimento da Aprendizagem - TRI</a:t>
            </a:r>
            <a:endParaRPr sz="3100" dirty="0">
              <a:solidFill>
                <a:srgbClr val="434343"/>
              </a:solidFill>
            </a:endParaRPr>
          </a:p>
        </p:txBody>
      </p:sp>
      <p:sp>
        <p:nvSpPr>
          <p:cNvPr id="74" name="Google Shape;74;g340d4264d93_0_347"/>
          <p:cNvSpPr txBox="1">
            <a:spLocks noGrp="1"/>
          </p:cNvSpPr>
          <p:nvPr>
            <p:ph type="body" idx="2"/>
          </p:nvPr>
        </p:nvSpPr>
        <p:spPr>
          <a:xfrm>
            <a:off x="869675" y="573550"/>
            <a:ext cx="16045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300" dirty="0">
                <a:solidFill>
                  <a:schemeClr val="dk1"/>
                </a:solidFill>
              </a:rPr>
              <a:t>Como os resultados da avaliação são publicados na Plataforma?</a:t>
            </a:r>
          </a:p>
        </p:txBody>
      </p:sp>
      <p:graphicFrame>
        <p:nvGraphicFramePr>
          <p:cNvPr id="75" name="Google Shape;75;g340d4264d93_0_347"/>
          <p:cNvGraphicFramePr/>
          <p:nvPr/>
        </p:nvGraphicFramePr>
        <p:xfrm>
          <a:off x="9453150" y="2918513"/>
          <a:ext cx="7580325" cy="6369185"/>
        </p:xfrm>
        <a:graphic>
          <a:graphicData uri="http://schemas.openxmlformats.org/drawingml/2006/table">
            <a:tbl>
              <a:tblPr>
                <a:noFill/>
                <a:tableStyleId>{0FD6556A-619E-4058-BF9B-F22FA43AF2E7}</a:tableStyleId>
              </a:tblPr>
              <a:tblGrid>
                <a:gridCol w="117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3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3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Ano</a:t>
                      </a: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Leitura (LP)</a:t>
                      </a: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(30/70)</a:t>
                      </a: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5A5A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Matemática</a:t>
                      </a: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(30/70)</a:t>
                      </a: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86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125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112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150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105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144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131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169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125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163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150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188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144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181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169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206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163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200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188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225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181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219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206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244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200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238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225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263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219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256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244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281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26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238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275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263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pt-BR" sz="26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300</a:t>
                      </a:r>
                      <a:endParaRPr sz="26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76" name="Google Shape;76;g340d4264d93_0_347"/>
          <p:cNvCxnSpPr/>
          <p:nvPr/>
        </p:nvCxnSpPr>
        <p:spPr>
          <a:xfrm rot="5400000">
            <a:off x="11507850" y="5236763"/>
            <a:ext cx="1245000" cy="602100"/>
          </a:xfrm>
          <a:prstGeom prst="bentConnector3">
            <a:avLst>
              <a:gd name="adj1" fmla="val 95086"/>
            </a:avLst>
          </a:prstGeom>
          <a:noFill/>
          <a:ln w="38100" cap="flat" cmpd="sng">
            <a:solidFill>
              <a:srgbClr val="F79646"/>
            </a:solidFill>
            <a:prstDash val="solid"/>
            <a:round/>
            <a:headEnd type="diamond" w="med" len="med"/>
            <a:tailEnd type="triangle" w="med" len="med"/>
          </a:ln>
        </p:spPr>
      </p:cxnSp>
      <p:cxnSp>
        <p:nvCxnSpPr>
          <p:cNvPr id="77" name="Google Shape;77;g340d4264d93_0_347"/>
          <p:cNvCxnSpPr/>
          <p:nvPr/>
        </p:nvCxnSpPr>
        <p:spPr>
          <a:xfrm rot="5400000">
            <a:off x="11507850" y="7072363"/>
            <a:ext cx="1245000" cy="602100"/>
          </a:xfrm>
          <a:prstGeom prst="bentConnector3">
            <a:avLst>
              <a:gd name="adj1" fmla="val 95086"/>
            </a:avLst>
          </a:prstGeom>
          <a:noFill/>
          <a:ln w="38100" cap="flat" cmpd="sng">
            <a:solidFill>
              <a:srgbClr val="F79646"/>
            </a:solidFill>
            <a:prstDash val="solid"/>
            <a:round/>
            <a:headEnd type="diamond" w="med" len="med"/>
            <a:tailEnd type="triangle" w="med" len="med"/>
          </a:ln>
        </p:spPr>
      </p:cxnSp>
      <p:cxnSp>
        <p:nvCxnSpPr>
          <p:cNvPr id="78" name="Google Shape;78;g340d4264d93_0_347"/>
          <p:cNvCxnSpPr/>
          <p:nvPr/>
        </p:nvCxnSpPr>
        <p:spPr>
          <a:xfrm rot="5400000">
            <a:off x="14802125" y="5236763"/>
            <a:ext cx="1245000" cy="602100"/>
          </a:xfrm>
          <a:prstGeom prst="bentConnector3">
            <a:avLst>
              <a:gd name="adj1" fmla="val 95086"/>
            </a:avLst>
          </a:prstGeom>
          <a:noFill/>
          <a:ln w="38100" cap="flat" cmpd="sng">
            <a:solidFill>
              <a:srgbClr val="F79646"/>
            </a:solidFill>
            <a:prstDash val="solid"/>
            <a:round/>
            <a:headEnd type="diamond" w="med" len="med"/>
            <a:tailEnd type="triangle" w="med" len="med"/>
          </a:ln>
        </p:spPr>
      </p:cxnSp>
      <p:cxnSp>
        <p:nvCxnSpPr>
          <p:cNvPr id="79" name="Google Shape;79;g340d4264d93_0_347"/>
          <p:cNvCxnSpPr/>
          <p:nvPr/>
        </p:nvCxnSpPr>
        <p:spPr>
          <a:xfrm rot="5400000">
            <a:off x="14802125" y="6944463"/>
            <a:ext cx="1245000" cy="602100"/>
          </a:xfrm>
          <a:prstGeom prst="bentConnector3">
            <a:avLst>
              <a:gd name="adj1" fmla="val 95086"/>
            </a:avLst>
          </a:prstGeom>
          <a:noFill/>
          <a:ln w="38100" cap="flat" cmpd="sng">
            <a:solidFill>
              <a:srgbClr val="F79646"/>
            </a:solidFill>
            <a:prstDash val="solid"/>
            <a:round/>
            <a:headEnd type="diamond" w="med" len="med"/>
            <a:tailEnd type="triangle" w="med" len="med"/>
          </a:ln>
        </p:spPr>
      </p:cxnSp>
      <p:sp>
        <p:nvSpPr>
          <p:cNvPr id="80" name="Google Shape;80;g340d4264d93_0_347"/>
          <p:cNvSpPr txBox="1"/>
          <p:nvPr/>
        </p:nvSpPr>
        <p:spPr>
          <a:xfrm>
            <a:off x="868250" y="2704950"/>
            <a:ext cx="7548300" cy="6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Níveis de aprendizagem</a:t>
            </a: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escala foram construídos para indicar o </a:t>
            </a: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grau da defasagem de estudantes</a:t>
            </a: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ainda não possuem desempenho adequado.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94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Estudantes no </a:t>
            </a: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nível mais baixo</a:t>
            </a: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possuem </a:t>
            </a: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dois anos escolares de defasagem</a:t>
            </a: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94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Essa informação é </a:t>
            </a: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importante para professores</a:t>
            </a: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(re)organizarem as práticas </a:t>
            </a: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recomposição da aprendizagem.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0d4264d93_0_364"/>
          <p:cNvSpPr txBox="1">
            <a:spLocks noGrp="1"/>
          </p:cNvSpPr>
          <p:nvPr>
            <p:ph type="body" idx="2"/>
          </p:nvPr>
        </p:nvSpPr>
        <p:spPr>
          <a:xfrm>
            <a:off x="869675" y="1860275"/>
            <a:ext cx="158934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100">
                <a:solidFill>
                  <a:srgbClr val="434343"/>
                </a:solidFill>
              </a:rPr>
              <a:t>Resultados pela Teoria Clássica dos Testes - TCT</a:t>
            </a:r>
            <a:endParaRPr sz="3100">
              <a:solidFill>
                <a:srgbClr val="434343"/>
              </a:solidFill>
            </a:endParaRPr>
          </a:p>
        </p:txBody>
      </p:sp>
      <p:sp>
        <p:nvSpPr>
          <p:cNvPr id="86" name="Google Shape;86;g340d4264d93_0_364"/>
          <p:cNvSpPr txBox="1">
            <a:spLocks noGrp="1"/>
          </p:cNvSpPr>
          <p:nvPr>
            <p:ph type="body" idx="2"/>
          </p:nvPr>
        </p:nvSpPr>
        <p:spPr>
          <a:xfrm>
            <a:off x="869675" y="573550"/>
            <a:ext cx="16045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300" dirty="0">
                <a:solidFill>
                  <a:schemeClr val="dk1"/>
                </a:solidFill>
              </a:rPr>
              <a:t>Como os resultados da avaliação são publicados na Plataforma?</a:t>
            </a:r>
          </a:p>
        </p:txBody>
      </p:sp>
      <p:sp>
        <p:nvSpPr>
          <p:cNvPr id="87" name="Google Shape;87;g340d4264d93_0_364"/>
          <p:cNvSpPr/>
          <p:nvPr/>
        </p:nvSpPr>
        <p:spPr>
          <a:xfrm>
            <a:off x="868250" y="2490350"/>
            <a:ext cx="9386100" cy="6957900"/>
          </a:xfrm>
          <a:prstGeom prst="roundRect">
            <a:avLst>
              <a:gd name="adj" fmla="val 228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340d4264d93_0_364"/>
          <p:cNvSpPr txBox="1"/>
          <p:nvPr/>
        </p:nvSpPr>
        <p:spPr>
          <a:xfrm>
            <a:off x="1101300" y="2881650"/>
            <a:ext cx="8706900" cy="6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indicador de acerto é calculado com base na Teoria Clássica dos Testes (TCT) e informa o </a:t>
            </a: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percentual de itens acertados</a:t>
            </a: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pelos estudantes.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Essa porcentagem pode se referir ao total de questões apresentadas no teste - </a:t>
            </a: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Acerto total</a:t>
            </a: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ou ao total de itens de uma determinada habilidade avaliada - </a:t>
            </a: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Acerto por habilidade</a:t>
            </a: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3000"/>
              </a:spcBef>
              <a:spcAft>
                <a:spcPts val="300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partir dessa informação, é possível identificar as </a:t>
            </a: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nas quais os estudantes apresentam </a:t>
            </a: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 dificuldades</a:t>
            </a: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e, assim, </a:t>
            </a: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direcionar o trabalho pedagógico</a:t>
            </a: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g340d4264d93_0_3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975" y="2343715"/>
            <a:ext cx="5464350" cy="717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0d4264d93_0_9"/>
          <p:cNvSpPr txBox="1">
            <a:spLocks noGrp="1"/>
          </p:cNvSpPr>
          <p:nvPr>
            <p:ph type="body" idx="2"/>
          </p:nvPr>
        </p:nvSpPr>
        <p:spPr>
          <a:xfrm>
            <a:off x="869675" y="573550"/>
            <a:ext cx="160452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300">
                <a:solidFill>
                  <a:schemeClr val="dk1"/>
                </a:solidFill>
              </a:rPr>
              <a:t>Como as Secretarias podem apoiar as escolas na análise dos dados da avaliação?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104" name="Google Shape;104;g340d4264d93_0_9"/>
          <p:cNvSpPr txBox="1"/>
          <p:nvPr/>
        </p:nvSpPr>
        <p:spPr>
          <a:xfrm>
            <a:off x="869675" y="1860275"/>
            <a:ext cx="158934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oboto Medium"/>
              <a:buNone/>
            </a:pPr>
            <a:r>
              <a:rPr lang="pt-BR" sz="3100" b="0" i="0" u="none" strike="noStrike" cap="none" dirty="0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Monitoramento da aplicação da avaliação</a:t>
            </a:r>
            <a:endParaRPr dirty="0"/>
          </a:p>
        </p:txBody>
      </p:sp>
      <p:pic>
        <p:nvPicPr>
          <p:cNvPr id="105" name="Google Shape;105;g340d4264d93_0_9"/>
          <p:cNvPicPr preferRelativeResize="0"/>
          <p:nvPr/>
        </p:nvPicPr>
        <p:blipFill rotWithShape="1">
          <a:blip r:embed="rId3">
            <a:alphaModFix/>
          </a:blip>
          <a:srcRect t="23863" b="19977"/>
          <a:stretch/>
        </p:blipFill>
        <p:spPr>
          <a:xfrm>
            <a:off x="869675" y="3436373"/>
            <a:ext cx="12239999" cy="4608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1330</Words>
  <Application>Microsoft Office PowerPoint</Application>
  <PresentationFormat>Personalizar</PresentationFormat>
  <Paragraphs>247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Roboto Light</vt:lpstr>
      <vt:lpstr>Arial</vt:lpstr>
      <vt:lpstr>Roboto Medium</vt:lpstr>
      <vt:lpstr>Calibri</vt:lpstr>
      <vt:lpstr>Roboto</vt:lpstr>
      <vt:lpstr>Office Theme</vt:lpstr>
      <vt:lpstr>XXI Fórum Ordinário de Dirigentes Municipais de Educação do Estado da Bahia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foi a participação nos ciclos de avaliação de 2024?</vt:lpstr>
      <vt:lpstr>Como foi a participação nos ciclos de avaliação de 2024? Redes estaduais e municipais - Regiões e Brasil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emprestimo</dc:creator>
  <cp:lastModifiedBy>emprestimo</cp:lastModifiedBy>
  <cp:revision>9</cp:revision>
  <dcterms:created xsi:type="dcterms:W3CDTF">2023-01-05T19:23:55Z</dcterms:created>
  <dcterms:modified xsi:type="dcterms:W3CDTF">2025-03-26T20:21:03Z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2023-01-05T00:00:00Z</vt:filetime>
  </property>
  <property fmtid="{D5CDD505-2E9C-101B-9397-08002B2CF9AE}" pid="3" name="Creator">
    <vt:lpwstr>Chromium</vt:lpwstr>
  </property>
  <property fmtid="{D5CDD505-2E9C-101B-9397-08002B2CF9AE}" pid="4" name="LastSaved">
    <vt:filetime>2023-01-05T00:00:00Z</vt:filetime>
  </property>
  <property fmtid="{D5CDD505-2E9C-101B-9397-08002B2CF9AE}" pid="5" name="Producer">
    <vt:lpwstr>3-Heights™ PDF Optimization API 6.17.0.2 (http://www.pdf-tools.com)</vt:lpwstr>
  </property>
</Properties>
</file>