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256" r:id="rId3"/>
    <p:sldId id="1071" r:id="rId4"/>
    <p:sldId id="1095" r:id="rId5"/>
    <p:sldId id="1066" r:id="rId6"/>
    <p:sldId id="1170" r:id="rId7"/>
    <p:sldId id="1115" r:id="rId8"/>
    <p:sldId id="1171" r:id="rId9"/>
    <p:sldId id="1070" r:id="rId10"/>
    <p:sldId id="1127" r:id="rId11"/>
    <p:sldId id="1069" r:id="rId12"/>
    <p:sldId id="1111" r:id="rId13"/>
    <p:sldId id="1074" r:id="rId14"/>
    <p:sldId id="1163" r:id="rId15"/>
    <p:sldId id="1141" r:id="rId16"/>
    <p:sldId id="1148" r:id="rId17"/>
    <p:sldId id="1166" r:id="rId18"/>
    <p:sldId id="1167" r:id="rId19"/>
    <p:sldId id="1168" r:id="rId20"/>
    <p:sldId id="786" r:id="rId21"/>
    <p:sldId id="1112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51" d="100"/>
          <a:sy n="51" d="100"/>
        </p:scale>
        <p:origin x="5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D91E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7F-4D93-A2C8-09E91A5BA58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7F-4D93-A2C8-09E91A5BA58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7F-4D93-A2C8-09E91A5BA58C}"/>
              </c:ext>
            </c:extLst>
          </c:dPt>
          <c:dPt>
            <c:idx val="3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7F-4D93-A2C8-09E91A5BA58C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7F-4D93-A2C8-09E91A5BA58C}"/>
              </c:ext>
            </c:extLst>
          </c:dPt>
          <c:dPt>
            <c:idx val="5"/>
            <c:invertIfNegative val="0"/>
            <c:bubble3D val="0"/>
            <c:spPr>
              <a:solidFill>
                <a:srgbClr val="65114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7F-4D93-A2C8-09E91A5BA58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97F-4D93-A2C8-09E91A5BA58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39CB4F1-F86C-4B0B-AFD9-061A00AC6416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97F-4D93-A2C8-09E91A5BA58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664B7392-A574-49BA-AD07-76B527B43F7B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97F-4D93-A2C8-09E91A5BA58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D0A1BB11-C03D-4357-B48B-C1DD1E0D7403}" type="VALUE">
                      <a:rPr lang="en-US"/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97F-4D93-A2C8-09E91A5BA5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Sheet1!$A$1:$G$1</c:f>
              <c:strCache>
                <c:ptCount val="7"/>
                <c:pt idx="0">
                  <c:v>Crianças e adolescentes</c:v>
                </c:pt>
                <c:pt idx="1">
                  <c:v>Informação</c:v>
                </c:pt>
                <c:pt idx="2">
                  <c:v>Saneamento</c:v>
                </c:pt>
                <c:pt idx="3">
                  <c:v>Água</c:v>
                </c:pt>
                <c:pt idx="4">
                  <c:v>Moradia</c:v>
                </c:pt>
                <c:pt idx="5">
                  <c:v>Educação</c:v>
                </c:pt>
                <c:pt idx="6">
                  <c:v>Renda</c:v>
                </c:pt>
              </c:strCache>
            </c:strRef>
          </c:cat>
          <c:val>
            <c:numRef>
              <c:f>Sheet1!$A$2:$G$2</c:f>
              <c:numCache>
                <c:formatCode>#,##0</c:formatCode>
                <c:ptCount val="7"/>
                <c:pt idx="0">
                  <c:v>31900000</c:v>
                </c:pt>
                <c:pt idx="1">
                  <c:v>1618507</c:v>
                </c:pt>
                <c:pt idx="2">
                  <c:v>19525214</c:v>
                </c:pt>
                <c:pt idx="3">
                  <c:v>2846286</c:v>
                </c:pt>
                <c:pt idx="4">
                  <c:v>4956680</c:v>
                </c:pt>
                <c:pt idx="5">
                  <c:v>4366023</c:v>
                </c:pt>
                <c:pt idx="6">
                  <c:v>19009445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97F-4D93-A2C8-09E91A5BA5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6"/>
        <c:axId val="417408448"/>
        <c:axId val="417413344"/>
      </c:barChart>
      <c:catAx>
        <c:axId val="417408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7413344"/>
        <c:crosses val="autoZero"/>
        <c:auto val="1"/>
        <c:lblAlgn val="ctr"/>
        <c:lblOffset val="100"/>
        <c:noMultiLvlLbl val="0"/>
      </c:catAx>
      <c:valAx>
        <c:axId val="4174133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41740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C5465-E1F7-4841-A7E1-CB077A0D71AD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174B5-1777-4117-B5FC-A598886A8E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953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04F0F-B7CE-4B74-9513-7FBEA6BD7E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13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>
          <a:extLst>
            <a:ext uri="{FF2B5EF4-FFF2-40B4-BE49-F238E27FC236}">
              <a16:creationId xmlns:a16="http://schemas.microsoft.com/office/drawing/2014/main" id="{019A3FA0-5607-4A2C-1408-E30FDB362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>
            <a:extLst>
              <a:ext uri="{FF2B5EF4-FFF2-40B4-BE49-F238E27FC236}">
                <a16:creationId xmlns:a16="http://schemas.microsoft.com/office/drawing/2014/main" id="{71E09C28-F0AC-1A12-023F-B218338DAF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2:notes">
            <a:extLst>
              <a:ext uri="{FF2B5EF4-FFF2-40B4-BE49-F238E27FC236}">
                <a16:creationId xmlns:a16="http://schemas.microsoft.com/office/drawing/2014/main" id="{97A10075-7B9D-6F45-29C9-E2CACB916E4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784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3EC8B398-7F5C-D71D-D9F9-E424FD770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>
            <a:extLst>
              <a:ext uri="{FF2B5EF4-FFF2-40B4-BE49-F238E27FC236}">
                <a16:creationId xmlns:a16="http://schemas.microsoft.com/office/drawing/2014/main" id="{7C9E9605-16AB-8D6C-3844-6A5F90666D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4CF9D3DA-3BE3-5D3E-F013-4E8229590C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225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49313"/>
            <a:ext cx="4073525" cy="22923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90600" y="3270317"/>
            <a:ext cx="7924717" cy="2675538"/>
          </a:xfrm>
          <a:prstGeom prst="rect">
            <a:avLst/>
          </a:prstGeom>
          <a:noFill/>
          <a:ln>
            <a:noFill/>
          </a:ln>
        </p:spPr>
        <p:txBody>
          <a:bodyPr lIns="78543" tIns="78543" rIns="78543" bIns="78543" anchor="t" anchorCtr="0">
            <a:noAutofit/>
          </a:bodyPr>
          <a:lstStyle/>
          <a:p>
            <a:pPr>
              <a:buSzPct val="25000"/>
            </a:pPr>
            <a:endParaRPr sz="1000" dirty="0"/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5611193" y="6453635"/>
            <a:ext cx="4292086" cy="340944"/>
          </a:xfrm>
          <a:prstGeom prst="rect">
            <a:avLst/>
          </a:prstGeom>
          <a:noFill/>
          <a:ln>
            <a:noFill/>
          </a:ln>
        </p:spPr>
        <p:txBody>
          <a:bodyPr lIns="78543" tIns="39261" rIns="78543" bIns="39261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200"/>
              <a:pPr>
                <a:buClr>
                  <a:srgbClr val="000000"/>
                </a:buClr>
                <a:buSzPct val="25000"/>
              </a:pPr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30631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877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4C741-D446-6CC6-ADE8-44C891C71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5D127E-E274-1D39-FCE0-34899400F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3DCDB-0F0A-9D54-CA93-7A86765588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F7E77-0E78-3931-9F71-5AD4041E46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04F0F-B7CE-4B74-9513-7FBEA6BD7E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8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7EE4D-60E2-80C4-CAB3-3B06185C8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9D0B06-5CE1-3552-A3EA-63CFB3F748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2B6171-4C1C-6781-C873-54A5DF6DCB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6EDE7-2E54-4161-45C9-0AF6A062A6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04F0F-B7CE-4B74-9513-7FBEA6BD7E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72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8DD9-FF71-6E7B-F8B3-E981202CD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F694E6-A16B-54FB-D80C-00C651ED2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0A3FAC-E94E-ED61-7F7C-867E5008F6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8340D0-9572-9B52-E0E5-99F6D5D2FF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04F0F-B7CE-4B74-9513-7FBEA6BD7E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2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486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4039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99D986E4-E4EC-3B85-9E54-B4559AEDB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>
            <a:extLst>
              <a:ext uri="{FF2B5EF4-FFF2-40B4-BE49-F238E27FC236}">
                <a16:creationId xmlns:a16="http://schemas.microsoft.com/office/drawing/2014/main" id="{317AD99D-0239-A5AB-EA1B-72FB396201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8:notes">
            <a:extLst>
              <a:ext uri="{FF2B5EF4-FFF2-40B4-BE49-F238E27FC236}">
                <a16:creationId xmlns:a16="http://schemas.microsoft.com/office/drawing/2014/main" id="{897E6645-F9E8-D88E-387C-C4E489DD47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39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49313"/>
            <a:ext cx="4073525" cy="22923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Shape 379"/>
          <p:cNvSpPr txBox="1">
            <a:spLocks noGrp="1"/>
          </p:cNvSpPr>
          <p:nvPr>
            <p:ph type="body" idx="1"/>
          </p:nvPr>
        </p:nvSpPr>
        <p:spPr>
          <a:xfrm>
            <a:off x="990600" y="3270317"/>
            <a:ext cx="7924717" cy="2675538"/>
          </a:xfrm>
          <a:prstGeom prst="rect">
            <a:avLst/>
          </a:prstGeom>
          <a:noFill/>
          <a:ln>
            <a:noFill/>
          </a:ln>
        </p:spPr>
        <p:txBody>
          <a:bodyPr lIns="78543" tIns="78543" rIns="78543" bIns="78543" anchor="t" anchorCtr="0">
            <a:noAutofit/>
          </a:bodyPr>
          <a:lstStyle/>
          <a:p>
            <a:pPr>
              <a:buSzPct val="25000"/>
            </a:pPr>
            <a:endParaRPr sz="1000" dirty="0"/>
          </a:p>
        </p:txBody>
      </p:sp>
      <p:sp>
        <p:nvSpPr>
          <p:cNvPr id="380" name="Shape 380"/>
          <p:cNvSpPr txBox="1">
            <a:spLocks noGrp="1"/>
          </p:cNvSpPr>
          <p:nvPr>
            <p:ph type="sldNum" idx="12"/>
          </p:nvPr>
        </p:nvSpPr>
        <p:spPr>
          <a:xfrm>
            <a:off x="5611193" y="6453635"/>
            <a:ext cx="4292086" cy="340944"/>
          </a:xfrm>
          <a:prstGeom prst="rect">
            <a:avLst/>
          </a:prstGeom>
          <a:noFill/>
          <a:ln>
            <a:noFill/>
          </a:ln>
        </p:spPr>
        <p:txBody>
          <a:bodyPr lIns="78543" tIns="39261" rIns="78543" bIns="39261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 sz="1200"/>
              <a:pPr>
                <a:buClr>
                  <a:srgbClr val="000000"/>
                </a:buClr>
                <a:buSzPct val="25000"/>
              </a:pPr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046521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A174B5-1777-4117-B5FC-A598886A8E3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688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285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718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6223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492600" y="0"/>
            <a:ext cx="7699401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7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1609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877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61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974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15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317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514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15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091F6-148A-4648-B9A1-4C1A3BFDD316}" type="datetimeFigureOut">
              <a:rPr lang="pt-BR" smtClean="0"/>
              <a:t>27/03/2025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2BDB5-DDC2-4B1C-9C75-A8882CE48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207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9F7494-B303-F734-5430-B063078ED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4210924-828F-799A-4766-E8A53A016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51" y="1396718"/>
            <a:ext cx="3903930" cy="27627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109A65-78A2-28C9-45F9-6246121E8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792" y="0"/>
            <a:ext cx="5474208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79DE081-B07F-B7EF-E212-92A76054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651" y="4452196"/>
            <a:ext cx="1450974" cy="140220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4CE08FF-5531-D4D6-4C48-671099739A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036" y="4449148"/>
            <a:ext cx="1676545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7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9">
            <a:extLst>
              <a:ext uri="{FF2B5EF4-FFF2-40B4-BE49-F238E27FC236}">
                <a16:creationId xmlns:a16="http://schemas.microsoft.com/office/drawing/2014/main" id="{E42A07BC-B3B7-4BBB-8472-A4798CE2B2D1}"/>
              </a:ext>
            </a:extLst>
          </p:cNvPr>
          <p:cNvSpPr/>
          <p:nvPr/>
        </p:nvSpPr>
        <p:spPr>
          <a:xfrm>
            <a:off x="2801883" y="184406"/>
            <a:ext cx="8941612" cy="534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/>
          <a:p>
            <a:pPr algn="r">
              <a:lnSpc>
                <a:spcPts val="4120"/>
              </a:lnSpc>
              <a:defRPr sz="1800"/>
            </a:pPr>
            <a:r>
              <a:rPr lang="en-US" sz="4000" b="1" spc="-10" dirty="0" err="1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  <a:sym typeface="Montserrat-Regular"/>
              </a:rPr>
              <a:t>Motivos</a:t>
            </a:r>
            <a:r>
              <a:rPr lang="en-US" sz="4000" b="1" spc="-10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  <a:sym typeface="Montserrat-Regular"/>
              </a:rPr>
              <a:t> do </a:t>
            </a:r>
            <a:r>
              <a:rPr lang="en-US" sz="4000" b="1" spc="-10" dirty="0" err="1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  <a:sym typeface="Montserrat-Regular"/>
              </a:rPr>
              <a:t>abandono</a:t>
            </a:r>
            <a:r>
              <a:rPr lang="en-US" sz="4000" b="1" spc="-10" dirty="0">
                <a:solidFill>
                  <a:srgbClr val="00AEEF"/>
                </a:solidFill>
                <a:latin typeface="Arial" charset="0"/>
                <a:ea typeface="Arial" charset="0"/>
                <a:cs typeface="Arial" charset="0"/>
                <a:sym typeface="Montserrat-Regular"/>
              </a:rPr>
              <a:t> escolar</a:t>
            </a:r>
            <a:endParaRPr sz="4000" b="1" spc="-10" dirty="0">
              <a:solidFill>
                <a:srgbClr val="00AEEF"/>
              </a:solidFill>
              <a:latin typeface="Arial" charset="0"/>
              <a:ea typeface="Arial" charset="0"/>
              <a:cs typeface="Arial" charset="0"/>
              <a:sym typeface="Montserrat-Regular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0D0D1E4-6F01-41E6-8116-6DDFDA58EFBF}"/>
              </a:ext>
            </a:extLst>
          </p:cNvPr>
          <p:cNvSpPr/>
          <p:nvPr/>
        </p:nvSpPr>
        <p:spPr>
          <a:xfrm>
            <a:off x="0" y="1601617"/>
            <a:ext cx="6216581" cy="4770537"/>
          </a:xfrm>
          <a:prstGeom prst="rect">
            <a:avLst/>
          </a:prstGeom>
          <a:effectLst/>
        </p:spPr>
        <p:txBody>
          <a:bodyPr wrap="square" lIns="0" tIns="0" rIns="0" bIns="0">
            <a:spAutoFit/>
          </a:bodyPr>
          <a:lstStyle/>
          <a:p>
            <a:pPr marL="685800" lvl="1" indent="-228600">
              <a:spcAft>
                <a:spcPts val="1200"/>
              </a:spcAft>
              <a:buFont typeface="Wingdings" panose="05000000000000000000" pitchFamily="2" charset="2"/>
              <a:buChar char=""/>
            </a:pP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48% afirmam que deixou de estudar “porque tinha de trabalhar fora”.</a:t>
            </a:r>
            <a:endParaRPr lang="en-US" sz="2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spcAft>
                <a:spcPts val="1200"/>
              </a:spcAft>
              <a:buFont typeface="Wingdings" panose="05000000000000000000" pitchFamily="2" charset="2"/>
              <a:buChar char=""/>
            </a:pP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30% dizem que saiu “por não conseguir acompanhar as explicações ou atividades”.</a:t>
            </a:r>
            <a:endParaRPr lang="en-US" sz="2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spcAft>
                <a:spcPts val="1200"/>
              </a:spcAft>
              <a:buFont typeface="Wingdings" panose="05000000000000000000" pitchFamily="2" charset="2"/>
              <a:buChar char=""/>
            </a:pP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29% dizem que desistiram, pois, “a escola não tinha retomado atividades presenciais”.</a:t>
            </a:r>
            <a:endParaRPr lang="en-US" sz="28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spcAft>
                <a:spcPts val="1200"/>
              </a:spcAft>
              <a:buFont typeface="Wingdings" panose="05000000000000000000" pitchFamily="2" charset="2"/>
              <a:buChar char=""/>
            </a:pPr>
            <a:r>
              <a:rPr lang="pt-BR" sz="2800" dirty="0">
                <a:latin typeface="Calibri" panose="020F0502020204030204" pitchFamily="34" charset="0"/>
                <a:cs typeface="Arial" panose="020B0604020202020204" pitchFamily="34" charset="0"/>
              </a:rPr>
              <a:t>28% afirmam que “tinham que cuidar de familiares”. </a:t>
            </a:r>
            <a:endParaRPr lang="en-US" sz="2800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7A594BC-5F20-44AA-8564-FE24B68F65B0}"/>
              </a:ext>
            </a:extLst>
          </p:cNvPr>
          <p:cNvCxnSpPr>
            <a:cxnSpLocks/>
          </p:cNvCxnSpPr>
          <p:nvPr/>
        </p:nvCxnSpPr>
        <p:spPr bwMode="auto">
          <a:xfrm>
            <a:off x="6378585" y="2216898"/>
            <a:ext cx="1" cy="36418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AEE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2DFF7302-DD94-4897-8860-37C004ADA77A}"/>
              </a:ext>
            </a:extLst>
          </p:cNvPr>
          <p:cNvSpPr/>
          <p:nvPr/>
        </p:nvSpPr>
        <p:spPr bwMode="auto">
          <a:xfrm>
            <a:off x="6270586" y="1890459"/>
            <a:ext cx="216000" cy="216000"/>
          </a:xfrm>
          <a:prstGeom prst="ellipse">
            <a:avLst/>
          </a:prstGeom>
          <a:solidFill>
            <a:srgbClr val="00B0F0"/>
          </a:solidFill>
          <a:ln w="127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lIns="108000" tIns="108000" rIns="108000" bIns="108000" rtlCol="0" anchor="ctr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>
              <a:cs typeface="Arial" panose="020B0604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66C91-9A0C-44BC-BB5F-B5066EF2EA5B}"/>
              </a:ext>
            </a:extLst>
          </p:cNvPr>
          <p:cNvSpPr txBox="1"/>
          <p:nvPr/>
        </p:nvSpPr>
        <p:spPr>
          <a:xfrm>
            <a:off x="320659" y="970753"/>
            <a:ext cx="1165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Trabalho infantil e dificuldades de aprendizagem estão no topo da relação:</a:t>
            </a:r>
            <a:endParaRPr lang="en-US" sz="2800" b="1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485A02-994C-4DA8-9E4B-FED32E5E3821}"/>
              </a:ext>
            </a:extLst>
          </p:cNvPr>
          <p:cNvSpPr txBox="1"/>
          <p:nvPr/>
        </p:nvSpPr>
        <p:spPr>
          <a:xfrm>
            <a:off x="6648591" y="1890459"/>
            <a:ext cx="55434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Também a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parecem na lista, </a:t>
            </a: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dentre outros</a:t>
            </a: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temas como:</a:t>
            </a:r>
          </a:p>
          <a:p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Falta de transporte (18%)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Gravidez (14%)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Desafios por ter alguma deficiência (9%)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lvl="1" indent="-228600">
              <a:buFont typeface="Symbol" panose="05050102010706020507" pitchFamily="18" charset="2"/>
              <a:buChar char=""/>
            </a:pPr>
            <a:r>
              <a:rPr lang="pt-B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Racismo (6%)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aixaDeTexto 21">
            <a:extLst>
              <a:ext uri="{FF2B5EF4-FFF2-40B4-BE49-F238E27FC236}">
                <a16:creationId xmlns:a16="http://schemas.microsoft.com/office/drawing/2014/main" id="{1C3F24F6-249F-4836-AD17-39ED7F9770CC}"/>
              </a:ext>
            </a:extLst>
          </p:cNvPr>
          <p:cNvSpPr txBox="1"/>
          <p:nvPr/>
        </p:nvSpPr>
        <p:spPr>
          <a:xfrm>
            <a:off x="8049484" y="5429889"/>
            <a:ext cx="4142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latin typeface="UNIVERS LT 55 ROMAN" panose="02000503000000000000" pitchFamily="2" charset="0"/>
              </a:rPr>
              <a:t>Pesquisa UNICEF e IPEC, setembro de 2022</a:t>
            </a:r>
            <a:endParaRPr lang="en-US" i="1" dirty="0">
              <a:latin typeface="UNIVERS LT 55 ROMAN" panose="02000503000000000000" pitchFamily="2" charset="0"/>
            </a:endParaRPr>
          </a:p>
          <a:p>
            <a:pPr lvl="0"/>
            <a:endParaRPr lang="pt-BR" sz="2800" i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DF0B8-F4AB-4148-A92B-A2D2A6EEEA61}"/>
              </a:ext>
            </a:extLst>
          </p:cNvPr>
          <p:cNvSpPr txBox="1"/>
          <p:nvPr/>
        </p:nvSpPr>
        <p:spPr>
          <a:xfrm>
            <a:off x="320659" y="6318456"/>
            <a:ext cx="9111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latin typeface="UNIVERS LT 55 ROMAN" panose="02000503000000000000" pitchFamily="2" charset="0"/>
              </a:rPr>
              <a:t>https://www.unicef.org/brazil/relatorios/educacao-brasileira-em-2022-a-voz-de-adolescentes</a:t>
            </a:r>
          </a:p>
        </p:txBody>
      </p:sp>
    </p:spTree>
    <p:extLst>
      <p:ext uri="{BB962C8B-B14F-4D97-AF65-F5344CB8AC3E}">
        <p14:creationId xmlns:p14="http://schemas.microsoft.com/office/powerpoint/2010/main" val="1415888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/>
          <p:nvPr/>
        </p:nvSpPr>
        <p:spPr>
          <a:xfrm>
            <a:off x="3011754" y="47327"/>
            <a:ext cx="8756361" cy="8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44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AEEF"/>
                </a:solidFill>
                <a:latin typeface="Calibri"/>
                <a:ea typeface="Calibri"/>
                <a:cs typeface="Arial"/>
                <a:sym typeface="Arial"/>
              </a:rPr>
              <a:t>Exclusão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e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abandono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Arial"/>
                <a:cs typeface="Arial"/>
                <a:sym typeface="Arial"/>
              </a:rPr>
              <a:t> escolar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 txBox="1"/>
          <p:nvPr/>
        </p:nvSpPr>
        <p:spPr>
          <a:xfrm>
            <a:off x="643713" y="1489983"/>
            <a:ext cx="5187019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Calibri" panose="020F0502020204030204"/>
              </a:rPr>
              <a:t>Mais de </a:t>
            </a:r>
            <a:r>
              <a:rPr lang="en-US" sz="3600" b="1" dirty="0">
                <a:solidFill>
                  <a:srgbClr val="00AEEF"/>
                </a:solidFill>
                <a:latin typeface="Calibri"/>
                <a:ea typeface="Calibri"/>
                <a:cs typeface="Arial"/>
                <a:sym typeface="Arial"/>
              </a:rPr>
              <a:t>1,3 </a:t>
            </a:r>
            <a:r>
              <a:rPr lang="en-US" sz="3600" b="1" dirty="0" err="1">
                <a:solidFill>
                  <a:srgbClr val="00AEEF"/>
                </a:solidFill>
                <a:latin typeface="Calibri"/>
                <a:ea typeface="Calibri"/>
                <a:cs typeface="Arial"/>
                <a:sym typeface="Arial"/>
              </a:rPr>
              <a:t>milhão</a:t>
            </a:r>
            <a:r>
              <a:rPr lang="en-US" sz="3600" b="1" dirty="0">
                <a:solidFill>
                  <a:srgbClr val="00AEEF"/>
                </a:solidFill>
                <a:latin typeface="Calibri"/>
                <a:ea typeface="Calibri"/>
                <a:cs typeface="Arial"/>
                <a:sym typeface="Arial"/>
              </a:rPr>
              <a:t> </a:t>
            </a:r>
            <a:r>
              <a:rPr lang="en-US" sz="3600" b="1" dirty="0">
                <a:latin typeface="Calibri" panose="020F0502020204030204"/>
                <a:sym typeface="Arial"/>
              </a:rPr>
              <a:t>de </a:t>
            </a:r>
            <a:r>
              <a:rPr lang="en-US" sz="3600" b="1" dirty="0" err="1">
                <a:latin typeface="Calibri" panose="020F0502020204030204"/>
                <a:sym typeface="Arial"/>
              </a:rPr>
              <a:t>criança</a:t>
            </a:r>
            <a:r>
              <a:rPr lang="en-US" sz="3600" b="1" dirty="0">
                <a:latin typeface="Calibri" panose="020F0502020204030204"/>
                <a:sym typeface="Arial"/>
              </a:rPr>
              <a:t> e </a:t>
            </a:r>
            <a:r>
              <a:rPr lang="en-US" sz="3600" b="1" dirty="0" err="1">
                <a:latin typeface="Calibri" panose="020F0502020204030204"/>
                <a:sym typeface="Arial"/>
              </a:rPr>
              <a:t>adolescentes</a:t>
            </a:r>
            <a:r>
              <a:rPr lang="en-US" sz="3600" b="1" dirty="0">
                <a:latin typeface="Calibri" panose="020F0502020204030204"/>
                <a:sym typeface="Arial"/>
              </a:rPr>
              <a:t> fora da </a:t>
            </a:r>
            <a:r>
              <a:rPr lang="en-US" sz="3600" b="1" dirty="0" err="1">
                <a:latin typeface="Calibri" panose="020F0502020204030204"/>
                <a:sym typeface="Arial"/>
              </a:rPr>
              <a:t>escola</a:t>
            </a:r>
            <a:r>
              <a:rPr lang="en-US" sz="3600" b="1" dirty="0">
                <a:latin typeface="Calibri" panose="020F0502020204030204"/>
                <a:sym typeface="Arial"/>
              </a:rPr>
              <a:t>.</a:t>
            </a:r>
            <a:endParaRPr sz="3600" b="1" dirty="0">
              <a:latin typeface="Calibri" panose="020F0502020204030204"/>
              <a:sym typeface="Arial"/>
            </a:endParaRPr>
          </a:p>
        </p:txBody>
      </p:sp>
      <p:cxnSp>
        <p:nvCxnSpPr>
          <p:cNvPr id="81" name="Google Shape;81;p2"/>
          <p:cNvCxnSpPr>
            <a:cxnSpLocks/>
            <a:endCxn id="2" idx="2"/>
          </p:cNvCxnSpPr>
          <p:nvPr/>
        </p:nvCxnSpPr>
        <p:spPr>
          <a:xfrm>
            <a:off x="6020575" y="1637469"/>
            <a:ext cx="45689" cy="4629516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rgbClr val="00AE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2"/>
          <p:cNvSpPr/>
          <p:nvPr/>
        </p:nvSpPr>
        <p:spPr>
          <a:xfrm>
            <a:off x="5912575" y="1412553"/>
            <a:ext cx="216000" cy="216000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08000" tIns="108000" rIns="108000" bIns="108000" anchor="ctr" anchorCtr="0">
            <a:noAutofit/>
          </a:bodyPr>
          <a:lstStyle/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A01CE2-2EAF-FF0C-4314-6758A853666E}"/>
              </a:ext>
            </a:extLst>
          </p:cNvPr>
          <p:cNvSpPr/>
          <p:nvPr/>
        </p:nvSpPr>
        <p:spPr>
          <a:xfrm>
            <a:off x="457200" y="1289825"/>
            <a:ext cx="11218127" cy="49771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6" descr="Mapa do Brasil - por estados e regiões, em branco e colorido - Geografia -  InfoEscola">
            <a:extLst>
              <a:ext uri="{FF2B5EF4-FFF2-40B4-BE49-F238E27FC236}">
                <a16:creationId xmlns:a16="http://schemas.microsoft.com/office/drawing/2014/main" id="{8D49850F-476C-66A5-9808-33D5FD729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9" y="304874"/>
            <a:ext cx="805626" cy="80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23DAE-4973-3396-6395-BB000B1D5CBE}"/>
              </a:ext>
            </a:extLst>
          </p:cNvPr>
          <p:cNvSpPr txBox="1"/>
          <p:nvPr/>
        </p:nvSpPr>
        <p:spPr>
          <a:xfrm>
            <a:off x="3404855" y="5815740"/>
            <a:ext cx="250772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/>
                <a:ea typeface="Calibri Light"/>
                <a:cs typeface="Arial"/>
                <a:sym typeface="Arial"/>
              </a:rPr>
              <a:t>Pnad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Calibri Light"/>
                <a:cs typeface="Arial"/>
                <a:sym typeface="Arial"/>
              </a:rPr>
              <a:t> </a:t>
            </a:r>
            <a:r>
              <a:rPr kumimoji="0" lang="en-US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/>
                <a:ea typeface="Calibri Light"/>
                <a:cs typeface="Arial"/>
                <a:sym typeface="Arial"/>
              </a:rPr>
              <a:t>Contínua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Calibri Light"/>
                <a:cs typeface="Arial"/>
                <a:sym typeface="Arial"/>
              </a:rPr>
              <a:t>, 2023</a:t>
            </a:r>
            <a:endParaRPr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Calibri Light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F95C9-6170-F369-FBD5-84A96E6A3B39}"/>
              </a:ext>
            </a:extLst>
          </p:cNvPr>
          <p:cNvSpPr txBox="1"/>
          <p:nvPr/>
        </p:nvSpPr>
        <p:spPr>
          <a:xfrm>
            <a:off x="9818239" y="5815740"/>
            <a:ext cx="181140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ea typeface="Calibri Light"/>
                <a:cs typeface="Arial"/>
                <a:sym typeface="Arial"/>
              </a:rPr>
              <a:t>Censo Escolar, 2023 </a:t>
            </a:r>
            <a:endParaRPr lang="en-US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ea typeface="Calibri Light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0FC56-B537-B8E5-1826-C05E5C85B5BC}"/>
              </a:ext>
            </a:extLst>
          </p:cNvPr>
          <p:cNvSpPr txBox="1"/>
          <p:nvPr/>
        </p:nvSpPr>
        <p:spPr>
          <a:xfrm>
            <a:off x="1132858" y="3426344"/>
            <a:ext cx="5187019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442 mil </a:t>
            </a:r>
            <a:r>
              <a:rPr lang="en-US" sz="2800" dirty="0"/>
              <a:t>entre 4 e 5 anos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158 mil </a:t>
            </a:r>
            <a:r>
              <a:rPr lang="en-US" sz="2800" dirty="0"/>
              <a:t>entre 6 e 14 anos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742</a:t>
            </a:r>
            <a:r>
              <a:rPr lang="en-US" sz="2800" dirty="0"/>
              <a:t> </a:t>
            </a:r>
            <a:r>
              <a:rPr lang="en-US" sz="2800" b="1" dirty="0"/>
              <a:t>mil</a:t>
            </a:r>
            <a:r>
              <a:rPr lang="en-US" sz="2800" dirty="0"/>
              <a:t> entre 15 e 17 anos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/>
              <a:t>6,9 </a:t>
            </a:r>
            <a:r>
              <a:rPr lang="en-US" sz="2800" b="1" dirty="0" err="1"/>
              <a:t>milhões</a:t>
            </a:r>
            <a:r>
              <a:rPr lang="en-US" sz="2800" b="1" dirty="0"/>
              <a:t> </a:t>
            </a:r>
            <a:r>
              <a:rPr lang="en-US" sz="2800" dirty="0"/>
              <a:t>entre 0 e 3 anos</a:t>
            </a:r>
            <a:br>
              <a:rPr lang="en-US" sz="2800" dirty="0"/>
            </a:br>
            <a:endParaRPr lang="en-US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081CDA-59B6-7EDE-2B08-DFFA86D7B043}"/>
              </a:ext>
            </a:extLst>
          </p:cNvPr>
          <p:cNvSpPr txBox="1"/>
          <p:nvPr/>
        </p:nvSpPr>
        <p:spPr>
          <a:xfrm>
            <a:off x="6573491" y="2019322"/>
            <a:ext cx="497479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Cerca </a:t>
            </a:r>
            <a:r>
              <a:rPr lang="pt-BR" sz="5400" b="1" dirty="0">
                <a:solidFill>
                  <a:schemeClr val="tx1"/>
                </a:solidFill>
                <a:latin typeface="Calibri" panose="020F0502020204030204"/>
              </a:rPr>
              <a:t>de </a:t>
            </a:r>
            <a:r>
              <a:rPr lang="pt-BR" sz="5400" b="1" dirty="0">
                <a:solidFill>
                  <a:srgbClr val="00B0F0"/>
                </a:solidFill>
                <a:latin typeface="Calibri" panose="020F0502020204030204"/>
                <a:sym typeface="Arial"/>
              </a:rPr>
              <a:t>430 mil </a:t>
            </a:r>
            <a:r>
              <a:rPr lang="pt-BR" sz="5400" b="1" dirty="0">
                <a:solidFill>
                  <a:schemeClr val="tx1"/>
                </a:solidFill>
                <a:latin typeface="Calibri" panose="020F0502020204030204"/>
                <a:sym typeface="Arial"/>
              </a:rPr>
              <a:t>abandonaram a escola em 2023</a:t>
            </a:r>
          </a:p>
        </p:txBody>
      </p:sp>
    </p:spTree>
    <p:extLst>
      <p:ext uri="{BB962C8B-B14F-4D97-AF65-F5344CB8AC3E}">
        <p14:creationId xmlns:p14="http://schemas.microsoft.com/office/powerpoint/2010/main" val="400950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947DE-78CC-C44A-32AB-3BC1B207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>
            <a:extLst>
              <a:ext uri="{FF2B5EF4-FFF2-40B4-BE49-F238E27FC236}">
                <a16:creationId xmlns:a16="http://schemas.microsoft.com/office/drawing/2014/main" id="{40FAB791-3937-E5BD-161C-72EF13DF6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81" t="28106" r="9375" b="54"/>
          <a:stretch/>
        </p:blipFill>
        <p:spPr>
          <a:xfrm>
            <a:off x="6716994" y="135"/>
            <a:ext cx="5474767" cy="6857730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06628D-D34A-8268-FC76-8D3D6056BFC7}"/>
              </a:ext>
            </a:extLst>
          </p:cNvPr>
          <p:cNvSpPr txBox="1"/>
          <p:nvPr/>
        </p:nvSpPr>
        <p:spPr>
          <a:xfrm rot="16200000">
            <a:off x="11048805" y="3313585"/>
            <a:ext cx="19049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solidFill>
                  <a:schemeClr val="tx1">
                    <a:alpha val="40000"/>
                  </a:schemeClr>
                </a:solidFill>
              </a:rPr>
              <a:t>© UNICEF/UN0236705</a:t>
            </a:r>
          </a:p>
        </p:txBody>
      </p:sp>
      <p:sp>
        <p:nvSpPr>
          <p:cNvPr id="18" name="Shape 79">
            <a:extLst>
              <a:ext uri="{FF2B5EF4-FFF2-40B4-BE49-F238E27FC236}">
                <a16:creationId xmlns:a16="http://schemas.microsoft.com/office/drawing/2014/main" id="{8D3CE8CF-1762-2AC6-296A-DA2F6479C794}"/>
              </a:ext>
            </a:extLst>
          </p:cNvPr>
          <p:cNvSpPr/>
          <p:nvPr/>
        </p:nvSpPr>
        <p:spPr>
          <a:xfrm>
            <a:off x="207814" y="2881377"/>
            <a:ext cx="4857783" cy="6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4800"/>
              </a:lnSpc>
              <a:defRPr sz="1800"/>
            </a:pPr>
            <a:endParaRPr lang="en-GB" sz="5400" b="1" spc="-70" dirty="0">
              <a:solidFill>
                <a:srgbClr val="00B0F0"/>
              </a:solidFill>
              <a:latin typeface="Arial" charset="0"/>
              <a:ea typeface="Arial" charset="0"/>
              <a:cs typeface="Arial" charset="0"/>
              <a:sym typeface="Montserrat-Regular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80236C7-A418-E12F-66FB-9CB432B7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544" y="3500714"/>
            <a:ext cx="4333875" cy="27813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41AFE09-A97F-1BDF-6EB7-D77901D20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7473" y="1001152"/>
            <a:ext cx="1054699" cy="218255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5148D05-2931-1F0F-B4A2-643CCD130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50" y="1008488"/>
            <a:ext cx="3081257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21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ctrTitle"/>
          </p:nvPr>
        </p:nvSpPr>
        <p:spPr>
          <a:xfrm>
            <a:off x="2378083" y="56174"/>
            <a:ext cx="9496591" cy="96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</a:br>
            <a:b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</a:br>
            <a:b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</a:br>
            <a:b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</a:br>
            <a:b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</a:br>
            <a:b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</a:br>
            <a:r>
              <a:rPr lang="en-US" sz="48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Busca Ativa Escolar </a:t>
            </a:r>
            <a:endParaRPr lang="en-US" sz="4800" b="1" spc="-70" dirty="0">
              <a:solidFill>
                <a:srgbClr val="00B0F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438411" y="1085227"/>
            <a:ext cx="11557348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libri"/>
                <a:ea typeface="Roboto"/>
                <a:cs typeface="Roboto"/>
                <a:sym typeface="Roboto"/>
              </a:rPr>
              <a:t>O que é?</a:t>
            </a:r>
            <a:r>
              <a:rPr lang="en-US" sz="3200" b="1" dirty="0">
                <a:solidFill>
                  <a:srgbClr val="00B0F0"/>
                </a:solidFill>
                <a:latin typeface="Roboto"/>
                <a:ea typeface="Roboto"/>
                <a:cs typeface="Roboto"/>
                <a:sym typeface="Roboto"/>
              </a:rPr>
              <a:t> 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B0F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Metodologia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social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e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plataforma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u="sng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tecnológica</a:t>
            </a:r>
            <a:r>
              <a:rPr lang="en-US" sz="3200" u="sng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gratuitas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que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apoiam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os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governos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para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agirem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intersetorialmente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no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enfrentamento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das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causas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estruturais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da exclusão e do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abandono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escolar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.</a:t>
            </a:r>
            <a:endParaRPr lang="en-US" sz="3200" b="1" dirty="0">
              <a:solidFill>
                <a:schemeClr val="dk1"/>
              </a:solidFill>
              <a:latin typeface="Calibri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</a:br>
            <a: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Pilares: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Intersetorialidade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e regime de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colaboração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Adesão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: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Voluntária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Transversalidade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: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combate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 às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desigualdades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sociais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 e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promove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 a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equidade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Arial"/>
                <a:sym typeface="Arial"/>
              </a:rPr>
              <a:t>. </a:t>
            </a: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09B5A-5300-731D-096E-8258478FEDB9}"/>
              </a:ext>
            </a:extLst>
          </p:cNvPr>
          <p:cNvSpPr/>
          <p:nvPr/>
        </p:nvSpPr>
        <p:spPr>
          <a:xfrm>
            <a:off x="317326" y="1085227"/>
            <a:ext cx="11557348" cy="563227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2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C02BE380-61E6-38DE-1A27-A566AB96B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>
            <a:extLst>
              <a:ext uri="{FF2B5EF4-FFF2-40B4-BE49-F238E27FC236}">
                <a16:creationId xmlns:a16="http://schemas.microsoft.com/office/drawing/2014/main" id="{640ACC76-D082-4791-F271-BF902F88AE9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280261" y="0"/>
            <a:ext cx="9496591" cy="939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>
              <a:lnSpc>
                <a:spcPct val="138888"/>
              </a:lnSpc>
              <a:spcBef>
                <a:spcPts val="0"/>
              </a:spcBef>
              <a:buSzPts val="5200"/>
            </a:pPr>
            <a:r>
              <a:rPr lang="en-US" sz="4000" b="1" spc="-70" dirty="0" err="1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Aspectos</a:t>
            </a:r>
            <a:r>
              <a:rPr lang="en-US" sz="40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 </a:t>
            </a:r>
            <a:r>
              <a:rPr lang="en-US" sz="4000" b="1" spc="-70" dirty="0" err="1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relevantes</a:t>
            </a:r>
            <a:r>
              <a:rPr lang="en-US" sz="40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 da Busca Ativa Escolar </a:t>
            </a:r>
            <a:endParaRPr lang="en-US" sz="4000" b="1" spc="-70" dirty="0">
              <a:solidFill>
                <a:srgbClr val="00B0F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69" name="Google Shape;169;p8">
            <a:extLst>
              <a:ext uri="{FF2B5EF4-FFF2-40B4-BE49-F238E27FC236}">
                <a16:creationId xmlns:a16="http://schemas.microsoft.com/office/drawing/2014/main" id="{E525B5D5-2E5E-F217-1E0B-AE8580383E21}"/>
              </a:ext>
            </a:extLst>
          </p:cNvPr>
          <p:cNvSpPr/>
          <p:nvPr/>
        </p:nvSpPr>
        <p:spPr>
          <a:xfrm>
            <a:off x="320233" y="1166862"/>
            <a:ext cx="11732191" cy="57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●</a:t>
            </a:r>
            <a:r>
              <a:rPr lang="en-US" sz="3200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Quattrocento Sans"/>
                <a:cs typeface="Arial"/>
                <a:sym typeface="Arial"/>
              </a:rPr>
              <a:t>Identificação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crianças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e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adolescentes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fora da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escola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ou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em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risco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de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abandono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.</a:t>
            </a:r>
          </a:p>
          <a:p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r>
              <a:rPr lang="en-US" sz="3200" dirty="0">
                <a:solidFill>
                  <a:srgbClr val="00B050"/>
                </a:solidFill>
                <a:latin typeface="Calibri"/>
                <a:ea typeface="Quattrocento Sans"/>
                <a:cs typeface="Quattrocento Sans"/>
                <a:sym typeface="Quattrocento Sans"/>
              </a:rPr>
              <a:t>●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cs typeface="Arial"/>
                <a:sym typeface="Arial"/>
              </a:rPr>
              <a:t>Encaminhamento</a:t>
            </a:r>
            <a:r>
              <a:rPr lang="en-US" sz="3200" dirty="0">
                <a:solidFill>
                  <a:schemeClr val="dk1"/>
                </a:solidFill>
                <a:latin typeface="Calibri"/>
                <a:cs typeface="Arial"/>
                <a:sym typeface="Arial"/>
              </a:rPr>
              <a:t> para 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os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diferentes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serviços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da rede de </a:t>
            </a:r>
            <a:r>
              <a:rPr lang="en-US" sz="3200" b="1" dirty="0" err="1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proteção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.</a:t>
            </a:r>
          </a:p>
          <a:p>
            <a:endParaRPr lang="en-US" sz="2000" b="1" dirty="0">
              <a:solidFill>
                <a:schemeClr val="dk1"/>
              </a:solidFill>
              <a:latin typeface="Calibri"/>
              <a:ea typeface="Arial"/>
              <a:cs typeface="Arial"/>
              <a:sym typeface="Arial"/>
            </a:endParaRPr>
          </a:p>
          <a:p>
            <a:r>
              <a:rPr lang="pt-BR" sz="3200" dirty="0">
                <a:solidFill>
                  <a:srgbClr val="00B050"/>
                </a:solidFill>
                <a:latin typeface="Calibri"/>
                <a:ea typeface="Quattrocento Sans"/>
                <a:cs typeface="Quattrocento Sans"/>
                <a:sym typeface="Quattrocento Sans"/>
              </a:rPr>
              <a:t>●</a:t>
            </a:r>
            <a:r>
              <a:rPr lang="pt-BR" sz="3200" dirty="0">
                <a:solidFill>
                  <a:srgbClr val="323F4F"/>
                </a:solidFill>
                <a:latin typeface="Calibri"/>
                <a:ea typeface="Quattrocento Sans"/>
                <a:cs typeface="Quattrocento Sans"/>
                <a:sym typeface="Quattrocento Sans"/>
              </a:rPr>
              <a:t> </a:t>
            </a:r>
            <a:r>
              <a:rPr lang="pt-BR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(Re)matrícula e revinculação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;  garantia do acolhimento e permanência (acompanhamento).</a:t>
            </a:r>
          </a:p>
          <a:p>
            <a:endParaRPr lang="pt-BR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r>
              <a:rPr lang="pt-BR" sz="3200" dirty="0">
                <a:solidFill>
                  <a:srgbClr val="00B050"/>
                </a:solidFill>
                <a:latin typeface="Calibri"/>
                <a:ea typeface="Quattrocento Sans"/>
                <a:cs typeface="Quattrocento Sans"/>
                <a:sym typeface="Quattrocento Sans"/>
              </a:rPr>
              <a:t>●</a:t>
            </a:r>
            <a:r>
              <a:rPr lang="pt-BR" sz="3200" dirty="0">
                <a:solidFill>
                  <a:srgbClr val="323F4F"/>
                </a:solidFill>
                <a:latin typeface="Calibri"/>
                <a:ea typeface="Quattrocento Sans"/>
                <a:cs typeface="Quattrocento Sans"/>
                <a:sym typeface="Quattrocento Sans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Quattrocento Sans"/>
                <a:cs typeface="Arial"/>
                <a:sym typeface="Arial"/>
              </a:rPr>
              <a:t>Produção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 de </a:t>
            </a:r>
            <a:r>
              <a:rPr lang="pt-BR" sz="3200" b="1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informações diagnósticas 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Arial"/>
                <a:cs typeface="Arial"/>
                <a:sym typeface="Arial"/>
              </a:rPr>
              <a:t>consistentes para a tomada de decisão.  </a:t>
            </a:r>
          </a:p>
          <a:p>
            <a:endParaRPr lang="pt-BR" sz="2000" dirty="0">
              <a:solidFill>
                <a:schemeClr val="dk1"/>
              </a:solidFill>
              <a:latin typeface="Calibri"/>
              <a:ea typeface="Arial"/>
              <a:cs typeface="Arial"/>
            </a:endParaRPr>
          </a:p>
          <a:p>
            <a:r>
              <a:rPr lang="pt-BR" sz="32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●</a:t>
            </a:r>
            <a:r>
              <a:rPr lang="pt-BR" sz="3200" dirty="0">
                <a:solidFill>
                  <a:srgbClr val="323F4F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Fortalecimento da </a:t>
            </a: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intersetorialidade</a:t>
            </a:r>
            <a:r>
              <a:rPr lang="pt-BR" sz="32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e do </a:t>
            </a:r>
            <a:r>
              <a:rPr lang="pt-BR" sz="3200" b="1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regime de colaboração.</a:t>
            </a:r>
            <a:endParaRPr lang="pt-BR" sz="3200" b="1" dirty="0">
              <a:solidFill>
                <a:schemeClr val="dk1"/>
              </a:solidFill>
            </a:endParaRPr>
          </a:p>
          <a:p>
            <a:endParaRPr sz="32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0704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313E54-59E2-B6C2-D931-2D2E915413E1}"/>
              </a:ext>
            </a:extLst>
          </p:cNvPr>
          <p:cNvSpPr txBox="1"/>
          <p:nvPr/>
        </p:nvSpPr>
        <p:spPr>
          <a:xfrm>
            <a:off x="362105" y="171823"/>
            <a:ext cx="504825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●</a:t>
            </a:r>
            <a:r>
              <a:rPr lang="en-US" sz="4000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4000" b="1" dirty="0" err="1">
                <a:cs typeface="Calibri"/>
                <a:sym typeface="Quattrocento Sans"/>
              </a:rPr>
              <a:t>Pacto</a:t>
            </a:r>
            <a:r>
              <a:rPr lang="en-US" sz="4000" b="1" dirty="0">
                <a:cs typeface="Calibri"/>
                <a:sym typeface="Quattrocento Sans"/>
              </a:rPr>
              <a:t> politico</a:t>
            </a:r>
            <a:r>
              <a:rPr lang="en-US" sz="4000" dirty="0"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lang="en-US" sz="4000" b="1" spc="-10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3FA63-32CF-4C2F-5A80-D675C17208C2}"/>
              </a:ext>
            </a:extLst>
          </p:cNvPr>
          <p:cNvSpPr txBox="1"/>
          <p:nvPr/>
        </p:nvSpPr>
        <p:spPr>
          <a:xfrm>
            <a:off x="362105" y="992311"/>
            <a:ext cx="11467790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Formalização</a:t>
            </a:r>
            <a:r>
              <a:rPr lang="en-US" sz="2800" b="1" dirty="0">
                <a:cs typeface="Calibri"/>
              </a:rPr>
              <a:t>: </a:t>
            </a:r>
            <a:r>
              <a:rPr lang="en-US" sz="2800" dirty="0" err="1">
                <a:cs typeface="Calibri"/>
              </a:rPr>
              <a:t>mecanismo</a:t>
            </a:r>
            <a:r>
              <a:rPr lang="en-US" sz="2800" dirty="0">
                <a:cs typeface="Calibri"/>
              </a:rPr>
              <a:t> de </a:t>
            </a:r>
            <a:r>
              <a:rPr lang="en-US" sz="2800" dirty="0" err="1">
                <a:cs typeface="Calibri"/>
              </a:rPr>
              <a:t>sustentabilidade</a:t>
            </a:r>
            <a:r>
              <a:rPr lang="en-US" sz="2800" dirty="0">
                <a:cs typeface="Calibri"/>
              </a:rPr>
              <a:t> à </a:t>
            </a:r>
            <a:r>
              <a:rPr lang="en-US" sz="2800" dirty="0" err="1">
                <a:cs typeface="Calibri"/>
              </a:rPr>
              <a:t>estratégia</a:t>
            </a:r>
            <a:r>
              <a:rPr lang="en-US" sz="2800" dirty="0">
                <a:cs typeface="Calibri"/>
              </a:rPr>
              <a:t> (</a:t>
            </a:r>
            <a:r>
              <a:rPr lang="en-US" sz="2800" dirty="0" err="1">
                <a:cs typeface="Calibri"/>
              </a:rPr>
              <a:t>portarias</a:t>
            </a:r>
            <a:r>
              <a:rPr lang="en-US" sz="2800" dirty="0">
                <a:cs typeface="Calibri"/>
              </a:rPr>
              <a:t>, </a:t>
            </a:r>
            <a:r>
              <a:rPr lang="en-US" sz="2800" dirty="0" err="1">
                <a:cs typeface="Calibri"/>
              </a:rPr>
              <a:t>decretos</a:t>
            </a:r>
            <a:r>
              <a:rPr lang="en-US" sz="2800" dirty="0">
                <a:cs typeface="Calibri"/>
              </a:rPr>
              <a:t>, </a:t>
            </a:r>
            <a:r>
              <a:rPr lang="en-US" sz="2800" dirty="0" err="1">
                <a:cs typeface="Calibri"/>
              </a:rPr>
              <a:t>projeto</a:t>
            </a:r>
            <a:r>
              <a:rPr lang="en-US" sz="2800" dirty="0">
                <a:cs typeface="Calibri"/>
              </a:rPr>
              <a:t> de lei).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b="1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Arranjo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intersetorial</a:t>
            </a:r>
            <a:r>
              <a:rPr lang="en-US" sz="2800" b="1" dirty="0">
                <a:cs typeface="Calibri"/>
              </a:rPr>
              <a:t>:</a:t>
            </a:r>
            <a:r>
              <a:rPr lang="en-US" sz="2800" dirty="0">
                <a:cs typeface="Calibri"/>
              </a:rPr>
              <a:t> </a:t>
            </a:r>
            <a:r>
              <a:rPr lang="en-US" sz="2800" dirty="0" err="1">
                <a:cs typeface="Calibri"/>
              </a:rPr>
              <a:t>importância</a:t>
            </a:r>
            <a:r>
              <a:rPr lang="en-US" sz="2800" dirty="0">
                <a:cs typeface="Calibri"/>
              </a:rPr>
              <a:t> da </a:t>
            </a:r>
            <a:r>
              <a:rPr lang="en-US" sz="2800" dirty="0" err="1">
                <a:cs typeface="Calibri"/>
              </a:rPr>
              <a:t>atuação</a:t>
            </a:r>
            <a:r>
              <a:rPr lang="en-US" sz="2800" dirty="0">
                <a:cs typeface="Calibri"/>
              </a:rPr>
              <a:t> do(a) </a:t>
            </a:r>
            <a:r>
              <a:rPr lang="en-US" sz="2800" dirty="0" err="1">
                <a:cs typeface="Calibri"/>
              </a:rPr>
              <a:t>prefeito</a:t>
            </a:r>
            <a:r>
              <a:rPr lang="en-US" sz="2800" dirty="0">
                <a:cs typeface="Calibri"/>
              </a:rPr>
              <a:t>(a) e dos(as) </a:t>
            </a:r>
            <a:r>
              <a:rPr lang="en-US" sz="2800" dirty="0" err="1">
                <a:cs typeface="Calibri"/>
              </a:rPr>
              <a:t>secretários</a:t>
            </a:r>
            <a:r>
              <a:rPr lang="en-US" sz="2800" dirty="0">
                <a:cs typeface="Calibri"/>
              </a:rPr>
              <a:t>(as) de Educação (</a:t>
            </a:r>
            <a:r>
              <a:rPr lang="en-US" sz="2800" dirty="0" err="1">
                <a:cs typeface="Calibri"/>
              </a:rPr>
              <a:t>estadual</a:t>
            </a:r>
            <a:r>
              <a:rPr lang="en-US" sz="2800" dirty="0">
                <a:cs typeface="Calibri"/>
              </a:rPr>
              <a:t> e municipal) </a:t>
            </a:r>
            <a:r>
              <a:rPr lang="en-US" sz="2800" dirty="0" err="1">
                <a:cs typeface="Calibri"/>
              </a:rPr>
              <a:t>na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organização</a:t>
            </a:r>
            <a:r>
              <a:rPr lang="en-US" sz="2800" dirty="0">
                <a:cs typeface="Calibri"/>
              </a:rPr>
              <a:t> do </a:t>
            </a:r>
            <a:r>
              <a:rPr lang="en-US" sz="2800" dirty="0" err="1">
                <a:cs typeface="Calibri"/>
              </a:rPr>
              <a:t>arranjo</a:t>
            </a:r>
            <a:r>
              <a:rPr lang="en-US" sz="2800" dirty="0">
                <a:cs typeface="Calibri"/>
              </a:rPr>
              <a:t> de </a:t>
            </a:r>
            <a:r>
              <a:rPr lang="en-US" sz="2800" dirty="0" err="1">
                <a:cs typeface="Calibri"/>
              </a:rPr>
              <a:t>colaboração</a:t>
            </a:r>
            <a:r>
              <a:rPr lang="en-US" sz="2800" dirty="0">
                <a:cs typeface="Calibri"/>
              </a:rPr>
              <a:t> interna com </a:t>
            </a:r>
            <a:r>
              <a:rPr lang="en-US" sz="2800" dirty="0" err="1">
                <a:cs typeface="Calibri"/>
              </a:rPr>
              <a:t>os</a:t>
            </a:r>
            <a:r>
              <a:rPr lang="en-US" sz="2800" dirty="0">
                <a:cs typeface="Calibri"/>
              </a:rPr>
              <a:t>(as) </a:t>
            </a:r>
            <a:r>
              <a:rPr lang="en-US" sz="2800" dirty="0" err="1">
                <a:cs typeface="Calibri"/>
              </a:rPr>
              <a:t>demais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secretários</a:t>
            </a:r>
            <a:r>
              <a:rPr lang="en-US" sz="2800" dirty="0">
                <a:cs typeface="Calibri"/>
              </a:rPr>
              <a:t>(as), tanto no </a:t>
            </a:r>
            <a:r>
              <a:rPr lang="en-US" sz="2800" dirty="0" err="1">
                <a:cs typeface="Calibri"/>
              </a:rPr>
              <a:t>nível</a:t>
            </a:r>
            <a:r>
              <a:rPr lang="en-US" sz="2800" dirty="0">
                <a:cs typeface="Calibri"/>
              </a:rPr>
              <a:t> politico institucional </a:t>
            </a:r>
            <a:r>
              <a:rPr lang="en-US" sz="2800" dirty="0" err="1">
                <a:cs typeface="Calibri"/>
              </a:rPr>
              <a:t>quanto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nível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técnico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operacional</a:t>
            </a:r>
            <a:r>
              <a:rPr lang="en-US" sz="2800" dirty="0">
                <a:cs typeface="Calibri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Localização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na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estrutura</a:t>
            </a:r>
            <a:r>
              <a:rPr lang="en-US" sz="2800" b="1" dirty="0">
                <a:cs typeface="Calibri"/>
              </a:rPr>
              <a:t> da SEE </a:t>
            </a:r>
            <a:r>
              <a:rPr lang="en-US" sz="2800" b="1" dirty="0" err="1">
                <a:cs typeface="Calibri"/>
              </a:rPr>
              <a:t>ou</a:t>
            </a:r>
            <a:r>
              <a:rPr lang="en-US" sz="2800" b="1" dirty="0">
                <a:cs typeface="Calibri"/>
              </a:rPr>
              <a:t> SME:</a:t>
            </a:r>
            <a:r>
              <a:rPr lang="en-US" sz="2800" dirty="0">
                <a:cs typeface="Calibri"/>
              </a:rPr>
              <a:t> locus mais </a:t>
            </a:r>
            <a:r>
              <a:rPr lang="en-US" sz="2800" dirty="0" err="1">
                <a:cs typeface="Calibri"/>
              </a:rPr>
              <a:t>próximo</a:t>
            </a:r>
            <a:r>
              <a:rPr lang="en-US" sz="2800" dirty="0">
                <a:cs typeface="Calibri"/>
              </a:rPr>
              <a:t> do </a:t>
            </a:r>
            <a:r>
              <a:rPr lang="en-US" sz="2800" dirty="0" err="1">
                <a:cs typeface="Calibri"/>
              </a:rPr>
              <a:t>trabalho</a:t>
            </a:r>
            <a:r>
              <a:rPr lang="en-US" sz="2800" dirty="0">
                <a:cs typeface="Calibri"/>
              </a:rPr>
              <a:t> junto à rede de </a:t>
            </a:r>
            <a:r>
              <a:rPr lang="en-US" sz="2800" dirty="0" err="1">
                <a:cs typeface="Calibri"/>
              </a:rPr>
              <a:t>proteção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facilita</a:t>
            </a:r>
            <a:r>
              <a:rPr lang="en-US" sz="2800" dirty="0">
                <a:cs typeface="Calibri"/>
              </a:rPr>
              <a:t> a </a:t>
            </a:r>
            <a:r>
              <a:rPr lang="en-US" sz="2800" dirty="0" err="1">
                <a:cs typeface="Calibri"/>
              </a:rPr>
              <a:t>implementação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intersetorial</a:t>
            </a:r>
            <a:r>
              <a:rPr lang="en-US" sz="2800" dirty="0">
                <a:cs typeface="Calibri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Relação</a:t>
            </a:r>
            <a:r>
              <a:rPr lang="en-US" sz="2800" b="1" dirty="0">
                <a:cs typeface="Calibri"/>
              </a:rPr>
              <a:t> com </a:t>
            </a:r>
            <a:r>
              <a:rPr lang="en-US" sz="2800" b="1" dirty="0" err="1">
                <a:cs typeface="Calibri"/>
              </a:rPr>
              <a:t>órgãos</a:t>
            </a:r>
            <a:r>
              <a:rPr lang="en-US" sz="2800" b="1" dirty="0">
                <a:cs typeface="Calibri"/>
              </a:rPr>
              <a:t> de </a:t>
            </a:r>
            <a:r>
              <a:rPr lang="en-US" sz="2800" b="1" dirty="0" err="1">
                <a:cs typeface="Calibri"/>
              </a:rPr>
              <a:t>controle</a:t>
            </a:r>
            <a:r>
              <a:rPr lang="en-US" sz="2800" b="1" dirty="0">
                <a:cs typeface="Calibri"/>
              </a:rPr>
              <a:t> e de Justiça: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possíveis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aliados</a:t>
            </a:r>
            <a:r>
              <a:rPr lang="en-US" sz="2800" dirty="0">
                <a:cs typeface="Calibri"/>
              </a:rPr>
              <a:t> para </a:t>
            </a:r>
            <a:r>
              <a:rPr lang="en-US" sz="2800" dirty="0" err="1">
                <a:cs typeface="Calibri"/>
              </a:rPr>
              <a:t>apoiar</a:t>
            </a:r>
            <a:r>
              <a:rPr lang="en-US" sz="2800" dirty="0">
                <a:cs typeface="Calibri"/>
              </a:rPr>
              <a:t> no </a:t>
            </a:r>
            <a:r>
              <a:rPr lang="en-US" sz="2800" dirty="0" err="1">
                <a:cs typeface="Calibri"/>
              </a:rPr>
              <a:t>avanço</a:t>
            </a:r>
            <a:r>
              <a:rPr lang="en-US" sz="2800" dirty="0">
                <a:cs typeface="Calibri"/>
              </a:rPr>
              <a:t> da </a:t>
            </a:r>
            <a:r>
              <a:rPr lang="en-US" sz="2800" dirty="0" err="1">
                <a:cs typeface="Calibri"/>
              </a:rPr>
              <a:t>implementação</a:t>
            </a:r>
            <a:r>
              <a:rPr lang="en-US" sz="2800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96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4C402B0-4119-46D9-8CA8-61ED36B3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93" y="4499364"/>
            <a:ext cx="4812544" cy="2150716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6AEF7A16-767C-6C16-D37D-E4350B9B809B}"/>
              </a:ext>
            </a:extLst>
          </p:cNvPr>
          <p:cNvSpPr txBox="1"/>
          <p:nvPr/>
        </p:nvSpPr>
        <p:spPr>
          <a:xfrm>
            <a:off x="265470" y="359714"/>
            <a:ext cx="798918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●</a:t>
            </a:r>
            <a:r>
              <a:rPr lang="en-US" sz="4000" dirty="0">
                <a:solidFill>
                  <a:srgbClr val="C00000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4000" b="1" dirty="0" err="1">
                <a:cs typeface="Calibri"/>
                <a:sym typeface="Quattrocento Sans"/>
              </a:rPr>
              <a:t>Informação</a:t>
            </a:r>
            <a:r>
              <a:rPr lang="en-US" sz="4000" b="1" dirty="0">
                <a:cs typeface="Calibri"/>
                <a:sym typeface="Quattrocento Sans"/>
              </a:rPr>
              <a:t> e </a:t>
            </a:r>
            <a:r>
              <a:rPr lang="en-US" sz="4000" b="1" dirty="0" err="1">
                <a:cs typeface="Calibri"/>
                <a:sym typeface="Quattrocento Sans"/>
              </a:rPr>
              <a:t>formação</a:t>
            </a:r>
            <a:r>
              <a:rPr lang="en-US" sz="4000" dirty="0">
                <a:latin typeface="Quattrocento Sans"/>
                <a:ea typeface="Quattrocento Sans"/>
                <a:cs typeface="Quattrocento Sans"/>
                <a:sym typeface="Quattrocento Sans"/>
              </a:rPr>
              <a:t>:</a:t>
            </a:r>
            <a:endParaRPr lang="en-US" sz="4000" b="1" spc="-10" dirty="0">
              <a:latin typeface="Calibri"/>
              <a:cs typeface="Calibri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71AE1D5-7B2C-4B97-915B-224077968E5B}"/>
              </a:ext>
            </a:extLst>
          </p:cNvPr>
          <p:cNvSpPr txBox="1"/>
          <p:nvPr/>
        </p:nvSpPr>
        <p:spPr>
          <a:xfrm>
            <a:off x="598493" y="1379739"/>
            <a:ext cx="1146779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Conscientização</a:t>
            </a:r>
            <a:r>
              <a:rPr lang="en-US" sz="2800" b="1" dirty="0">
                <a:cs typeface="Calibri"/>
              </a:rPr>
              <a:t>: </a:t>
            </a:r>
            <a:r>
              <a:rPr lang="en-US" sz="2800" dirty="0" err="1">
                <a:cs typeface="Calibri"/>
              </a:rPr>
              <a:t>realizar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reuniões</a:t>
            </a:r>
            <a:r>
              <a:rPr lang="en-US" sz="2800" dirty="0">
                <a:cs typeface="Calibri"/>
              </a:rPr>
              <a:t>, </a:t>
            </a:r>
            <a:r>
              <a:rPr lang="en-US" sz="2800" dirty="0" err="1">
                <a:cs typeface="Calibri"/>
              </a:rPr>
              <a:t>audiências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públicas</a:t>
            </a:r>
            <a:r>
              <a:rPr lang="en-US" sz="2800" dirty="0">
                <a:cs typeface="Calibri"/>
              </a:rPr>
              <a:t> e </a:t>
            </a:r>
            <a:r>
              <a:rPr lang="en-US" sz="2800" dirty="0" err="1">
                <a:cs typeface="Calibri"/>
              </a:rPr>
              <a:t>eventos</a:t>
            </a:r>
            <a:r>
              <a:rPr lang="en-US" sz="2800" dirty="0">
                <a:cs typeface="Calibri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b="1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Comunicação</a:t>
            </a:r>
            <a:r>
              <a:rPr lang="en-US" sz="2800" b="1" dirty="0">
                <a:cs typeface="Calibri"/>
              </a:rPr>
              <a:t>: </a:t>
            </a:r>
            <a:r>
              <a:rPr lang="en-US" sz="2800" dirty="0" err="1">
                <a:cs typeface="Calibri"/>
              </a:rPr>
              <a:t>promover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campanhas</a:t>
            </a:r>
            <a:r>
              <a:rPr lang="en-US" sz="2800" dirty="0">
                <a:cs typeface="Calibri"/>
              </a:rPr>
              <a:t>, </a:t>
            </a:r>
            <a:r>
              <a:rPr lang="en-US" sz="2800" dirty="0" err="1">
                <a:cs typeface="Calibri"/>
              </a:rPr>
              <a:t>realizar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divulgações</a:t>
            </a:r>
            <a:r>
              <a:rPr lang="en-US" sz="2800" dirty="0">
                <a:cs typeface="Calibri"/>
              </a:rPr>
              <a:t> em </a:t>
            </a:r>
            <a:r>
              <a:rPr lang="en-US" sz="2800" dirty="0" err="1">
                <a:cs typeface="Calibri"/>
              </a:rPr>
              <a:t>jornais</a:t>
            </a:r>
            <a:r>
              <a:rPr lang="en-US" sz="2800" dirty="0">
                <a:cs typeface="Calibri"/>
              </a:rPr>
              <a:t>, redes </a:t>
            </a:r>
            <a:r>
              <a:rPr lang="en-US" sz="2800" dirty="0" err="1">
                <a:cs typeface="Calibri"/>
              </a:rPr>
              <a:t>sociais</a:t>
            </a:r>
            <a:r>
              <a:rPr lang="en-US" sz="2800" dirty="0">
                <a:cs typeface="Calibri"/>
              </a:rPr>
              <a:t>, radios e TVs.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800" b="1" dirty="0">
              <a:cs typeface="Calibri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b="1" dirty="0" err="1">
                <a:cs typeface="Calibri"/>
              </a:rPr>
              <a:t>Formação</a:t>
            </a:r>
            <a:r>
              <a:rPr lang="en-US" sz="2800" b="1" dirty="0">
                <a:cs typeface="Calibri"/>
              </a:rPr>
              <a:t>:</a:t>
            </a:r>
            <a:r>
              <a:rPr lang="en-US" sz="2800" dirty="0">
                <a:cs typeface="Calibri"/>
              </a:rPr>
              <a:t> </a:t>
            </a:r>
            <a:r>
              <a:rPr lang="en-US" sz="2800" dirty="0" err="1">
                <a:cs typeface="Calibri"/>
              </a:rPr>
              <a:t>estimular</a:t>
            </a:r>
            <a:r>
              <a:rPr lang="en-US" sz="2800" dirty="0">
                <a:cs typeface="Calibri"/>
              </a:rPr>
              <a:t> as equipes a </a:t>
            </a:r>
            <a:r>
              <a:rPr lang="en-US" sz="2800" dirty="0" err="1">
                <a:cs typeface="Calibri"/>
              </a:rPr>
              <a:t>estudarem</a:t>
            </a:r>
            <a:r>
              <a:rPr lang="en-US" sz="2800" dirty="0">
                <a:cs typeface="Calibri"/>
              </a:rPr>
              <a:t> a Estratégia e </a:t>
            </a:r>
            <a:r>
              <a:rPr lang="en-US" sz="2800" dirty="0" err="1">
                <a:cs typeface="Calibri"/>
              </a:rPr>
              <a:t>os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assuntos</a:t>
            </a:r>
            <a:r>
              <a:rPr lang="en-US" sz="2800" dirty="0">
                <a:cs typeface="Calibri"/>
              </a:rPr>
              <a:t> </a:t>
            </a:r>
            <a:r>
              <a:rPr lang="en-US" sz="2800" dirty="0" err="1">
                <a:cs typeface="Calibri"/>
              </a:rPr>
              <a:t>correlatos</a:t>
            </a:r>
            <a:r>
              <a:rPr lang="en-US" sz="2800" dirty="0">
                <a:cs typeface="Calibri"/>
              </a:rPr>
              <a:t> – EaD + salas de </a:t>
            </a:r>
            <a:r>
              <a:rPr lang="en-US" sz="2800" dirty="0" err="1">
                <a:cs typeface="Calibri"/>
              </a:rPr>
              <a:t>aprendizagem</a:t>
            </a:r>
            <a:r>
              <a:rPr lang="en-US" sz="2800" dirty="0">
                <a:cs typeface="Calibri"/>
              </a:rPr>
              <a:t>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E2BE8F0-C6A8-CB0D-CDD7-5E0B04BC2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370" y="4488282"/>
            <a:ext cx="3617105" cy="19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9FFF499-D01F-F00A-6C03-698310184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9931"/>
            <a:ext cx="12172950" cy="53721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BAB04B81-9F1F-6DB7-07CA-EDC815493441}"/>
              </a:ext>
            </a:extLst>
          </p:cNvPr>
          <p:cNvSpPr txBox="1">
            <a:spLocks/>
          </p:cNvSpPr>
          <p:nvPr/>
        </p:nvSpPr>
        <p:spPr>
          <a:xfrm>
            <a:off x="3959541" y="128862"/>
            <a:ext cx="7900258" cy="874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416"/>
              </a:lnSpc>
            </a:pPr>
            <a:r>
              <a:rPr lang="pt-BR" sz="4000" b="1" dirty="0">
                <a:solidFill>
                  <a:srgbClr val="00B0F0"/>
                </a:solidFill>
                <a:latin typeface="+mn-lt"/>
                <a:cs typeface="Segoe UI" panose="020B0502040204020203" pitchFamily="34" charset="0"/>
                <a:sym typeface="Arial"/>
              </a:rPr>
              <a:t>Brasil – status em 18/03/2025</a:t>
            </a:r>
          </a:p>
        </p:txBody>
      </p:sp>
    </p:spTree>
    <p:extLst>
      <p:ext uri="{BB962C8B-B14F-4D97-AF65-F5344CB8AC3E}">
        <p14:creationId xmlns:p14="http://schemas.microsoft.com/office/powerpoint/2010/main" val="307671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>
          <a:extLst>
            <a:ext uri="{FF2B5EF4-FFF2-40B4-BE49-F238E27FC236}">
              <a16:creationId xmlns:a16="http://schemas.microsoft.com/office/drawing/2014/main" id="{3833CEC0-EDA9-54E7-59EA-3628F565C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>
            <a:extLst>
              <a:ext uri="{FF2B5EF4-FFF2-40B4-BE49-F238E27FC236}">
                <a16:creationId xmlns:a16="http://schemas.microsoft.com/office/drawing/2014/main" id="{6582C5A1-1BA7-1170-9BEF-549F88F5BBE2}"/>
              </a:ext>
            </a:extLst>
          </p:cNvPr>
          <p:cNvSpPr/>
          <p:nvPr/>
        </p:nvSpPr>
        <p:spPr>
          <a:xfrm>
            <a:off x="2873278" y="150640"/>
            <a:ext cx="8756361" cy="8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44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Calibri"/>
                <a:cs typeface="Arial"/>
                <a:sym typeface="Arial"/>
              </a:rPr>
              <a:t>Bahia    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Calibri"/>
              <a:ea typeface="Arial"/>
              <a:cs typeface="Arial"/>
              <a:sym typeface="Arial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5EB1B8C-BD18-533D-962B-7830A9276B86}"/>
              </a:ext>
            </a:extLst>
          </p:cNvPr>
          <p:cNvSpPr txBox="1"/>
          <p:nvPr/>
        </p:nvSpPr>
        <p:spPr>
          <a:xfrm>
            <a:off x="338203" y="992730"/>
            <a:ext cx="1113563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Municípios = 417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 err="1">
                <a:latin typeface="Calibri" panose="020F0502020204030204"/>
              </a:rPr>
              <a:t>Readeridos</a:t>
            </a:r>
            <a:r>
              <a:rPr lang="pt-BR" sz="6000" b="1" dirty="0">
                <a:latin typeface="Calibri" panose="020F0502020204030204"/>
              </a:rPr>
              <a:t> em 2025 = 248 (59%)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6000" b="1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Ciclo 2021/2024 = 3</a:t>
            </a:r>
            <a:r>
              <a:rPr lang="pt-BR" sz="6000" b="1" dirty="0">
                <a:latin typeface="Calibri" panose="020F0502020204030204"/>
              </a:rPr>
              <a:t>90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6000" b="1" dirty="0">
              <a:solidFill>
                <a:schemeClr val="tx1"/>
              </a:solidFill>
              <a:latin typeface="Calibri" panose="020F0502020204030204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2181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22F5AB7A-AA65-D59E-8508-000B392D8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>
            <a:extLst>
              <a:ext uri="{FF2B5EF4-FFF2-40B4-BE49-F238E27FC236}">
                <a16:creationId xmlns:a16="http://schemas.microsoft.com/office/drawing/2014/main" id="{E3288E73-2591-9AC0-5A0B-D9F496F835B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979636" y="37578"/>
            <a:ext cx="9496591" cy="939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r">
              <a:lnSpc>
                <a:spcPct val="138888"/>
              </a:lnSpc>
              <a:spcBef>
                <a:spcPts val="0"/>
              </a:spcBef>
              <a:buSzPts val="5200"/>
            </a:pPr>
            <a:r>
              <a:rPr lang="en-US" sz="4000" b="1" spc="-70" dirty="0" err="1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Atenção</a:t>
            </a:r>
            <a:r>
              <a:rPr lang="en-US" sz="40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  <a:sym typeface="Arial"/>
              </a:rPr>
              <a:t>!!! </a:t>
            </a:r>
            <a:endParaRPr lang="en-US" sz="4000" b="1" spc="-70" dirty="0">
              <a:solidFill>
                <a:srgbClr val="00B0F0"/>
              </a:solidFill>
              <a:latin typeface="Calibri"/>
              <a:ea typeface="Calibri"/>
              <a:cs typeface="Arial"/>
            </a:endParaRPr>
          </a:p>
        </p:txBody>
      </p:sp>
      <p:sp>
        <p:nvSpPr>
          <p:cNvPr id="169" name="Google Shape;169;p8">
            <a:extLst>
              <a:ext uri="{FF2B5EF4-FFF2-40B4-BE49-F238E27FC236}">
                <a16:creationId xmlns:a16="http://schemas.microsoft.com/office/drawing/2014/main" id="{A55A199F-3C26-88DE-B47C-5430639D512F}"/>
              </a:ext>
            </a:extLst>
          </p:cNvPr>
          <p:cNvSpPr/>
          <p:nvPr/>
        </p:nvSpPr>
        <p:spPr>
          <a:xfrm>
            <a:off x="320233" y="1166862"/>
            <a:ext cx="11732191" cy="4154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Em 2025, teremos a </a:t>
            </a:r>
            <a:r>
              <a:rPr lang="en-US" sz="4400" dirty="0" err="1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oportunidade</a:t>
            </a:r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 de </a:t>
            </a:r>
            <a:r>
              <a:rPr lang="en-US" sz="4400" dirty="0" err="1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inserir</a:t>
            </a:r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 a BAE em duas </a:t>
            </a:r>
            <a:r>
              <a:rPr lang="en-US" sz="4400" dirty="0" err="1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peças</a:t>
            </a:r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importantes</a:t>
            </a:r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 de </a:t>
            </a:r>
            <a:r>
              <a:rPr lang="en-US" sz="4400" b="1" dirty="0" err="1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planejamento</a:t>
            </a:r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:</a:t>
            </a:r>
            <a:b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</a:br>
            <a:endParaRPr lang="en-US" sz="4400" dirty="0">
              <a:solidFill>
                <a:schemeClr val="dk1"/>
              </a:solidFill>
              <a:latin typeface="Calibri"/>
              <a:cs typeface="Arial"/>
              <a:sym typeface="Quattrocento Sans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400" dirty="0">
                <a:solidFill>
                  <a:schemeClr val="dk1"/>
                </a:solidFill>
                <a:latin typeface="Calibri"/>
                <a:cs typeface="Arial"/>
                <a:sym typeface="Quattrocento Sans"/>
              </a:rPr>
              <a:t>PPA 2026/2029</a:t>
            </a:r>
            <a:endParaRPr lang="en-US" sz="4400" dirty="0">
              <a:solidFill>
                <a:schemeClr val="dk1"/>
              </a:solidFill>
              <a:latin typeface="Calibri"/>
              <a:cs typeface="Arial"/>
              <a:sym typeface="Arial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4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44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Planos Municipais de Educação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59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FFAFF1-6FDA-4750-2549-DF8AE765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598" y="984952"/>
            <a:ext cx="7338739" cy="48880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12B2EA-9A3C-1BE5-FDD7-23FDE9798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898517"/>
            <a:ext cx="4572000" cy="306096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894"/>
              </a:lnSpc>
            </a:pPr>
            <a:r>
              <a:rPr lang="en-US" sz="4000" b="1" spc="-82" dirty="0">
                <a:latin typeface="Calibri"/>
                <a:ea typeface="Calibri"/>
                <a:cs typeface="Segoe UI Semibold"/>
              </a:rPr>
              <a:t>A exclusão e o </a:t>
            </a:r>
            <a:r>
              <a:rPr lang="en-US" sz="4000" b="1" spc="-82" dirty="0" err="1">
                <a:latin typeface="Calibri"/>
                <a:ea typeface="Calibri"/>
                <a:cs typeface="Segoe UI Semibold"/>
              </a:rPr>
              <a:t>abandono</a:t>
            </a:r>
            <a:r>
              <a:rPr lang="en-US" sz="4000" b="1" spc="-82" dirty="0">
                <a:latin typeface="Calibri"/>
                <a:ea typeface="Calibri"/>
                <a:cs typeface="Segoe UI Semibold"/>
              </a:rPr>
              <a:t> escolar </a:t>
            </a:r>
            <a:r>
              <a:rPr lang="en-US" sz="4000" b="1" spc="-82" dirty="0" err="1">
                <a:latin typeface="Calibri"/>
                <a:ea typeface="Calibri"/>
                <a:cs typeface="Segoe UI Semibold"/>
              </a:rPr>
              <a:t>são</a:t>
            </a:r>
            <a:r>
              <a:rPr lang="en-US" sz="4000" b="1" spc="-82" dirty="0">
                <a:latin typeface="Calibri"/>
                <a:ea typeface="Calibri"/>
                <a:cs typeface="Segoe UI Semibold"/>
              </a:rPr>
              <a:t> </a:t>
            </a:r>
            <a:r>
              <a:rPr lang="en-US" sz="4000" b="1" spc="-82" dirty="0" err="1">
                <a:latin typeface="Calibri"/>
                <a:ea typeface="Calibri"/>
                <a:cs typeface="Segoe UI Semibold"/>
              </a:rPr>
              <a:t>fenômenos</a:t>
            </a:r>
            <a:r>
              <a:rPr lang="en-US" sz="4000" b="1" spc="-82" dirty="0">
                <a:latin typeface="Calibri"/>
                <a:ea typeface="Calibri"/>
                <a:cs typeface="Segoe UI Semibold"/>
              </a:rPr>
              <a:t> </a:t>
            </a:r>
            <a:r>
              <a:rPr lang="en-US" sz="4000" b="1" spc="-82" dirty="0" err="1">
                <a:latin typeface="Calibri"/>
                <a:ea typeface="Calibri"/>
                <a:cs typeface="Segoe UI Semibold"/>
              </a:rPr>
              <a:t>multidimensionais</a:t>
            </a:r>
            <a:r>
              <a:rPr lang="en-US" sz="4000" b="1" spc="-82" dirty="0">
                <a:latin typeface="Calibri"/>
                <a:ea typeface="Calibri"/>
                <a:cs typeface="Segoe UI Semibold"/>
              </a:rPr>
              <a:t>.</a:t>
            </a:r>
            <a:r>
              <a:rPr lang="en-US" sz="4000" b="1" spc="-82" dirty="0">
                <a:latin typeface="Segoe UI Semibold"/>
                <a:cs typeface="Segoe UI Semi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6079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72E6286-2873-B256-DB1D-F3904779F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989" y="1168187"/>
            <a:ext cx="8676021" cy="536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5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E3E99-0FA5-49F2-A544-012BCCC9CA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7"/>
          <a:stretch/>
        </p:blipFill>
        <p:spPr>
          <a:xfrm>
            <a:off x="726260" y="125716"/>
            <a:ext cx="10753645" cy="66065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BB6787-4F70-430D-9057-671681BFACBC}"/>
              </a:ext>
            </a:extLst>
          </p:cNvPr>
          <p:cNvSpPr txBox="1"/>
          <p:nvPr/>
        </p:nvSpPr>
        <p:spPr>
          <a:xfrm>
            <a:off x="1095591" y="5499169"/>
            <a:ext cx="10022699" cy="618118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4081"/>
              </a:lnSpc>
            </a:pPr>
            <a:r>
              <a:rPr lang="en-US" sz="3627" spc="-82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Você</a:t>
            </a:r>
            <a:r>
              <a:rPr lang="en-US" sz="3627" spc="-82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27" spc="-82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pode</a:t>
            </a:r>
            <a:r>
              <a:rPr lang="en-US" sz="3627" spc="-82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627" spc="-82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fazer</a:t>
            </a:r>
            <a:r>
              <a:rPr lang="en-US" sz="3627" spc="-82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a </a:t>
            </a:r>
            <a:r>
              <a:rPr lang="en-US" sz="3627" spc="-82" dirty="0" err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diferença</a:t>
            </a:r>
            <a:r>
              <a:rPr lang="en-US" sz="3627" spc="-82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FE07AA-C8EF-455E-9F28-B04455BBE9D8}"/>
              </a:ext>
            </a:extLst>
          </p:cNvPr>
          <p:cNvSpPr/>
          <p:nvPr/>
        </p:nvSpPr>
        <p:spPr>
          <a:xfrm>
            <a:off x="5414745" y="5623873"/>
            <a:ext cx="184731" cy="217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816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1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9B6B240-61FF-4207-B532-33DA9D4E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5274" y="3822208"/>
            <a:ext cx="5895888" cy="107133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buClr>
                <a:schemeClr val="accent4">
                  <a:lumMod val="75000"/>
                </a:schemeClr>
              </a:buClr>
            </a:pPr>
            <a:r>
              <a:rPr lang="en-US" sz="34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</a:rPr>
              <a:t>31,9 </a:t>
            </a:r>
            <a:r>
              <a:rPr lang="en-US" sz="3400" b="1" spc="-70" dirty="0" err="1">
                <a:solidFill>
                  <a:srgbClr val="00B0F0"/>
                </a:solidFill>
                <a:latin typeface="Calibri"/>
                <a:ea typeface="Calibri"/>
                <a:cs typeface="Arial"/>
              </a:rPr>
              <a:t>milhões</a:t>
            </a:r>
            <a:r>
              <a:rPr lang="en-US" sz="34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</a:rPr>
              <a:t> </a:t>
            </a:r>
            <a:r>
              <a:rPr lang="en-US" dirty="0"/>
              <a:t>de </a:t>
            </a:r>
            <a:r>
              <a:rPr lang="en-US" dirty="0" err="1"/>
              <a:t>crianças</a:t>
            </a:r>
            <a:r>
              <a:rPr lang="en-US" dirty="0"/>
              <a:t> e </a:t>
            </a:r>
            <a:r>
              <a:rPr lang="en-US" dirty="0" err="1"/>
              <a:t>adolescentes</a:t>
            </a:r>
            <a:r>
              <a:rPr lang="en-US" dirty="0"/>
              <a:t> do </a:t>
            </a:r>
            <a:r>
              <a:rPr lang="en-US" dirty="0" err="1"/>
              <a:t>país</a:t>
            </a:r>
            <a:r>
              <a:rPr lang="en-US" dirty="0"/>
              <a:t> </a:t>
            </a:r>
            <a:r>
              <a:rPr lang="en-US" dirty="0" err="1"/>
              <a:t>vivem</a:t>
            </a:r>
            <a:r>
              <a:rPr lang="en-US" dirty="0"/>
              <a:t> em </a:t>
            </a:r>
            <a:r>
              <a:rPr lang="en-US" dirty="0" err="1"/>
              <a:t>pobreza</a:t>
            </a:r>
            <a:r>
              <a:rPr lang="en-US" dirty="0"/>
              <a:t> multidimensional.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45B45D-DFFA-4ABE-940C-147019EBCB6F}"/>
              </a:ext>
            </a:extLst>
          </p:cNvPr>
          <p:cNvSpPr txBox="1"/>
          <p:nvPr/>
        </p:nvSpPr>
        <p:spPr>
          <a:xfrm>
            <a:off x="1686108" y="241888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5474EF-CF6A-48A5-911C-FEDB0923C290}"/>
              </a:ext>
            </a:extLst>
          </p:cNvPr>
          <p:cNvSpPr txBox="1"/>
          <p:nvPr/>
        </p:nvSpPr>
        <p:spPr>
          <a:xfrm>
            <a:off x="893729" y="1299567"/>
            <a:ext cx="5909081" cy="228735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dirty="0"/>
              <a:t>É diferente do entendimento tradicional da pobreza monetária. </a:t>
            </a:r>
            <a:endParaRPr lang="pt-BR" sz="2400" i="1" dirty="0">
              <a:ea typeface="Calibri" panose="020F0502020204030204"/>
              <a:cs typeface="Calibri" panose="020F0502020204030204"/>
            </a:endParaRPr>
          </a:p>
          <a:p>
            <a:endParaRPr lang="pt-BR" sz="2400" dirty="0"/>
          </a:p>
          <a:p>
            <a:r>
              <a:rPr lang="pt-BR" sz="2400" dirty="0"/>
              <a:t>É resultado da </a:t>
            </a:r>
            <a:r>
              <a:rPr lang="pt-BR" sz="2400" b="1" dirty="0"/>
              <a:t>inter-relação entre privações, exclusões e diferentes vulnerabilidades </a:t>
            </a:r>
            <a:r>
              <a:rPr lang="pt-BR" sz="2400" dirty="0"/>
              <a:t>a que meninas e meninos estão expostos.</a:t>
            </a:r>
            <a:endParaRPr lang="pt-BR" sz="2400" i="1" dirty="0">
              <a:ea typeface="Calibri"/>
              <a:cs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7C1CCB-0BE1-4C33-B4E4-474B13BCEE50}"/>
              </a:ext>
            </a:extLst>
          </p:cNvPr>
          <p:cNvSpPr/>
          <p:nvPr/>
        </p:nvSpPr>
        <p:spPr>
          <a:xfrm>
            <a:off x="649549" y="883784"/>
            <a:ext cx="10892901" cy="538946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EFB11-1BFA-4665-A0D1-ACC7A80C1096}"/>
              </a:ext>
            </a:extLst>
          </p:cNvPr>
          <p:cNvSpPr txBox="1"/>
          <p:nvPr/>
        </p:nvSpPr>
        <p:spPr>
          <a:xfrm>
            <a:off x="1281932" y="5650766"/>
            <a:ext cx="529680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dirty="0"/>
              <a:t>(UNICEF, 2023: https://www.unicef.org/</a:t>
            </a:r>
            <a:r>
              <a:rPr lang="pt-BR" sz="1100" dirty="0" err="1"/>
              <a:t>brazil</a:t>
            </a:r>
            <a:r>
              <a:rPr lang="pt-BR" sz="1100" dirty="0"/>
              <a:t>/media/26726/file/unicef_pobreza-multidimensional-na-infancia-e-adolescencia_2022.pdf)</a:t>
            </a:r>
            <a:endParaRPr lang="en-US" sz="11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89DE51-F463-F6ED-0604-11A2C4988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008" y="936946"/>
            <a:ext cx="5007992" cy="5921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16A840-96BE-282D-C372-FEED6CE4F4CC}"/>
              </a:ext>
            </a:extLst>
          </p:cNvPr>
          <p:cNvSpPr txBox="1"/>
          <p:nvPr/>
        </p:nvSpPr>
        <p:spPr>
          <a:xfrm>
            <a:off x="405424" y="76453"/>
            <a:ext cx="11573634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36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</a:rPr>
              <a:t>Pobreza Multidimensional na Infância e Adolescência</a:t>
            </a:r>
            <a:endParaRPr lang="en-US" sz="3600" b="1" spc="-70" dirty="0">
              <a:solidFill>
                <a:srgbClr val="00B0F0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88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CC564-5CDC-EE50-61BD-0BFE26BD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8610" y="68155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D1350-B7F4-8046-B843-4CB44154C21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C05B2-25CE-E4C0-485E-67A534D924F0}"/>
              </a:ext>
            </a:extLst>
          </p:cNvPr>
          <p:cNvSpPr txBox="1"/>
          <p:nvPr/>
        </p:nvSpPr>
        <p:spPr>
          <a:xfrm>
            <a:off x="309183" y="103765"/>
            <a:ext cx="1157363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-7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Pobreza Multidimensional </a:t>
            </a:r>
            <a:r>
              <a:rPr lang="pt-BR" sz="3200" b="1" spc="-70" dirty="0">
                <a:solidFill>
                  <a:srgbClr val="00B0F0"/>
                </a:solidFill>
                <a:latin typeface="Calibri"/>
                <a:ea typeface="Calibri"/>
                <a:cs typeface="Arial"/>
              </a:rPr>
              <a:t>na Infância e Adolescência</a:t>
            </a:r>
            <a:endParaRPr lang="en-US" sz="3200" b="1" i="0" u="none" strike="noStrike" kern="1200" cap="none" spc="-7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19D774CD-62A6-87CF-5FDD-8C7F1DE8ED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5642520"/>
              </p:ext>
            </p:extLst>
          </p:nvPr>
        </p:nvGraphicFramePr>
        <p:xfrm>
          <a:off x="1004346" y="1373494"/>
          <a:ext cx="8629095" cy="494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1F841357-D16E-3AA3-A118-58F22CC3C3CF}"/>
              </a:ext>
            </a:extLst>
          </p:cNvPr>
          <p:cNvSpPr/>
          <p:nvPr/>
        </p:nvSpPr>
        <p:spPr>
          <a:xfrm>
            <a:off x="1644201" y="1055891"/>
            <a:ext cx="4627756" cy="267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de Privações – Pnad, 2022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78C96EA-DA6D-7822-C83B-369247BAEA21}"/>
              </a:ext>
            </a:extLst>
          </p:cNvPr>
          <p:cNvSpPr/>
          <p:nvPr/>
        </p:nvSpPr>
        <p:spPr>
          <a:xfrm>
            <a:off x="830162" y="2282871"/>
            <a:ext cx="814039" cy="36799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7B3245-5EB9-6A4E-D83F-8A874DA1220E}"/>
              </a:ext>
            </a:extLst>
          </p:cNvPr>
          <p:cNvSpPr/>
          <p:nvPr/>
        </p:nvSpPr>
        <p:spPr>
          <a:xfrm>
            <a:off x="8051937" y="2380785"/>
            <a:ext cx="3987537" cy="1635034"/>
          </a:xfrm>
          <a:prstGeom prst="rect">
            <a:avLst/>
          </a:prstGeom>
          <a:solidFill>
            <a:schemeClr val="bg1"/>
          </a:solidFill>
          <a:ln>
            <a:solidFill>
              <a:srgbClr val="00ADE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CCFDA6-FF48-1EA3-C780-81B8BBD7058C}"/>
              </a:ext>
            </a:extLst>
          </p:cNvPr>
          <p:cNvSpPr txBox="1"/>
          <p:nvPr/>
        </p:nvSpPr>
        <p:spPr>
          <a:xfrm>
            <a:off x="8088198" y="2465492"/>
            <a:ext cx="398753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Educação -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crianças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adolescentes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: </a:t>
            </a:r>
            <a:endParaRPr lang="en-US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9-17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anos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que frequentam escola, mas com</a:t>
            </a:r>
            <a:r>
              <a:rPr lang="pt-BR" dirty="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atraso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</a:t>
            </a:r>
            <a:endParaRPr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4-17 anos que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não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frequentam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escola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85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BCC564-5CDC-EE50-61BD-0BFE26BD1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8610" y="68155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D1350-B7F4-8046-B843-4CB44154C21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C05B2-25CE-E4C0-485E-67A534D924F0}"/>
              </a:ext>
            </a:extLst>
          </p:cNvPr>
          <p:cNvSpPr txBox="1"/>
          <p:nvPr/>
        </p:nvSpPr>
        <p:spPr>
          <a:xfrm>
            <a:off x="238151" y="70172"/>
            <a:ext cx="1157363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7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Violências letal e sexual</a:t>
            </a:r>
            <a:endParaRPr lang="en-US" sz="4800" b="1" i="0" u="none" strike="noStrike" kern="1200" cap="none" spc="-7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3B22E9-4091-7AD1-AF6F-ACBFB18B6746}"/>
              </a:ext>
            </a:extLst>
          </p:cNvPr>
          <p:cNvSpPr txBox="1"/>
          <p:nvPr/>
        </p:nvSpPr>
        <p:spPr>
          <a:xfrm>
            <a:off x="973476" y="1113243"/>
            <a:ext cx="10738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</a:rPr>
              <a:t>15.101 </a:t>
            </a:r>
            <a:r>
              <a:rPr lang="en-US" sz="3600" dirty="0" err="1"/>
              <a:t>mortes</a:t>
            </a:r>
            <a:r>
              <a:rPr lang="en-US" sz="3600" dirty="0"/>
              <a:t> </a:t>
            </a:r>
            <a:r>
              <a:rPr lang="en-US" sz="3600" dirty="0" err="1"/>
              <a:t>violentas</a:t>
            </a:r>
            <a:r>
              <a:rPr lang="en-US" sz="3600" dirty="0"/>
              <a:t> </a:t>
            </a:r>
            <a:r>
              <a:rPr lang="en-US" sz="3600" dirty="0" err="1"/>
              <a:t>intencionais</a:t>
            </a:r>
            <a:r>
              <a:rPr lang="en-US" sz="3600" dirty="0"/>
              <a:t> de 0 a 19 anos.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D8D209-BC78-0474-AB4B-E6560169BF6F}"/>
              </a:ext>
            </a:extLst>
          </p:cNvPr>
          <p:cNvSpPr txBox="1"/>
          <p:nvPr/>
        </p:nvSpPr>
        <p:spPr>
          <a:xfrm>
            <a:off x="1136316" y="2248647"/>
            <a:ext cx="8809350" cy="3034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/>
              <a:t>91,6% entre </a:t>
            </a:r>
            <a:r>
              <a:rPr lang="en-US" sz="4400" dirty="0"/>
              <a:t>15 e 19 anos.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/>
              <a:t>90% </a:t>
            </a:r>
            <a:r>
              <a:rPr lang="en-US" sz="4400" b="1" dirty="0" err="1"/>
              <a:t>meninos</a:t>
            </a:r>
            <a:r>
              <a:rPr lang="en-US" sz="4400" b="1" dirty="0"/>
              <a:t> -  </a:t>
            </a:r>
            <a:r>
              <a:rPr lang="en-US" sz="4400" dirty="0"/>
              <a:t>9 em </a:t>
            </a:r>
            <a:r>
              <a:rPr lang="en-US" sz="4400" dirty="0" err="1"/>
              <a:t>cada</a:t>
            </a:r>
            <a:r>
              <a:rPr lang="en-US" sz="4400" dirty="0"/>
              <a:t> 10.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b="1" dirty="0"/>
              <a:t>82,9%* negros – </a:t>
            </a:r>
            <a:r>
              <a:rPr lang="en-US" sz="4400" dirty="0"/>
              <a:t>9.328.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9B8FE3-35D1-0F1A-A90C-F6B7E90F4D6D}"/>
              </a:ext>
            </a:extLst>
          </p:cNvPr>
          <p:cNvSpPr txBox="1"/>
          <p:nvPr/>
        </p:nvSpPr>
        <p:spPr>
          <a:xfrm>
            <a:off x="764296" y="6049269"/>
            <a:ext cx="5453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/>
              <a:t>Panorama da Violência Letal e Sexual II | 2024 – UNICEF e FBSP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0855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2E562-DBE1-5802-5FD5-3EE9FE6BF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FC888-DDC1-5A89-2EE4-6D742F03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8610" y="68155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D1350-B7F4-8046-B843-4CB44154C21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30F52-DCAC-81F0-46D6-95C8EA5CEBDA}"/>
              </a:ext>
            </a:extLst>
          </p:cNvPr>
          <p:cNvSpPr txBox="1"/>
          <p:nvPr/>
        </p:nvSpPr>
        <p:spPr>
          <a:xfrm>
            <a:off x="238151" y="70172"/>
            <a:ext cx="1157363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7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Violências letal e sexual</a:t>
            </a:r>
            <a:endParaRPr lang="en-US" sz="4800" b="1" i="0" u="none" strike="noStrike" kern="1200" cap="none" spc="-7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8A0F7F-FFA9-B6D6-564D-000FA99E5ADA}"/>
              </a:ext>
            </a:extLst>
          </p:cNvPr>
          <p:cNvSpPr txBox="1"/>
          <p:nvPr/>
        </p:nvSpPr>
        <p:spPr>
          <a:xfrm>
            <a:off x="415525" y="1038955"/>
            <a:ext cx="11360950" cy="64940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3600" b="1" dirty="0">
                <a:solidFill>
                  <a:srgbClr val="00B0F0"/>
                </a:solidFill>
              </a:rPr>
              <a:t>Residência</a:t>
            </a:r>
            <a:r>
              <a:rPr lang="pt-BR" sz="3600" dirty="0"/>
              <a:t> é o principal local até os 9 anos.</a:t>
            </a:r>
          </a:p>
          <a:p>
            <a:endParaRPr lang="pt-BR" sz="3600" b="1" dirty="0">
              <a:solidFill>
                <a:srgbClr val="00B0F0"/>
              </a:solidFill>
            </a:endParaRPr>
          </a:p>
          <a:p>
            <a:r>
              <a:rPr lang="pt-BR" sz="3600" b="1" dirty="0">
                <a:solidFill>
                  <a:srgbClr val="00B0F0"/>
                </a:solidFill>
              </a:rPr>
              <a:t>Conhecidos</a:t>
            </a:r>
            <a:r>
              <a:rPr lang="pt-BR" sz="3600" dirty="0"/>
              <a:t> são principais autores até os 9 anos.</a:t>
            </a:r>
          </a:p>
          <a:p>
            <a:endParaRPr lang="pt-BR" sz="3600" dirty="0">
              <a:cs typeface="Arial"/>
            </a:endParaRPr>
          </a:p>
          <a:p>
            <a:r>
              <a:rPr lang="pt-BR" sz="3600" b="1" dirty="0">
                <a:solidFill>
                  <a:srgbClr val="00B0F0"/>
                </a:solidFill>
              </a:rPr>
              <a:t>Arma de fogo</a:t>
            </a:r>
            <a:r>
              <a:rPr lang="pt-BR" sz="3600" dirty="0">
                <a:solidFill>
                  <a:srgbClr val="00B0F0"/>
                </a:solidFill>
              </a:rPr>
              <a:t> </a:t>
            </a:r>
            <a:r>
              <a:rPr lang="pt-BR" sz="3600" dirty="0"/>
              <a:t>é principal instrumento a partir de 05-09 anos.</a:t>
            </a:r>
          </a:p>
          <a:p>
            <a:endParaRPr lang="pt-BR" sz="3600" dirty="0"/>
          </a:p>
          <a:p>
            <a:r>
              <a:rPr lang="pt-BR" sz="3600" b="1" dirty="0">
                <a:solidFill>
                  <a:srgbClr val="00B0F0"/>
                </a:solidFill>
              </a:rPr>
              <a:t>Menino negro: </a:t>
            </a:r>
            <a:r>
              <a:rPr lang="pt-BR" sz="3600" dirty="0"/>
              <a:t>4,4 X mais que menino branco; 21 X mais que menina branca.</a:t>
            </a:r>
            <a:endParaRPr lang="en-US" sz="3600" dirty="0"/>
          </a:p>
          <a:p>
            <a:endParaRPr lang="en-US" sz="3600" dirty="0"/>
          </a:p>
          <a:p>
            <a:endParaRPr lang="pt-BR" sz="3600" dirty="0">
              <a:cs typeface="Arial"/>
            </a:endParaRPr>
          </a:p>
          <a:p>
            <a:endParaRPr lang="en-US" sz="2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BB5993-87BD-735C-0806-AEFB1B16DB25}"/>
              </a:ext>
            </a:extLst>
          </p:cNvPr>
          <p:cNvSpPr txBox="1"/>
          <p:nvPr/>
        </p:nvSpPr>
        <p:spPr>
          <a:xfrm>
            <a:off x="5223354" y="6092259"/>
            <a:ext cx="6453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/>
              <a:t>Panorama da Violência Letal e Sexual II | 2024 – UNICEF e FBSP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437222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BB492-1FB2-3702-F5DD-A9F61C95A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CB4FD-861D-A6C9-633F-71F51094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8610" y="68155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D1350-B7F4-8046-B843-4CB44154C21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DC0338-AA66-9699-6920-7DD220B5218A}"/>
              </a:ext>
            </a:extLst>
          </p:cNvPr>
          <p:cNvSpPr txBox="1"/>
          <p:nvPr/>
        </p:nvSpPr>
        <p:spPr>
          <a:xfrm>
            <a:off x="225592" y="47730"/>
            <a:ext cx="1157363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7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Violência sexual</a:t>
            </a:r>
            <a:endParaRPr lang="en-US" sz="4800" b="1" i="0" u="none" strike="noStrike" kern="1200" cap="none" spc="-7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663284C-D429-93AD-EDA9-67B56DDE7467}"/>
              </a:ext>
            </a:extLst>
          </p:cNvPr>
          <p:cNvSpPr txBox="1"/>
          <p:nvPr/>
        </p:nvSpPr>
        <p:spPr>
          <a:xfrm>
            <a:off x="5390002" y="6145310"/>
            <a:ext cx="6801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/>
              <a:t>Panorama da Violência Letal e Sexual II | 2024 – UNICEF e FBSP</a:t>
            </a:r>
            <a:endParaRPr lang="en-US" sz="20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45290-2765-1BCD-BD36-CE70B31CE895}"/>
              </a:ext>
            </a:extLst>
          </p:cNvPr>
          <p:cNvSpPr txBox="1"/>
          <p:nvPr/>
        </p:nvSpPr>
        <p:spPr>
          <a:xfrm>
            <a:off x="535649" y="1138745"/>
            <a:ext cx="109006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F0"/>
                </a:solidFill>
              </a:rPr>
              <a:t>164.199 </a:t>
            </a:r>
            <a:r>
              <a:rPr lang="pt-BR" sz="3200" dirty="0"/>
              <a:t>vítimas estupro e estupro de vulnerável - 1 a cada 8 minutos.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F40115-9A77-7DB3-8CFE-66A7C2DA3D6B}"/>
              </a:ext>
            </a:extLst>
          </p:cNvPr>
          <p:cNvSpPr txBox="1"/>
          <p:nvPr/>
        </p:nvSpPr>
        <p:spPr>
          <a:xfrm>
            <a:off x="711014" y="2480850"/>
            <a:ext cx="4228965" cy="14933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B0F0"/>
                </a:solidFill>
              </a:rPr>
              <a:t>80% </a:t>
            </a:r>
            <a:r>
              <a:rPr lang="en-US" sz="3200" dirty="0"/>
              <a:t>até 14 anos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87%</a:t>
            </a:r>
            <a:r>
              <a:rPr lang="en-US" sz="3200" b="1" dirty="0">
                <a:solidFill>
                  <a:srgbClr val="00B0F0"/>
                </a:solidFill>
              </a:rPr>
              <a:t> meninas</a:t>
            </a:r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5271C-590F-AB49-C27B-059BD7E65915}"/>
              </a:ext>
            </a:extLst>
          </p:cNvPr>
          <p:cNvSpPr txBox="1"/>
          <p:nvPr/>
        </p:nvSpPr>
        <p:spPr>
          <a:xfrm>
            <a:off x="711014" y="4387065"/>
            <a:ext cx="3648044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B0F0"/>
                </a:solidFill>
              </a:rPr>
              <a:t>Menina </a:t>
            </a:r>
            <a:endParaRPr lang="en-US" sz="3200" b="1" dirty="0">
              <a:solidFill>
                <a:srgbClr val="00B0F0"/>
              </a:solidFill>
            </a:endParaRPr>
          </a:p>
          <a:p>
            <a:r>
              <a:rPr lang="pt-BR" sz="3200" dirty="0"/>
              <a:t>7 X mais que um menino</a:t>
            </a:r>
            <a:endParaRPr lang="pt-BR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C5AC80-C46B-DE27-069E-0D32E2264D6F}"/>
              </a:ext>
            </a:extLst>
          </p:cNvPr>
          <p:cNvSpPr txBox="1"/>
          <p:nvPr/>
        </p:nvSpPr>
        <p:spPr>
          <a:xfrm>
            <a:off x="5511937" y="2486281"/>
            <a:ext cx="2707106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 dirty="0">
                <a:solidFill>
                  <a:srgbClr val="00B0F0"/>
                </a:solidFill>
              </a:rPr>
              <a:t>Residência </a:t>
            </a:r>
          </a:p>
          <a:p>
            <a:r>
              <a:rPr lang="pt-BR" sz="3200" dirty="0"/>
              <a:t>é o principal local</a:t>
            </a:r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3C451AF3-F530-BC17-FC1C-DFF1BC5EF08E}"/>
              </a:ext>
            </a:extLst>
          </p:cNvPr>
          <p:cNvSpPr txBox="1"/>
          <p:nvPr/>
        </p:nvSpPr>
        <p:spPr>
          <a:xfrm>
            <a:off x="8791001" y="2404548"/>
            <a:ext cx="284466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r>
              <a:rPr lang="pt-BR" sz="3200" b="1" dirty="0">
                <a:solidFill>
                  <a:srgbClr val="00B0F0"/>
                </a:solidFill>
              </a:rPr>
              <a:t>Conhecidos </a:t>
            </a:r>
          </a:p>
          <a:p>
            <a:r>
              <a:rPr lang="pt-BR" sz="3200" dirty="0"/>
              <a:t>são principais autores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093439-8F2D-F744-B092-B0A4F2DE61EE}"/>
              </a:ext>
            </a:extLst>
          </p:cNvPr>
          <p:cNvSpPr txBox="1"/>
          <p:nvPr/>
        </p:nvSpPr>
        <p:spPr>
          <a:xfrm>
            <a:off x="5511937" y="4387065"/>
            <a:ext cx="6093912" cy="1569660"/>
          </a:xfrm>
          <a:prstGeom prst="rect">
            <a:avLst/>
          </a:prstGeom>
          <a:noFill/>
          <a:ln>
            <a:solidFill>
              <a:schemeClr val="dk1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 err="1"/>
              <a:t>Aumenta</a:t>
            </a:r>
            <a:r>
              <a:rPr lang="en-US" sz="3200" dirty="0"/>
              <a:t> mais entre </a:t>
            </a:r>
            <a:r>
              <a:rPr lang="en-US" sz="3200" b="1" dirty="0" err="1">
                <a:solidFill>
                  <a:srgbClr val="00B0F0"/>
                </a:solidFill>
              </a:rPr>
              <a:t>crianças</a:t>
            </a:r>
            <a:r>
              <a:rPr lang="en-US" sz="3200" b="1" dirty="0">
                <a:solidFill>
                  <a:srgbClr val="00B0F0"/>
                </a:solidFill>
              </a:rPr>
              <a:t> </a:t>
            </a:r>
            <a:r>
              <a:rPr lang="en-US" sz="3200" b="1" dirty="0" err="1">
                <a:solidFill>
                  <a:srgbClr val="00B0F0"/>
                </a:solidFill>
              </a:rPr>
              <a:t>pequenas</a:t>
            </a:r>
            <a:r>
              <a:rPr lang="en-US" sz="3200" dirty="0"/>
              <a:t>:  </a:t>
            </a:r>
            <a:r>
              <a:rPr lang="pt-BR" sz="3200" dirty="0"/>
              <a:t>23% entre 0 e 4 anos | 17,3% entre 5 e 9 anos.</a:t>
            </a:r>
          </a:p>
        </p:txBody>
      </p:sp>
    </p:spTree>
    <p:extLst>
      <p:ext uri="{BB962C8B-B14F-4D97-AF65-F5344CB8AC3E}">
        <p14:creationId xmlns:p14="http://schemas.microsoft.com/office/powerpoint/2010/main" val="3725385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2850A-D147-CE9A-F902-7D02AC967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BB577-353F-7CB7-47D5-FFE09BF0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78610" y="681553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BD1350-B7F4-8046-B843-4CB44154C21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ADB2F-DC8B-0BA0-89A6-F75E89A27CB6}"/>
              </a:ext>
            </a:extLst>
          </p:cNvPr>
          <p:cNvSpPr txBox="1"/>
          <p:nvPr/>
        </p:nvSpPr>
        <p:spPr>
          <a:xfrm>
            <a:off x="225592" y="47730"/>
            <a:ext cx="11573634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7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Calibri"/>
                <a:cs typeface="Arial"/>
              </a:rPr>
              <a:t>Violência letal</a:t>
            </a:r>
            <a:endParaRPr lang="en-US" sz="4800" b="1" i="0" u="none" strike="noStrike" kern="1200" cap="none" spc="-7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Calibri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9F51A9-B97E-3871-1978-5B7515C0CD8C}"/>
              </a:ext>
            </a:extLst>
          </p:cNvPr>
          <p:cNvSpPr txBox="1"/>
          <p:nvPr/>
        </p:nvSpPr>
        <p:spPr>
          <a:xfrm>
            <a:off x="505570" y="1427763"/>
            <a:ext cx="1118086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3600" dirty="0"/>
              <a:t>2 em cada 3 adolescentes que morreram de forma violenta no Estado de São Paulo, entre 2018 e 2020, </a:t>
            </a:r>
            <a:r>
              <a:rPr lang="pt-BR" sz="3600" b="1" dirty="0"/>
              <a:t>estavam fora da escola</a:t>
            </a:r>
            <a:r>
              <a:rPr lang="pt-BR" sz="3600" dirty="0"/>
              <a:t>.</a:t>
            </a:r>
          </a:p>
          <a:p>
            <a:endParaRPr lang="pt-BR" sz="36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3600" dirty="0"/>
              <a:t>Em 70% dos casos, a morte ocorreu entre um e dois anos depois da </a:t>
            </a:r>
            <a:r>
              <a:rPr lang="pt-BR" sz="3600" b="1" dirty="0"/>
              <a:t>evasão escolar</a:t>
            </a:r>
            <a:r>
              <a:rPr lang="pt-BR" sz="3600" dirty="0"/>
              <a:t>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C712A-E34F-E241-F878-DBF9E301C6FA}"/>
              </a:ext>
            </a:extLst>
          </p:cNvPr>
          <p:cNvSpPr txBox="1"/>
          <p:nvPr/>
        </p:nvSpPr>
        <p:spPr>
          <a:xfrm>
            <a:off x="4233797" y="5620168"/>
            <a:ext cx="756542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i="1" dirty="0"/>
              <a:t>O impacto das múltiplas violações de direitos contra crianças e adolescentes – UNICEF, Assembleia Legislativa SP e Secretaria Estadual de Justiça e Cidadania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9222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F9B6B240-61FF-4207-B532-33DA9D4EEA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5985" y="3362681"/>
            <a:ext cx="6404978" cy="301848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buClr>
                <a:schemeClr val="accent4">
                  <a:lumMod val="75000"/>
                </a:schemeClr>
              </a:buClr>
            </a:pPr>
            <a:r>
              <a:rPr lang="pt-BR" b="1" dirty="0">
                <a:latin typeface="Calibri"/>
                <a:ea typeface="Calibri"/>
                <a:cs typeface="Calibri"/>
              </a:rPr>
              <a:t>Sexo</a:t>
            </a:r>
            <a:r>
              <a:rPr lang="pt-BR" dirty="0">
                <a:latin typeface="Calibri"/>
                <a:ea typeface="Calibri"/>
                <a:cs typeface="Calibri"/>
              </a:rPr>
              <a:t>: 50,2%  meninos e 49,8% meninas</a:t>
            </a:r>
          </a:p>
          <a:p>
            <a:pPr algn="l">
              <a:buClr>
                <a:schemeClr val="accent4">
                  <a:lumMod val="75000"/>
                </a:schemeClr>
              </a:buClr>
            </a:pPr>
            <a:r>
              <a:rPr lang="pt-BR" b="1" dirty="0">
                <a:latin typeface="Calibri"/>
                <a:ea typeface="Calibri"/>
                <a:cs typeface="Calibri"/>
              </a:rPr>
              <a:t>Raça/cor</a:t>
            </a:r>
            <a:r>
              <a:rPr lang="pt-BR" dirty="0">
                <a:latin typeface="Calibri"/>
                <a:ea typeface="Calibri"/>
                <a:cs typeface="Calibri"/>
              </a:rPr>
              <a:t>: + de 70% são pretos, pardos e indígenas</a:t>
            </a:r>
          </a:p>
          <a:p>
            <a:pPr algn="l">
              <a:buClr>
                <a:schemeClr val="accent4">
                  <a:lumMod val="75000"/>
                </a:schemeClr>
              </a:buClr>
            </a:pPr>
            <a:r>
              <a:rPr lang="pt-BR" b="1" dirty="0">
                <a:latin typeface="Calibri"/>
                <a:ea typeface="Calibri"/>
                <a:cs typeface="Calibri"/>
              </a:rPr>
              <a:t>Renda familiar</a:t>
            </a:r>
            <a:r>
              <a:rPr lang="pt-BR" dirty="0">
                <a:latin typeface="Calibri"/>
                <a:ea typeface="Calibri"/>
                <a:cs typeface="Calibri"/>
              </a:rPr>
              <a:t>: </a:t>
            </a:r>
            <a:r>
              <a:rPr lang="pt-BR" b="0" i="0" u="none" strike="noStrike" baseline="0" dirty="0">
                <a:latin typeface="Calibri"/>
                <a:ea typeface="Calibri Light"/>
                <a:cs typeface="Calibri Light"/>
              </a:rPr>
              <a:t>90,1% vivem em famílias com renda familiar </a:t>
            </a:r>
            <a:r>
              <a:rPr lang="pt-BR" b="0" i="1" u="none" strike="noStrike" baseline="0" dirty="0">
                <a:latin typeface="Calibri"/>
                <a:ea typeface="Calibri Light"/>
                <a:cs typeface="Calibri Light"/>
              </a:rPr>
              <a:t>per capita </a:t>
            </a:r>
            <a:r>
              <a:rPr lang="pt-BR" b="0" i="0" u="none" strike="noStrike" baseline="0" dirty="0">
                <a:latin typeface="Calibri"/>
                <a:ea typeface="Calibri Light"/>
                <a:cs typeface="Calibri Light"/>
              </a:rPr>
              <a:t>menor que um salário mínimo</a:t>
            </a:r>
            <a:endParaRPr lang="pt-BR" dirty="0">
              <a:latin typeface="Calibri"/>
              <a:ea typeface="Calibri"/>
              <a:cs typeface="Calibri"/>
            </a:endParaRPr>
          </a:p>
          <a:p>
            <a:pPr algn="l">
              <a:buClr>
                <a:schemeClr val="accent4">
                  <a:lumMod val="75000"/>
                </a:schemeClr>
              </a:buClr>
            </a:pPr>
            <a:r>
              <a:rPr lang="pt-BR" b="1" dirty="0">
                <a:latin typeface="Calibri"/>
                <a:ea typeface="Calibri"/>
                <a:cs typeface="Calibri"/>
              </a:rPr>
              <a:t>Área geográfica</a:t>
            </a:r>
            <a:r>
              <a:rPr lang="pt-BR" dirty="0">
                <a:latin typeface="Calibri"/>
                <a:ea typeface="Calibri"/>
                <a:cs typeface="Calibri"/>
              </a:rPr>
              <a:t>: 2,4% urbano e 4,1% rural;</a:t>
            </a:r>
            <a:br>
              <a:rPr lang="pt-BR" dirty="0"/>
            </a:br>
            <a:r>
              <a:rPr lang="pt-BR" dirty="0">
                <a:latin typeface="Calibri"/>
                <a:ea typeface="Calibri"/>
                <a:cs typeface="Calibri"/>
              </a:rPr>
              <a:t>valor absoluto &gt; urbano (820.706)</a:t>
            </a:r>
            <a:endParaRPr lang="pt-BR" sz="28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45B45D-DFFA-4ABE-940C-147019EBCB6F}"/>
              </a:ext>
            </a:extLst>
          </p:cNvPr>
          <p:cNvSpPr txBox="1"/>
          <p:nvPr/>
        </p:nvSpPr>
        <p:spPr>
          <a:xfrm>
            <a:off x="1686108" y="2418882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5474EF-CF6A-48A5-911C-FEDB0923C290}"/>
              </a:ext>
            </a:extLst>
          </p:cNvPr>
          <p:cNvSpPr txBox="1"/>
          <p:nvPr/>
        </p:nvSpPr>
        <p:spPr>
          <a:xfrm>
            <a:off x="5245985" y="1347453"/>
            <a:ext cx="6165226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/>
              <a:t>Maioria é negra e parda, do sexo masculino, moradora de áreas periféricas ou rurais e vive em famílias de alta vulnerabilidade socioeconômica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7C1CCB-0BE1-4C33-B4E4-474B13BCEE50}"/>
              </a:ext>
            </a:extLst>
          </p:cNvPr>
          <p:cNvSpPr/>
          <p:nvPr/>
        </p:nvSpPr>
        <p:spPr>
          <a:xfrm>
            <a:off x="649549" y="1143412"/>
            <a:ext cx="11127690" cy="555230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BD5D7-8D01-47DD-A4D7-99609D6BAB23}"/>
              </a:ext>
            </a:extLst>
          </p:cNvPr>
          <p:cNvSpPr/>
          <p:nvPr/>
        </p:nvSpPr>
        <p:spPr>
          <a:xfrm>
            <a:off x="1686108" y="12164"/>
            <a:ext cx="10091131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pt-BR" sz="4800" b="1" dirty="0">
                <a:solidFill>
                  <a:srgbClr val="00AEEF"/>
                </a:solidFill>
                <a:latin typeface="Calibri"/>
                <a:ea typeface="Calibri"/>
                <a:cs typeface="Arial"/>
              </a:rPr>
              <a:t>Perfil da exclusão escolar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EFB11-1BFA-4665-A0D1-ACC7A80C1096}"/>
              </a:ext>
            </a:extLst>
          </p:cNvPr>
          <p:cNvSpPr txBox="1"/>
          <p:nvPr/>
        </p:nvSpPr>
        <p:spPr>
          <a:xfrm>
            <a:off x="8041710" y="6357162"/>
            <a:ext cx="3609253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dirty="0"/>
              <a:t>(UNICEF, 2021  / Pnad C, 2019)</a:t>
            </a:r>
            <a:endParaRPr lang="en-US" sz="1600" dirty="0">
              <a:ea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FDF1AB-D8A4-3702-5AA8-D728233FF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305"/>
            <a:ext cx="5016758" cy="574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7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1047</Words>
  <Application>Microsoft Office PowerPoint</Application>
  <PresentationFormat>Widescreen</PresentationFormat>
  <Paragraphs>140</Paragraphs>
  <Slides>21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Quattrocento Sans</vt:lpstr>
      <vt:lpstr>Roboto</vt:lpstr>
      <vt:lpstr>Segoe UI</vt:lpstr>
      <vt:lpstr>Segoe UI Light</vt:lpstr>
      <vt:lpstr>Segoe UI Semibold</vt:lpstr>
      <vt:lpstr>Symbol</vt:lpstr>
      <vt:lpstr>UNIVERS LT 55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Busca Ativa Escolar </vt:lpstr>
      <vt:lpstr>Aspectos relevantes da Busca Ativa Escolar </vt:lpstr>
      <vt:lpstr>Apresentação do PowerPoint</vt:lpstr>
      <vt:lpstr>Apresentação do PowerPoint</vt:lpstr>
      <vt:lpstr>Apresentação do PowerPoint</vt:lpstr>
      <vt:lpstr>Apresentação do PowerPoint</vt:lpstr>
      <vt:lpstr>Atenção!!!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ARTHUR HENRIQUE ROSA NAVES</dc:creator>
  <cp:lastModifiedBy>Vilmar Klemann</cp:lastModifiedBy>
  <cp:revision>15</cp:revision>
  <dcterms:created xsi:type="dcterms:W3CDTF">2025-03-17T20:07:26Z</dcterms:created>
  <dcterms:modified xsi:type="dcterms:W3CDTF">2025-03-28T02:42:22Z</dcterms:modified>
</cp:coreProperties>
</file>