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304" y="25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269386" y="155649"/>
            <a:ext cx="3733380" cy="634028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666750" y="133324"/>
            <a:ext cx="1453514" cy="628548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140200" y="9878010"/>
            <a:ext cx="1421220" cy="706544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208279" y="1209420"/>
            <a:ext cx="7134225" cy="323850"/>
          </a:xfrm>
          <a:custGeom>
            <a:avLst/>
            <a:gdLst/>
            <a:ahLst/>
            <a:cxnLst/>
            <a:rect l="l" t="t" r="r" b="b"/>
            <a:pathLst>
              <a:path w="7134225" h="323850">
                <a:moveTo>
                  <a:pt x="7080250" y="0"/>
                </a:moveTo>
                <a:lnTo>
                  <a:pt x="53975" y="0"/>
                </a:lnTo>
                <a:lnTo>
                  <a:pt x="32966" y="4254"/>
                </a:lnTo>
                <a:lnTo>
                  <a:pt x="15809" y="15843"/>
                </a:lnTo>
                <a:lnTo>
                  <a:pt x="4241" y="33004"/>
                </a:lnTo>
                <a:lnTo>
                  <a:pt x="0" y="53975"/>
                </a:lnTo>
                <a:lnTo>
                  <a:pt x="0" y="269875"/>
                </a:lnTo>
                <a:lnTo>
                  <a:pt x="4241" y="290899"/>
                </a:lnTo>
                <a:lnTo>
                  <a:pt x="15809" y="308054"/>
                </a:lnTo>
                <a:lnTo>
                  <a:pt x="32966" y="319613"/>
                </a:lnTo>
                <a:lnTo>
                  <a:pt x="53975" y="323850"/>
                </a:lnTo>
                <a:lnTo>
                  <a:pt x="7080250" y="323850"/>
                </a:lnTo>
                <a:lnTo>
                  <a:pt x="7101274" y="319613"/>
                </a:lnTo>
                <a:lnTo>
                  <a:pt x="7118429" y="308054"/>
                </a:lnTo>
                <a:lnTo>
                  <a:pt x="7129988" y="290899"/>
                </a:lnTo>
                <a:lnTo>
                  <a:pt x="7134225" y="269875"/>
                </a:lnTo>
                <a:lnTo>
                  <a:pt x="7134225" y="53975"/>
                </a:lnTo>
                <a:lnTo>
                  <a:pt x="7129988" y="33004"/>
                </a:lnTo>
                <a:lnTo>
                  <a:pt x="7118429" y="15843"/>
                </a:lnTo>
                <a:lnTo>
                  <a:pt x="7101274" y="4254"/>
                </a:lnTo>
                <a:lnTo>
                  <a:pt x="708025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511935" y="1557654"/>
            <a:ext cx="4534535" cy="45338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01622" y="1252473"/>
            <a:ext cx="4945380" cy="23812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BOLETIM</a:t>
            </a:r>
            <a:r>
              <a:rPr sz="1400" spc="-9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TÉCNICO</a:t>
            </a:r>
            <a:r>
              <a:rPr sz="14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DE</a:t>
            </a:r>
            <a:r>
              <a:rPr sz="14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dirty="0">
                <a:solidFill>
                  <a:srgbClr val="FFFFFF"/>
                </a:solidFill>
                <a:latin typeface="Arial MT"/>
                <a:cs typeface="Arial MT"/>
              </a:rPr>
              <a:t>SUPERAÇÃO</a:t>
            </a:r>
            <a:r>
              <a:rPr sz="14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sz="1400" spc="-9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400" spc="-10" dirty="0">
                <a:solidFill>
                  <a:srgbClr val="FFFFFF"/>
                </a:solidFill>
                <a:latin typeface="Arial MT"/>
                <a:cs typeface="Arial MT"/>
              </a:rPr>
              <a:t>ANALFABETISMO</a:t>
            </a:r>
            <a:endParaRPr sz="14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8412" y="2213727"/>
            <a:ext cx="2134424" cy="1058169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142745"/>
            <a:ext cx="7553325" cy="0"/>
          </a:xfrm>
          <a:custGeom>
            <a:avLst/>
            <a:gdLst/>
            <a:ahLst/>
            <a:cxnLst/>
            <a:rect l="l" t="t" r="r" b="b"/>
            <a:pathLst>
              <a:path w="7553325">
                <a:moveTo>
                  <a:pt x="0" y="0"/>
                </a:moveTo>
                <a:lnTo>
                  <a:pt x="7553325" y="0"/>
                </a:lnTo>
              </a:path>
            </a:pathLst>
          </a:custGeom>
          <a:ln w="6350">
            <a:solidFill>
              <a:srgbClr val="0DC72C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5250" y="10029608"/>
            <a:ext cx="7463790" cy="635"/>
          </a:xfrm>
          <a:custGeom>
            <a:avLst/>
            <a:gdLst/>
            <a:ahLst/>
            <a:cxnLst/>
            <a:rect l="l" t="t" r="r" b="b"/>
            <a:pathLst>
              <a:path w="7463790" h="634">
                <a:moveTo>
                  <a:pt x="0" y="12"/>
                </a:moveTo>
                <a:lnTo>
                  <a:pt x="7463790" y="0"/>
                </a:lnTo>
              </a:path>
            </a:pathLst>
          </a:custGeom>
          <a:ln w="6350">
            <a:solidFill>
              <a:srgbClr val="0DC72C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2555875" y="2117470"/>
            <a:ext cx="4784725" cy="1450975"/>
            <a:chOff x="2555875" y="2117470"/>
            <a:chExt cx="4784725" cy="1450975"/>
          </a:xfrm>
        </p:grpSpPr>
        <p:sp>
          <p:nvSpPr>
            <p:cNvPr id="7" name="object 7"/>
            <p:cNvSpPr/>
            <p:nvPr/>
          </p:nvSpPr>
          <p:spPr>
            <a:xfrm>
              <a:off x="2562225" y="2123820"/>
              <a:ext cx="4772025" cy="1438275"/>
            </a:xfrm>
            <a:custGeom>
              <a:avLst/>
              <a:gdLst/>
              <a:ahLst/>
              <a:cxnLst/>
              <a:rect l="l" t="t" r="r" b="b"/>
              <a:pathLst>
                <a:path w="4772025" h="1438275">
                  <a:moveTo>
                    <a:pt x="4532249" y="0"/>
                  </a:moveTo>
                  <a:lnTo>
                    <a:pt x="239775" y="0"/>
                  </a:lnTo>
                  <a:lnTo>
                    <a:pt x="191442" y="4869"/>
                  </a:lnTo>
                  <a:lnTo>
                    <a:pt x="146429" y="18837"/>
                  </a:lnTo>
                  <a:lnTo>
                    <a:pt x="105698" y="40940"/>
                  </a:lnTo>
                  <a:lnTo>
                    <a:pt x="70215" y="70215"/>
                  </a:lnTo>
                  <a:lnTo>
                    <a:pt x="40940" y="105698"/>
                  </a:lnTo>
                  <a:lnTo>
                    <a:pt x="18837" y="146429"/>
                  </a:lnTo>
                  <a:lnTo>
                    <a:pt x="4869" y="191442"/>
                  </a:lnTo>
                  <a:lnTo>
                    <a:pt x="0" y="239776"/>
                  </a:lnTo>
                  <a:lnTo>
                    <a:pt x="0" y="1198626"/>
                  </a:lnTo>
                  <a:lnTo>
                    <a:pt x="4869" y="1246917"/>
                  </a:lnTo>
                  <a:lnTo>
                    <a:pt x="18837" y="1291899"/>
                  </a:lnTo>
                  <a:lnTo>
                    <a:pt x="40940" y="1332607"/>
                  </a:lnTo>
                  <a:lnTo>
                    <a:pt x="70215" y="1368075"/>
                  </a:lnTo>
                  <a:lnTo>
                    <a:pt x="105698" y="1397341"/>
                  </a:lnTo>
                  <a:lnTo>
                    <a:pt x="146429" y="1419439"/>
                  </a:lnTo>
                  <a:lnTo>
                    <a:pt x="191442" y="1433405"/>
                  </a:lnTo>
                  <a:lnTo>
                    <a:pt x="239775" y="1438275"/>
                  </a:lnTo>
                  <a:lnTo>
                    <a:pt x="4532249" y="1438275"/>
                  </a:lnTo>
                  <a:lnTo>
                    <a:pt x="4580582" y="1433405"/>
                  </a:lnTo>
                  <a:lnTo>
                    <a:pt x="4625595" y="1419439"/>
                  </a:lnTo>
                  <a:lnTo>
                    <a:pt x="4666326" y="1397341"/>
                  </a:lnTo>
                  <a:lnTo>
                    <a:pt x="4701809" y="1368075"/>
                  </a:lnTo>
                  <a:lnTo>
                    <a:pt x="4731084" y="1332607"/>
                  </a:lnTo>
                  <a:lnTo>
                    <a:pt x="4753187" y="1291899"/>
                  </a:lnTo>
                  <a:lnTo>
                    <a:pt x="4767155" y="1246917"/>
                  </a:lnTo>
                  <a:lnTo>
                    <a:pt x="4772025" y="1198626"/>
                  </a:lnTo>
                  <a:lnTo>
                    <a:pt x="4772025" y="239776"/>
                  </a:lnTo>
                  <a:lnTo>
                    <a:pt x="4767155" y="191442"/>
                  </a:lnTo>
                  <a:lnTo>
                    <a:pt x="4753187" y="146429"/>
                  </a:lnTo>
                  <a:lnTo>
                    <a:pt x="4731084" y="105698"/>
                  </a:lnTo>
                  <a:lnTo>
                    <a:pt x="4701809" y="70215"/>
                  </a:lnTo>
                  <a:lnTo>
                    <a:pt x="4666326" y="40940"/>
                  </a:lnTo>
                  <a:lnTo>
                    <a:pt x="4625595" y="18837"/>
                  </a:lnTo>
                  <a:lnTo>
                    <a:pt x="4580582" y="4869"/>
                  </a:lnTo>
                  <a:lnTo>
                    <a:pt x="4532249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62225" y="2123820"/>
              <a:ext cx="4772025" cy="1438275"/>
            </a:xfrm>
            <a:custGeom>
              <a:avLst/>
              <a:gdLst/>
              <a:ahLst/>
              <a:cxnLst/>
              <a:rect l="l" t="t" r="r" b="b"/>
              <a:pathLst>
                <a:path w="4772025" h="1438275">
                  <a:moveTo>
                    <a:pt x="0" y="239776"/>
                  </a:moveTo>
                  <a:lnTo>
                    <a:pt x="4869" y="191442"/>
                  </a:lnTo>
                  <a:lnTo>
                    <a:pt x="18837" y="146429"/>
                  </a:lnTo>
                  <a:lnTo>
                    <a:pt x="40940" y="105698"/>
                  </a:lnTo>
                  <a:lnTo>
                    <a:pt x="70215" y="70215"/>
                  </a:lnTo>
                  <a:lnTo>
                    <a:pt x="105698" y="40940"/>
                  </a:lnTo>
                  <a:lnTo>
                    <a:pt x="146429" y="18837"/>
                  </a:lnTo>
                  <a:lnTo>
                    <a:pt x="191442" y="4869"/>
                  </a:lnTo>
                  <a:lnTo>
                    <a:pt x="239775" y="0"/>
                  </a:lnTo>
                  <a:lnTo>
                    <a:pt x="4532249" y="0"/>
                  </a:lnTo>
                  <a:lnTo>
                    <a:pt x="4580582" y="4869"/>
                  </a:lnTo>
                  <a:lnTo>
                    <a:pt x="4625595" y="18837"/>
                  </a:lnTo>
                  <a:lnTo>
                    <a:pt x="4666326" y="40940"/>
                  </a:lnTo>
                  <a:lnTo>
                    <a:pt x="4701809" y="70215"/>
                  </a:lnTo>
                  <a:lnTo>
                    <a:pt x="4731084" y="105698"/>
                  </a:lnTo>
                  <a:lnTo>
                    <a:pt x="4753187" y="146429"/>
                  </a:lnTo>
                  <a:lnTo>
                    <a:pt x="4767155" y="191442"/>
                  </a:lnTo>
                  <a:lnTo>
                    <a:pt x="4772025" y="239776"/>
                  </a:lnTo>
                  <a:lnTo>
                    <a:pt x="4772025" y="1198626"/>
                  </a:lnTo>
                  <a:lnTo>
                    <a:pt x="4767155" y="1246917"/>
                  </a:lnTo>
                  <a:lnTo>
                    <a:pt x="4753187" y="1291899"/>
                  </a:lnTo>
                  <a:lnTo>
                    <a:pt x="4731084" y="1332607"/>
                  </a:lnTo>
                  <a:lnTo>
                    <a:pt x="4701809" y="1368075"/>
                  </a:lnTo>
                  <a:lnTo>
                    <a:pt x="4666326" y="1397341"/>
                  </a:lnTo>
                  <a:lnTo>
                    <a:pt x="4625595" y="1419439"/>
                  </a:lnTo>
                  <a:lnTo>
                    <a:pt x="4580582" y="1433405"/>
                  </a:lnTo>
                  <a:lnTo>
                    <a:pt x="4532249" y="1438275"/>
                  </a:lnTo>
                  <a:lnTo>
                    <a:pt x="239775" y="1438275"/>
                  </a:lnTo>
                  <a:lnTo>
                    <a:pt x="191442" y="1433405"/>
                  </a:lnTo>
                  <a:lnTo>
                    <a:pt x="146429" y="1419439"/>
                  </a:lnTo>
                  <a:lnTo>
                    <a:pt x="105698" y="1397341"/>
                  </a:lnTo>
                  <a:lnTo>
                    <a:pt x="70215" y="1368075"/>
                  </a:lnTo>
                  <a:lnTo>
                    <a:pt x="40940" y="1332607"/>
                  </a:lnTo>
                  <a:lnTo>
                    <a:pt x="18837" y="1291899"/>
                  </a:lnTo>
                  <a:lnTo>
                    <a:pt x="4869" y="1246917"/>
                  </a:lnTo>
                  <a:lnTo>
                    <a:pt x="0" y="1198626"/>
                  </a:lnTo>
                  <a:lnTo>
                    <a:pt x="0" y="239776"/>
                  </a:lnTo>
                  <a:close/>
                </a:path>
              </a:pathLst>
            </a:custGeom>
            <a:ln w="1270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725292" y="2204441"/>
            <a:ext cx="4440555" cy="11442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" algn="ctr">
              <a:lnSpc>
                <a:spcPct val="111300"/>
              </a:lnSpc>
              <a:spcBef>
                <a:spcPts val="95"/>
              </a:spcBef>
            </a:pPr>
            <a:r>
              <a:rPr sz="1100" dirty="0">
                <a:latin typeface="Arial MT"/>
                <a:cs typeface="Arial MT"/>
              </a:rPr>
              <a:t>O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b="1" dirty="0">
                <a:latin typeface="Arial"/>
                <a:cs typeface="Arial"/>
              </a:rPr>
              <a:t>Pacto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Nacional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pela</a:t>
            </a:r>
            <a:r>
              <a:rPr sz="1100" b="1" spc="-1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Superação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do</a:t>
            </a:r>
            <a:r>
              <a:rPr sz="1100" b="1" spc="-6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Analfabetismo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e</a:t>
            </a:r>
            <a:r>
              <a:rPr sz="1100" b="1" spc="-5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Qualificação </a:t>
            </a:r>
            <a:r>
              <a:rPr sz="1100" b="1" dirty="0">
                <a:latin typeface="Arial"/>
                <a:cs typeface="Arial"/>
              </a:rPr>
              <a:t>na </a:t>
            </a:r>
            <a:r>
              <a:rPr sz="1100" b="1" spc="-10" dirty="0">
                <a:latin typeface="Arial"/>
                <a:cs typeface="Arial"/>
              </a:rPr>
              <a:t>Educação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de</a:t>
            </a:r>
            <a:r>
              <a:rPr sz="1100" b="1" spc="-25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Jovens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b="1" dirty="0">
                <a:latin typeface="Arial"/>
                <a:cs typeface="Arial"/>
              </a:rPr>
              <a:t>e</a:t>
            </a:r>
            <a:r>
              <a:rPr sz="1100" b="1" spc="20" dirty="0">
                <a:latin typeface="Arial"/>
                <a:cs typeface="Arial"/>
              </a:rPr>
              <a:t> </a:t>
            </a:r>
            <a:r>
              <a:rPr sz="1100" b="1" spc="-10" dirty="0">
                <a:latin typeface="Arial"/>
                <a:cs typeface="Arial"/>
              </a:rPr>
              <a:t>Adultos</a:t>
            </a:r>
            <a:r>
              <a:rPr sz="1100" b="1" spc="-20" dirty="0">
                <a:latin typeface="Arial"/>
                <a:cs typeface="Arial"/>
              </a:rPr>
              <a:t> </a:t>
            </a:r>
            <a:r>
              <a:rPr sz="1100" dirty="0">
                <a:latin typeface="Arial MT"/>
                <a:cs typeface="Arial MT"/>
              </a:rPr>
              <a:t>busca superar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analfabetismo; </a:t>
            </a:r>
            <a:r>
              <a:rPr sz="1100" dirty="0">
                <a:latin typeface="Arial MT"/>
                <a:cs typeface="Arial MT"/>
              </a:rPr>
              <a:t>elevar</a:t>
            </a:r>
            <a:r>
              <a:rPr sz="1100" spc="-5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escolaridade;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ampliar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oferta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matrículas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da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educação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de </a:t>
            </a:r>
            <a:r>
              <a:rPr sz="1100" dirty="0">
                <a:latin typeface="Arial MT"/>
                <a:cs typeface="Arial MT"/>
              </a:rPr>
              <a:t>jovens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adultos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(EJA)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nos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sistemas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públicos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ensino,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inclusive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entre </a:t>
            </a:r>
            <a:r>
              <a:rPr sz="1100" dirty="0">
                <a:latin typeface="Arial MT"/>
                <a:cs typeface="Arial MT"/>
              </a:rPr>
              <a:t>os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estudantes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privados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 </a:t>
            </a:r>
            <a:r>
              <a:rPr sz="1100" spc="-10" dirty="0">
                <a:latin typeface="Arial MT"/>
                <a:cs typeface="Arial MT"/>
              </a:rPr>
              <a:t>liberdade;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aumentar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oferta da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EJA </a:t>
            </a:r>
            <a:r>
              <a:rPr sz="1100" dirty="0">
                <a:latin typeface="Arial MT"/>
                <a:cs typeface="Arial MT"/>
              </a:rPr>
              <a:t>integrada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à</a:t>
            </a:r>
            <a:r>
              <a:rPr sz="1100" spc="-2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educação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profissional.</a:t>
            </a:r>
            <a:endParaRPr sz="1100">
              <a:latin typeface="Arial MT"/>
              <a:cs typeface="Arial MT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3778250" algn="l"/>
              </a:tabLst>
            </a:pPr>
            <a:r>
              <a:rPr dirty="0"/>
              <a:t>PEDRO</a:t>
            </a:r>
            <a:r>
              <a:rPr spc="-110" dirty="0"/>
              <a:t> </a:t>
            </a:r>
            <a:r>
              <a:rPr spc="-10" dirty="0"/>
              <a:t>ALEXANDRE</a:t>
            </a:r>
            <a:r>
              <a:rPr dirty="0"/>
              <a:t>	</a:t>
            </a:r>
            <a:r>
              <a:rPr spc="-20" dirty="0"/>
              <a:t>(BA)</a:t>
            </a:r>
          </a:p>
        </p:txBody>
      </p:sp>
      <p:grpSp>
        <p:nvGrpSpPr>
          <p:cNvPr id="11" name="object 11"/>
          <p:cNvGrpSpPr/>
          <p:nvPr/>
        </p:nvGrpSpPr>
        <p:grpSpPr>
          <a:xfrm>
            <a:off x="1378585" y="3727195"/>
            <a:ext cx="1955800" cy="955675"/>
            <a:chOff x="1378585" y="3727195"/>
            <a:chExt cx="1955800" cy="955675"/>
          </a:xfrm>
        </p:grpSpPr>
        <p:sp>
          <p:nvSpPr>
            <p:cNvPr id="12" name="object 12"/>
            <p:cNvSpPr/>
            <p:nvPr/>
          </p:nvSpPr>
          <p:spPr>
            <a:xfrm>
              <a:off x="1384935" y="3733545"/>
              <a:ext cx="1943100" cy="942975"/>
            </a:xfrm>
            <a:custGeom>
              <a:avLst/>
              <a:gdLst/>
              <a:ahLst/>
              <a:cxnLst/>
              <a:rect l="l" t="t" r="r" b="b"/>
              <a:pathLst>
                <a:path w="1943100" h="942975">
                  <a:moveTo>
                    <a:pt x="1785874" y="0"/>
                  </a:moveTo>
                  <a:lnTo>
                    <a:pt x="157226" y="0"/>
                  </a:lnTo>
                  <a:lnTo>
                    <a:pt x="107517" y="8012"/>
                  </a:lnTo>
                  <a:lnTo>
                    <a:pt x="64355" y="30325"/>
                  </a:lnTo>
                  <a:lnTo>
                    <a:pt x="30325" y="64355"/>
                  </a:lnTo>
                  <a:lnTo>
                    <a:pt x="8012" y="107517"/>
                  </a:lnTo>
                  <a:lnTo>
                    <a:pt x="0" y="157226"/>
                  </a:lnTo>
                  <a:lnTo>
                    <a:pt x="0" y="785876"/>
                  </a:lnTo>
                  <a:lnTo>
                    <a:pt x="8012" y="835522"/>
                  </a:lnTo>
                  <a:lnTo>
                    <a:pt x="30325" y="878646"/>
                  </a:lnTo>
                  <a:lnTo>
                    <a:pt x="64355" y="912657"/>
                  </a:lnTo>
                  <a:lnTo>
                    <a:pt x="107517" y="934963"/>
                  </a:lnTo>
                  <a:lnTo>
                    <a:pt x="157226" y="942975"/>
                  </a:lnTo>
                  <a:lnTo>
                    <a:pt x="1785874" y="942975"/>
                  </a:lnTo>
                  <a:lnTo>
                    <a:pt x="1835582" y="934963"/>
                  </a:lnTo>
                  <a:lnTo>
                    <a:pt x="1878744" y="912657"/>
                  </a:lnTo>
                  <a:lnTo>
                    <a:pt x="1912774" y="878646"/>
                  </a:lnTo>
                  <a:lnTo>
                    <a:pt x="1935087" y="835522"/>
                  </a:lnTo>
                  <a:lnTo>
                    <a:pt x="1943100" y="785876"/>
                  </a:lnTo>
                  <a:lnTo>
                    <a:pt x="1943100" y="157226"/>
                  </a:lnTo>
                  <a:lnTo>
                    <a:pt x="1935087" y="107517"/>
                  </a:lnTo>
                  <a:lnTo>
                    <a:pt x="1912774" y="64355"/>
                  </a:lnTo>
                  <a:lnTo>
                    <a:pt x="1878744" y="30325"/>
                  </a:lnTo>
                  <a:lnTo>
                    <a:pt x="1835582" y="8012"/>
                  </a:lnTo>
                  <a:lnTo>
                    <a:pt x="1785874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84935" y="3733545"/>
              <a:ext cx="1943100" cy="942975"/>
            </a:xfrm>
            <a:custGeom>
              <a:avLst/>
              <a:gdLst/>
              <a:ahLst/>
              <a:cxnLst/>
              <a:rect l="l" t="t" r="r" b="b"/>
              <a:pathLst>
                <a:path w="1943100" h="942975">
                  <a:moveTo>
                    <a:pt x="0" y="157226"/>
                  </a:moveTo>
                  <a:lnTo>
                    <a:pt x="8012" y="107517"/>
                  </a:lnTo>
                  <a:lnTo>
                    <a:pt x="30325" y="64355"/>
                  </a:lnTo>
                  <a:lnTo>
                    <a:pt x="64355" y="30325"/>
                  </a:lnTo>
                  <a:lnTo>
                    <a:pt x="107517" y="8012"/>
                  </a:lnTo>
                  <a:lnTo>
                    <a:pt x="157226" y="0"/>
                  </a:lnTo>
                  <a:lnTo>
                    <a:pt x="1785874" y="0"/>
                  </a:lnTo>
                  <a:lnTo>
                    <a:pt x="1835582" y="8012"/>
                  </a:lnTo>
                  <a:lnTo>
                    <a:pt x="1878744" y="30325"/>
                  </a:lnTo>
                  <a:lnTo>
                    <a:pt x="1912774" y="64355"/>
                  </a:lnTo>
                  <a:lnTo>
                    <a:pt x="1935087" y="107517"/>
                  </a:lnTo>
                  <a:lnTo>
                    <a:pt x="1943100" y="157226"/>
                  </a:lnTo>
                  <a:lnTo>
                    <a:pt x="1943100" y="785876"/>
                  </a:lnTo>
                  <a:lnTo>
                    <a:pt x="1935087" y="835522"/>
                  </a:lnTo>
                  <a:lnTo>
                    <a:pt x="1912774" y="878646"/>
                  </a:lnTo>
                  <a:lnTo>
                    <a:pt x="1878744" y="912657"/>
                  </a:lnTo>
                  <a:lnTo>
                    <a:pt x="1835582" y="934963"/>
                  </a:lnTo>
                  <a:lnTo>
                    <a:pt x="1785874" y="942975"/>
                  </a:lnTo>
                  <a:lnTo>
                    <a:pt x="157226" y="942975"/>
                  </a:lnTo>
                  <a:lnTo>
                    <a:pt x="107517" y="934963"/>
                  </a:lnTo>
                  <a:lnTo>
                    <a:pt x="64355" y="912657"/>
                  </a:lnTo>
                  <a:lnTo>
                    <a:pt x="30325" y="878646"/>
                  </a:lnTo>
                  <a:lnTo>
                    <a:pt x="8012" y="835522"/>
                  </a:lnTo>
                  <a:lnTo>
                    <a:pt x="0" y="785876"/>
                  </a:lnTo>
                  <a:lnTo>
                    <a:pt x="0" y="157226"/>
                  </a:lnTo>
                  <a:close/>
                </a:path>
              </a:pathLst>
            </a:custGeom>
            <a:ln w="1270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542414" y="3793083"/>
            <a:ext cx="1625600" cy="769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4130" algn="just">
              <a:lnSpc>
                <a:spcPct val="110900"/>
              </a:lnSpc>
              <a:spcBef>
                <a:spcPts val="100"/>
              </a:spcBef>
            </a:pPr>
            <a:r>
              <a:rPr sz="1100" dirty="0">
                <a:latin typeface="Arial MT"/>
                <a:cs typeface="Arial MT"/>
              </a:rPr>
              <a:t>Em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2023,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havia</a:t>
            </a:r>
            <a:r>
              <a:rPr sz="1100" spc="-1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cerca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de </a:t>
            </a:r>
            <a:r>
              <a:rPr sz="1100" dirty="0">
                <a:latin typeface="Arial MT"/>
                <a:cs typeface="Arial MT"/>
              </a:rPr>
              <a:t>11,4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milhões</a:t>
            </a:r>
            <a:r>
              <a:rPr sz="1100" spc="-4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de</a:t>
            </a:r>
            <a:r>
              <a:rPr sz="1100" spc="-6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pessoas </a:t>
            </a:r>
            <a:r>
              <a:rPr sz="1100" dirty="0">
                <a:latin typeface="Arial MT"/>
                <a:cs typeface="Arial MT"/>
              </a:rPr>
              <a:t>com</a:t>
            </a:r>
            <a:r>
              <a:rPr sz="1100" spc="-3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15</a:t>
            </a:r>
            <a:r>
              <a:rPr sz="1100" spc="-2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anos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ou</a:t>
            </a:r>
            <a:r>
              <a:rPr sz="1100" spc="-5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mais</a:t>
            </a:r>
            <a:r>
              <a:rPr sz="1100" spc="-10" dirty="0">
                <a:latin typeface="Arial MT"/>
                <a:cs typeface="Arial MT"/>
              </a:rPr>
              <a:t> </a:t>
            </a:r>
            <a:r>
              <a:rPr sz="1100" spc="-25" dirty="0">
                <a:latin typeface="Arial MT"/>
                <a:cs typeface="Arial MT"/>
              </a:rPr>
              <a:t>não </a:t>
            </a:r>
            <a:r>
              <a:rPr sz="1100" dirty="0">
                <a:latin typeface="Arial MT"/>
                <a:cs typeface="Arial MT"/>
              </a:rPr>
              <a:t>alfabetizadas</a:t>
            </a:r>
            <a:r>
              <a:rPr sz="1100" spc="-40" dirty="0">
                <a:latin typeface="Arial MT"/>
                <a:cs typeface="Arial MT"/>
              </a:rPr>
              <a:t> </a:t>
            </a:r>
            <a:r>
              <a:rPr sz="1100" dirty="0">
                <a:latin typeface="Arial MT"/>
                <a:cs typeface="Arial MT"/>
              </a:rPr>
              <a:t>no</a:t>
            </a:r>
            <a:r>
              <a:rPr sz="1100" spc="-30" dirty="0">
                <a:latin typeface="Arial MT"/>
                <a:cs typeface="Arial MT"/>
              </a:rPr>
              <a:t> </a:t>
            </a:r>
            <a:r>
              <a:rPr sz="1100" spc="-10" dirty="0">
                <a:latin typeface="Arial MT"/>
                <a:cs typeface="Arial MT"/>
              </a:rPr>
              <a:t>Brasil.</a:t>
            </a:r>
            <a:endParaRPr sz="1100">
              <a:latin typeface="Arial MT"/>
              <a:cs typeface="Arial MT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203065" y="3717670"/>
            <a:ext cx="2517775" cy="955675"/>
            <a:chOff x="4203065" y="3717670"/>
            <a:chExt cx="2517775" cy="955675"/>
          </a:xfrm>
        </p:grpSpPr>
        <p:sp>
          <p:nvSpPr>
            <p:cNvPr id="16" name="object 16"/>
            <p:cNvSpPr/>
            <p:nvPr/>
          </p:nvSpPr>
          <p:spPr>
            <a:xfrm>
              <a:off x="4209415" y="3724020"/>
              <a:ext cx="2505075" cy="942975"/>
            </a:xfrm>
            <a:custGeom>
              <a:avLst/>
              <a:gdLst/>
              <a:ahLst/>
              <a:cxnLst/>
              <a:rect l="l" t="t" r="r" b="b"/>
              <a:pathLst>
                <a:path w="2505075" h="942975">
                  <a:moveTo>
                    <a:pt x="2347849" y="0"/>
                  </a:moveTo>
                  <a:lnTo>
                    <a:pt x="157225" y="0"/>
                  </a:lnTo>
                  <a:lnTo>
                    <a:pt x="107517" y="8012"/>
                  </a:lnTo>
                  <a:lnTo>
                    <a:pt x="64355" y="30325"/>
                  </a:lnTo>
                  <a:lnTo>
                    <a:pt x="30325" y="64355"/>
                  </a:lnTo>
                  <a:lnTo>
                    <a:pt x="8012" y="107517"/>
                  </a:lnTo>
                  <a:lnTo>
                    <a:pt x="0" y="157226"/>
                  </a:lnTo>
                  <a:lnTo>
                    <a:pt x="0" y="785876"/>
                  </a:lnTo>
                  <a:lnTo>
                    <a:pt x="8012" y="835522"/>
                  </a:lnTo>
                  <a:lnTo>
                    <a:pt x="30325" y="878646"/>
                  </a:lnTo>
                  <a:lnTo>
                    <a:pt x="64355" y="912657"/>
                  </a:lnTo>
                  <a:lnTo>
                    <a:pt x="107517" y="934963"/>
                  </a:lnTo>
                  <a:lnTo>
                    <a:pt x="157225" y="942975"/>
                  </a:lnTo>
                  <a:lnTo>
                    <a:pt x="2347849" y="942975"/>
                  </a:lnTo>
                  <a:lnTo>
                    <a:pt x="2397557" y="934963"/>
                  </a:lnTo>
                  <a:lnTo>
                    <a:pt x="2440719" y="912657"/>
                  </a:lnTo>
                  <a:lnTo>
                    <a:pt x="2474749" y="878646"/>
                  </a:lnTo>
                  <a:lnTo>
                    <a:pt x="2497062" y="835522"/>
                  </a:lnTo>
                  <a:lnTo>
                    <a:pt x="2505075" y="785876"/>
                  </a:lnTo>
                  <a:lnTo>
                    <a:pt x="2505075" y="157226"/>
                  </a:lnTo>
                  <a:lnTo>
                    <a:pt x="2497062" y="107517"/>
                  </a:lnTo>
                  <a:lnTo>
                    <a:pt x="2474749" y="64355"/>
                  </a:lnTo>
                  <a:lnTo>
                    <a:pt x="2440719" y="30325"/>
                  </a:lnTo>
                  <a:lnTo>
                    <a:pt x="2397557" y="8012"/>
                  </a:lnTo>
                  <a:lnTo>
                    <a:pt x="2347849" y="0"/>
                  </a:lnTo>
                  <a:close/>
                </a:path>
              </a:pathLst>
            </a:custGeom>
            <a:solidFill>
              <a:srgbClr val="E8E8E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209415" y="3724020"/>
              <a:ext cx="2505075" cy="942975"/>
            </a:xfrm>
            <a:custGeom>
              <a:avLst/>
              <a:gdLst/>
              <a:ahLst/>
              <a:cxnLst/>
              <a:rect l="l" t="t" r="r" b="b"/>
              <a:pathLst>
                <a:path w="2505075" h="942975">
                  <a:moveTo>
                    <a:pt x="0" y="157226"/>
                  </a:moveTo>
                  <a:lnTo>
                    <a:pt x="8012" y="107517"/>
                  </a:lnTo>
                  <a:lnTo>
                    <a:pt x="30325" y="64355"/>
                  </a:lnTo>
                  <a:lnTo>
                    <a:pt x="64355" y="30325"/>
                  </a:lnTo>
                  <a:lnTo>
                    <a:pt x="107517" y="8012"/>
                  </a:lnTo>
                  <a:lnTo>
                    <a:pt x="157225" y="0"/>
                  </a:lnTo>
                  <a:lnTo>
                    <a:pt x="2347849" y="0"/>
                  </a:lnTo>
                  <a:lnTo>
                    <a:pt x="2397557" y="8012"/>
                  </a:lnTo>
                  <a:lnTo>
                    <a:pt x="2440719" y="30325"/>
                  </a:lnTo>
                  <a:lnTo>
                    <a:pt x="2474749" y="64355"/>
                  </a:lnTo>
                  <a:lnTo>
                    <a:pt x="2497062" y="107517"/>
                  </a:lnTo>
                  <a:lnTo>
                    <a:pt x="2505075" y="157226"/>
                  </a:lnTo>
                  <a:lnTo>
                    <a:pt x="2505075" y="785876"/>
                  </a:lnTo>
                  <a:lnTo>
                    <a:pt x="2497062" y="835522"/>
                  </a:lnTo>
                  <a:lnTo>
                    <a:pt x="2474749" y="878646"/>
                  </a:lnTo>
                  <a:lnTo>
                    <a:pt x="2440719" y="912657"/>
                  </a:lnTo>
                  <a:lnTo>
                    <a:pt x="2397557" y="934963"/>
                  </a:lnTo>
                  <a:lnTo>
                    <a:pt x="2347849" y="942975"/>
                  </a:lnTo>
                  <a:lnTo>
                    <a:pt x="157225" y="942975"/>
                  </a:lnTo>
                  <a:lnTo>
                    <a:pt x="107517" y="934963"/>
                  </a:lnTo>
                  <a:lnTo>
                    <a:pt x="64355" y="912657"/>
                  </a:lnTo>
                  <a:lnTo>
                    <a:pt x="30325" y="878646"/>
                  </a:lnTo>
                  <a:lnTo>
                    <a:pt x="8012" y="835522"/>
                  </a:lnTo>
                  <a:lnTo>
                    <a:pt x="0" y="785876"/>
                  </a:lnTo>
                  <a:lnTo>
                    <a:pt x="0" y="157226"/>
                  </a:lnTo>
                  <a:close/>
                </a:path>
              </a:pathLst>
            </a:custGeom>
            <a:ln w="12700">
              <a:solidFill>
                <a:srgbClr val="0423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4408678" y="3784548"/>
            <a:ext cx="2107565" cy="7023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5080" algn="ctr">
              <a:lnSpc>
                <a:spcPct val="111300"/>
              </a:lnSpc>
              <a:spcBef>
                <a:spcPts val="80"/>
              </a:spcBef>
            </a:pPr>
            <a:r>
              <a:rPr sz="1000" dirty="0">
                <a:latin typeface="Arial MT"/>
                <a:cs typeface="Arial MT"/>
              </a:rPr>
              <a:t>68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milhões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de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pessoas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com</a:t>
            </a:r>
            <a:r>
              <a:rPr sz="1000" spc="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18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spc="-20" dirty="0">
                <a:latin typeface="Arial MT"/>
                <a:cs typeface="Arial MT"/>
              </a:rPr>
              <a:t>anos </a:t>
            </a:r>
            <a:r>
              <a:rPr sz="1000" dirty="0">
                <a:latin typeface="Arial MT"/>
                <a:cs typeface="Arial MT"/>
              </a:rPr>
              <a:t>ou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mais</a:t>
            </a:r>
            <a:r>
              <a:rPr sz="1000" spc="-2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não</a:t>
            </a:r>
            <a:r>
              <a:rPr sz="1000" spc="-1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concluíram</a:t>
            </a:r>
            <a:r>
              <a:rPr sz="1000" spc="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a</a:t>
            </a:r>
            <a:r>
              <a:rPr sz="1000" spc="-10" dirty="0">
                <a:latin typeface="Arial MT"/>
                <a:cs typeface="Arial MT"/>
              </a:rPr>
              <a:t> educação </a:t>
            </a:r>
            <a:r>
              <a:rPr sz="1000" dirty="0">
                <a:latin typeface="Arial MT"/>
                <a:cs typeface="Arial MT"/>
              </a:rPr>
              <a:t>básica.</a:t>
            </a:r>
            <a:r>
              <a:rPr sz="1000" spc="-5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Isso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representa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quase</a:t>
            </a:r>
            <a:r>
              <a:rPr sz="1000" spc="-20" dirty="0">
                <a:latin typeface="Arial MT"/>
                <a:cs typeface="Arial MT"/>
              </a:rPr>
              <a:t> </a:t>
            </a:r>
            <a:r>
              <a:rPr sz="1000" dirty="0">
                <a:latin typeface="Arial MT"/>
                <a:cs typeface="Arial MT"/>
              </a:rPr>
              <a:t>1/3</a:t>
            </a:r>
            <a:r>
              <a:rPr sz="1000" spc="-15" dirty="0">
                <a:latin typeface="Arial MT"/>
                <a:cs typeface="Arial MT"/>
              </a:rPr>
              <a:t> </a:t>
            </a:r>
            <a:r>
              <a:rPr sz="1000" spc="-25" dirty="0">
                <a:latin typeface="Arial MT"/>
                <a:cs typeface="Arial MT"/>
              </a:rPr>
              <a:t>da </a:t>
            </a:r>
            <a:r>
              <a:rPr sz="1000" dirty="0">
                <a:latin typeface="Arial MT"/>
                <a:cs typeface="Arial MT"/>
              </a:rPr>
              <a:t>população</a:t>
            </a:r>
            <a:r>
              <a:rPr sz="1000" spc="-10" dirty="0">
                <a:latin typeface="Arial MT"/>
                <a:cs typeface="Arial MT"/>
              </a:rPr>
              <a:t> brasileira</a:t>
            </a:r>
            <a:endParaRPr sz="1000">
              <a:latin typeface="Arial MT"/>
              <a:cs typeface="Arial MT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8125" y="4905120"/>
            <a:ext cx="7134225" cy="323850"/>
          </a:xfrm>
          <a:custGeom>
            <a:avLst/>
            <a:gdLst/>
            <a:ahLst/>
            <a:cxnLst/>
            <a:rect l="l" t="t" r="r" b="b"/>
            <a:pathLst>
              <a:path w="7134225" h="323850">
                <a:moveTo>
                  <a:pt x="7080250" y="0"/>
                </a:moveTo>
                <a:lnTo>
                  <a:pt x="53975" y="0"/>
                </a:lnTo>
                <a:lnTo>
                  <a:pt x="32966" y="4254"/>
                </a:lnTo>
                <a:lnTo>
                  <a:pt x="15809" y="15843"/>
                </a:lnTo>
                <a:lnTo>
                  <a:pt x="4241" y="33004"/>
                </a:lnTo>
                <a:lnTo>
                  <a:pt x="0" y="53975"/>
                </a:lnTo>
                <a:lnTo>
                  <a:pt x="0" y="269875"/>
                </a:lnTo>
                <a:lnTo>
                  <a:pt x="4241" y="290899"/>
                </a:lnTo>
                <a:lnTo>
                  <a:pt x="15809" y="308054"/>
                </a:lnTo>
                <a:lnTo>
                  <a:pt x="32966" y="319613"/>
                </a:lnTo>
                <a:lnTo>
                  <a:pt x="53975" y="323850"/>
                </a:lnTo>
                <a:lnTo>
                  <a:pt x="7080250" y="323850"/>
                </a:lnTo>
                <a:lnTo>
                  <a:pt x="7101274" y="319613"/>
                </a:lnTo>
                <a:lnTo>
                  <a:pt x="7118429" y="308054"/>
                </a:lnTo>
                <a:lnTo>
                  <a:pt x="7129988" y="290899"/>
                </a:lnTo>
                <a:lnTo>
                  <a:pt x="7134225" y="269875"/>
                </a:lnTo>
                <a:lnTo>
                  <a:pt x="7134225" y="53975"/>
                </a:lnTo>
                <a:lnTo>
                  <a:pt x="7129988" y="33004"/>
                </a:lnTo>
                <a:lnTo>
                  <a:pt x="7118429" y="15843"/>
                </a:lnTo>
                <a:lnTo>
                  <a:pt x="7101274" y="4254"/>
                </a:lnTo>
                <a:lnTo>
                  <a:pt x="708025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027301" y="4947920"/>
            <a:ext cx="3504565" cy="1010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2705" algn="ctr">
              <a:lnSpc>
                <a:spcPct val="100000"/>
              </a:lnSpc>
              <a:spcBef>
                <a:spcPts val="105"/>
              </a:spcBef>
            </a:pPr>
            <a:r>
              <a:rPr sz="1600" dirty="0">
                <a:solidFill>
                  <a:srgbClr val="FFFFFF"/>
                </a:solidFill>
                <a:latin typeface="Arial MT"/>
                <a:cs typeface="Arial MT"/>
              </a:rPr>
              <a:t>SITUAÇÃO</a:t>
            </a:r>
            <a:r>
              <a:rPr sz="1600" spc="-4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dirty="0">
                <a:solidFill>
                  <a:srgbClr val="FFFFFF"/>
                </a:solidFill>
                <a:latin typeface="Arial MT"/>
                <a:cs typeface="Arial MT"/>
              </a:rPr>
              <a:t>DO</a:t>
            </a:r>
            <a:r>
              <a:rPr sz="1600" spc="-15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 MT"/>
                <a:cs typeface="Arial MT"/>
              </a:rPr>
              <a:t>MUNICÍPIO</a:t>
            </a:r>
            <a:endParaRPr sz="1600">
              <a:latin typeface="Arial MT"/>
              <a:cs typeface="Arial MT"/>
            </a:endParaRPr>
          </a:p>
          <a:p>
            <a:pPr marL="12700" marR="5080" indent="-3175" algn="ctr">
              <a:lnSpc>
                <a:spcPct val="111700"/>
              </a:lnSpc>
              <a:spcBef>
                <a:spcPts val="1000"/>
              </a:spcBef>
            </a:pPr>
            <a:r>
              <a:rPr sz="1200" dirty="0">
                <a:latin typeface="Arial MT"/>
                <a:cs typeface="Arial MT"/>
              </a:rPr>
              <a:t>Entre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os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417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municípios</a:t>
            </a:r>
            <a:r>
              <a:rPr sz="1200" spc="-1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baianos,</a:t>
            </a:r>
            <a:r>
              <a:rPr sz="1200" spc="15" dirty="0">
                <a:latin typeface="Arial MT"/>
                <a:cs typeface="Arial MT"/>
              </a:rPr>
              <a:t> </a:t>
            </a:r>
            <a:r>
              <a:rPr sz="1200" b="1" dirty="0">
                <a:latin typeface="Arial"/>
                <a:cs typeface="Arial"/>
              </a:rPr>
              <a:t>o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seu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município </a:t>
            </a:r>
            <a:r>
              <a:rPr sz="1200" b="1" dirty="0">
                <a:latin typeface="Arial"/>
                <a:cs typeface="Arial"/>
              </a:rPr>
              <a:t>ocupa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417ª</a:t>
            </a:r>
            <a:r>
              <a:rPr sz="12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FF0000"/>
                </a:solidFill>
                <a:latin typeface="Arial"/>
                <a:cs typeface="Arial"/>
              </a:rPr>
              <a:t>posição</a:t>
            </a:r>
            <a:r>
              <a:rPr sz="12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200" dirty="0">
                <a:latin typeface="Arial MT"/>
                <a:cs typeface="Arial MT"/>
              </a:rPr>
              <a:t>no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ranking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superação</a:t>
            </a:r>
            <a:r>
              <a:rPr sz="1200" spc="-20" dirty="0">
                <a:latin typeface="Arial MT"/>
                <a:cs typeface="Arial MT"/>
              </a:rPr>
              <a:t> </a:t>
            </a:r>
            <a:r>
              <a:rPr sz="1200" spc="-25" dirty="0">
                <a:latin typeface="Arial MT"/>
                <a:cs typeface="Arial MT"/>
              </a:rPr>
              <a:t>do </a:t>
            </a:r>
            <a:r>
              <a:rPr sz="1200" spc="-10" dirty="0">
                <a:latin typeface="Arial MT"/>
                <a:cs typeface="Arial MT"/>
              </a:rPr>
              <a:t>analfabetismo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26516" y="6158229"/>
            <a:ext cx="1050290" cy="7391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41275" algn="ctr">
              <a:lnSpc>
                <a:spcPct val="111700"/>
              </a:lnSpc>
              <a:spcBef>
                <a:spcPts val="100"/>
              </a:spcBef>
            </a:pPr>
            <a:r>
              <a:rPr sz="1200" b="1" spc="-10" dirty="0">
                <a:latin typeface="Arial"/>
                <a:cs typeface="Arial"/>
              </a:rPr>
              <a:t>Taxa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de </a:t>
            </a:r>
            <a:r>
              <a:rPr sz="1200" b="1" spc="-10" dirty="0">
                <a:latin typeface="Arial"/>
                <a:cs typeface="Arial"/>
              </a:rPr>
              <a:t>analfabetismo</a:t>
            </a:r>
            <a:endParaRPr sz="1200">
              <a:latin typeface="Arial"/>
              <a:cs typeface="Arial"/>
            </a:endParaRPr>
          </a:p>
          <a:p>
            <a:pPr marR="31115" algn="ctr">
              <a:lnSpc>
                <a:spcPct val="100000"/>
              </a:lnSpc>
              <a:spcBef>
                <a:spcPts val="960"/>
              </a:spcBef>
            </a:pPr>
            <a:r>
              <a:rPr sz="1200" b="1" spc="-10" dirty="0">
                <a:solidFill>
                  <a:srgbClr val="6F2F9F"/>
                </a:solidFill>
                <a:latin typeface="Arial"/>
                <a:cs typeface="Arial"/>
              </a:rPr>
              <a:t>31,9%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28926" y="6133845"/>
            <a:ext cx="1312545" cy="110934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 indent="1270" algn="ctr">
              <a:lnSpc>
                <a:spcPct val="111200"/>
              </a:lnSpc>
              <a:spcBef>
                <a:spcPts val="80"/>
              </a:spcBef>
            </a:pPr>
            <a:r>
              <a:rPr sz="1200" b="1" dirty="0">
                <a:latin typeface="Arial"/>
                <a:cs typeface="Arial"/>
              </a:rPr>
              <a:t>Nº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total</a:t>
            </a:r>
            <a:r>
              <a:rPr sz="1200" b="1" spc="-25" dirty="0">
                <a:latin typeface="Arial"/>
                <a:cs typeface="Arial"/>
              </a:rPr>
              <a:t> de </a:t>
            </a:r>
            <a:r>
              <a:rPr sz="1200" b="1" dirty="0">
                <a:latin typeface="Arial"/>
                <a:cs typeface="Arial"/>
              </a:rPr>
              <a:t>pessoas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com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15 </a:t>
            </a:r>
            <a:r>
              <a:rPr sz="1200" b="1" dirty="0">
                <a:latin typeface="Arial"/>
                <a:cs typeface="Arial"/>
              </a:rPr>
              <a:t>anos</a:t>
            </a:r>
            <a:r>
              <a:rPr sz="1200" b="1" spc="-1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ou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mais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não </a:t>
            </a:r>
            <a:r>
              <a:rPr sz="1200" b="1" spc="-10" dirty="0">
                <a:latin typeface="Arial"/>
                <a:cs typeface="Arial"/>
              </a:rPr>
              <a:t>alfabetizadas</a:t>
            </a:r>
            <a:endParaRPr sz="1200">
              <a:latin typeface="Arial"/>
              <a:cs typeface="Arial"/>
            </a:endParaRPr>
          </a:p>
          <a:p>
            <a:pPr marL="2540" algn="ctr">
              <a:lnSpc>
                <a:spcPct val="100000"/>
              </a:lnSpc>
              <a:spcBef>
                <a:spcPts val="944"/>
              </a:spcBef>
            </a:pPr>
            <a:r>
              <a:rPr sz="1000" spc="-10" dirty="0">
                <a:latin typeface="Times New Roman"/>
                <a:cs typeface="Times New Roman"/>
              </a:rPr>
              <a:t>3.380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30346" y="6149085"/>
            <a:ext cx="870585" cy="741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635" algn="ctr">
              <a:lnSpc>
                <a:spcPct val="1117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Aderiu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ao </a:t>
            </a:r>
            <a:r>
              <a:rPr sz="1200" b="1" dirty="0">
                <a:latin typeface="Arial"/>
                <a:cs typeface="Arial"/>
              </a:rPr>
              <a:t>Pacto</a:t>
            </a:r>
            <a:r>
              <a:rPr sz="1200" b="1" spc="-10" dirty="0">
                <a:latin typeface="Arial"/>
                <a:cs typeface="Arial"/>
              </a:rPr>
              <a:t> </a:t>
            </a:r>
            <a:r>
              <a:rPr sz="1200" b="1" spc="-20" dirty="0">
                <a:latin typeface="Arial"/>
                <a:cs typeface="Arial"/>
              </a:rPr>
              <a:t>EJA?</a:t>
            </a:r>
            <a:endParaRPr sz="1200">
              <a:latin typeface="Arial"/>
              <a:cs typeface="Arial"/>
            </a:endParaRPr>
          </a:p>
          <a:p>
            <a:pPr marL="10160" algn="ctr">
              <a:lnSpc>
                <a:spcPct val="100000"/>
              </a:lnSpc>
              <a:spcBef>
                <a:spcPts val="980"/>
              </a:spcBef>
            </a:pPr>
            <a:r>
              <a:rPr sz="1200" spc="-25" dirty="0">
                <a:solidFill>
                  <a:srgbClr val="00AF50"/>
                </a:solidFill>
                <a:latin typeface="Arial MT"/>
                <a:cs typeface="Arial MT"/>
              </a:rPr>
              <a:t>Sim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862829" y="6176517"/>
            <a:ext cx="725170" cy="741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1700"/>
              </a:lnSpc>
              <a:spcBef>
                <a:spcPts val="100"/>
              </a:spcBef>
            </a:pPr>
            <a:r>
              <a:rPr sz="1200" b="1" dirty="0">
                <a:latin typeface="Arial"/>
                <a:cs typeface="Arial"/>
              </a:rPr>
              <a:t>Aderiu</a:t>
            </a:r>
            <a:r>
              <a:rPr sz="1200" b="1" spc="-75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ao </a:t>
            </a:r>
            <a:r>
              <a:rPr sz="1200" b="1" spc="-20" dirty="0">
                <a:latin typeface="Arial"/>
                <a:cs typeface="Arial"/>
              </a:rPr>
              <a:t>PBA?</a:t>
            </a:r>
            <a:endParaRPr sz="120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980"/>
              </a:spcBef>
            </a:pPr>
            <a:r>
              <a:rPr sz="1200" spc="-25" dirty="0">
                <a:solidFill>
                  <a:srgbClr val="FF0000"/>
                </a:solidFill>
                <a:latin typeface="Arial MT"/>
                <a:cs typeface="Arial MT"/>
              </a:rPr>
              <a:t>NÃO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119240" y="6225285"/>
            <a:ext cx="807720" cy="11474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indent="635" algn="ctr">
              <a:lnSpc>
                <a:spcPct val="111200"/>
              </a:lnSpc>
              <a:spcBef>
                <a:spcPts val="105"/>
              </a:spcBef>
            </a:pPr>
            <a:r>
              <a:rPr sz="1200" b="1" dirty="0">
                <a:latin typeface="Arial"/>
                <a:cs typeface="Arial"/>
              </a:rPr>
              <a:t>Nº</a:t>
            </a:r>
            <a:r>
              <a:rPr sz="1200" b="1" spc="-25" dirty="0">
                <a:latin typeface="Arial"/>
                <a:cs typeface="Arial"/>
              </a:rPr>
              <a:t> de </a:t>
            </a:r>
            <a:r>
              <a:rPr sz="1200" b="1" dirty="0">
                <a:latin typeface="Arial"/>
                <a:cs typeface="Arial"/>
              </a:rPr>
              <a:t>escolas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de </a:t>
            </a:r>
            <a:r>
              <a:rPr sz="1200" b="1" dirty="0">
                <a:latin typeface="Arial"/>
                <a:cs typeface="Arial"/>
              </a:rPr>
              <a:t>EJA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no </a:t>
            </a:r>
            <a:r>
              <a:rPr sz="1200" b="1" spc="-10" dirty="0">
                <a:latin typeface="Arial"/>
                <a:cs typeface="Arial"/>
              </a:rPr>
              <a:t>município</a:t>
            </a:r>
            <a:endParaRPr sz="12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985"/>
              </a:spcBef>
            </a:pPr>
            <a:r>
              <a:rPr sz="1200" spc="-50" dirty="0">
                <a:latin typeface="Arial MT"/>
                <a:cs typeface="Arial MT"/>
              </a:rPr>
              <a:t>2</a:t>
            </a:r>
            <a:endParaRPr sz="1200">
              <a:latin typeface="Arial MT"/>
              <a:cs typeface="Arial MT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08279" y="7543545"/>
            <a:ext cx="7134225" cy="323850"/>
          </a:xfrm>
          <a:custGeom>
            <a:avLst/>
            <a:gdLst/>
            <a:ahLst/>
            <a:cxnLst/>
            <a:rect l="l" t="t" r="r" b="b"/>
            <a:pathLst>
              <a:path w="7134225" h="323850">
                <a:moveTo>
                  <a:pt x="7080250" y="0"/>
                </a:moveTo>
                <a:lnTo>
                  <a:pt x="53975" y="0"/>
                </a:lnTo>
                <a:lnTo>
                  <a:pt x="32966" y="4254"/>
                </a:lnTo>
                <a:lnTo>
                  <a:pt x="15809" y="15843"/>
                </a:lnTo>
                <a:lnTo>
                  <a:pt x="4241" y="33004"/>
                </a:lnTo>
                <a:lnTo>
                  <a:pt x="0" y="53975"/>
                </a:lnTo>
                <a:lnTo>
                  <a:pt x="0" y="269875"/>
                </a:lnTo>
                <a:lnTo>
                  <a:pt x="4241" y="290899"/>
                </a:lnTo>
                <a:lnTo>
                  <a:pt x="15809" y="308054"/>
                </a:lnTo>
                <a:lnTo>
                  <a:pt x="32966" y="319613"/>
                </a:lnTo>
                <a:lnTo>
                  <a:pt x="53975" y="323850"/>
                </a:lnTo>
                <a:lnTo>
                  <a:pt x="7080250" y="323850"/>
                </a:lnTo>
                <a:lnTo>
                  <a:pt x="7101274" y="319613"/>
                </a:lnTo>
                <a:lnTo>
                  <a:pt x="7118429" y="308054"/>
                </a:lnTo>
                <a:lnTo>
                  <a:pt x="7129988" y="290899"/>
                </a:lnTo>
                <a:lnTo>
                  <a:pt x="7134225" y="269875"/>
                </a:lnTo>
                <a:lnTo>
                  <a:pt x="7134225" y="53975"/>
                </a:lnTo>
                <a:lnTo>
                  <a:pt x="7129988" y="33004"/>
                </a:lnTo>
                <a:lnTo>
                  <a:pt x="7118429" y="15843"/>
                </a:lnTo>
                <a:lnTo>
                  <a:pt x="7101274" y="4254"/>
                </a:lnTo>
                <a:lnTo>
                  <a:pt x="7080250" y="0"/>
                </a:lnTo>
                <a:close/>
              </a:path>
            </a:pathLst>
          </a:custGeom>
          <a:solidFill>
            <a:srgbClr val="006F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1423542" y="7585075"/>
            <a:ext cx="4768215" cy="577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39370" algn="ctr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FFFFFF"/>
                </a:solidFill>
                <a:latin typeface="Arial MT"/>
                <a:cs typeface="Arial MT"/>
              </a:rPr>
              <a:t>ANALFABETISMO</a:t>
            </a:r>
            <a:r>
              <a:rPr sz="1600" spc="-3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dirty="0">
                <a:solidFill>
                  <a:srgbClr val="FFFFFF"/>
                </a:solidFill>
                <a:latin typeface="Arial MT"/>
                <a:cs typeface="Arial MT"/>
              </a:rPr>
              <a:t>POR</a:t>
            </a:r>
            <a:r>
              <a:rPr sz="1600" spc="-2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spc="-35" dirty="0">
                <a:solidFill>
                  <a:srgbClr val="FFFFFF"/>
                </a:solidFill>
                <a:latin typeface="Arial MT"/>
                <a:cs typeface="Arial MT"/>
              </a:rPr>
              <a:t>FAIXA</a:t>
            </a:r>
            <a:r>
              <a:rPr sz="1600" spc="-80" dirty="0">
                <a:solidFill>
                  <a:srgbClr val="FFFFFF"/>
                </a:solidFill>
                <a:latin typeface="Arial MT"/>
                <a:cs typeface="Arial MT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 MT"/>
                <a:cs typeface="Arial MT"/>
              </a:rPr>
              <a:t>ETÁRIA</a:t>
            </a:r>
            <a:endParaRPr sz="1600">
              <a:latin typeface="Arial MT"/>
              <a:cs typeface="Arial MT"/>
            </a:endParaRPr>
          </a:p>
          <a:p>
            <a:pPr algn="ctr">
              <a:lnSpc>
                <a:spcPct val="100000"/>
              </a:lnSpc>
              <a:spcBef>
                <a:spcPts val="980"/>
              </a:spcBef>
            </a:pPr>
            <a:r>
              <a:rPr sz="1200" dirty="0">
                <a:latin typeface="Arial MT"/>
                <a:cs typeface="Arial MT"/>
              </a:rPr>
              <a:t>Entre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as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pessoas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não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alfabetizadas,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qual</a:t>
            </a:r>
            <a:r>
              <a:rPr sz="1200" spc="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é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a</a:t>
            </a:r>
            <a:r>
              <a:rPr sz="1200" spc="-3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%</a:t>
            </a:r>
            <a:r>
              <a:rPr sz="1200" spc="-2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de</a:t>
            </a:r>
            <a:r>
              <a:rPr sz="1200" spc="-10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cada</a:t>
            </a:r>
            <a:r>
              <a:rPr sz="1200" spc="-5" dirty="0">
                <a:latin typeface="Arial MT"/>
                <a:cs typeface="Arial MT"/>
              </a:rPr>
              <a:t> </a:t>
            </a:r>
            <a:r>
              <a:rPr sz="1200" dirty="0">
                <a:latin typeface="Arial MT"/>
                <a:cs typeface="Arial MT"/>
              </a:rPr>
              <a:t>grupo</a:t>
            </a:r>
            <a:r>
              <a:rPr sz="1200" spc="-10" dirty="0">
                <a:latin typeface="Arial MT"/>
                <a:cs typeface="Arial MT"/>
              </a:rPr>
              <a:t> etário?</a:t>
            </a:r>
            <a:endParaRPr sz="1200">
              <a:latin typeface="Arial MT"/>
              <a:cs typeface="Arial MT"/>
            </a:endParaRPr>
          </a:p>
        </p:txBody>
      </p:sp>
      <p:graphicFrame>
        <p:nvGraphicFramePr>
          <p:cNvPr id="28" name="object 28"/>
          <p:cNvGraphicFramePr>
            <a:graphicFrameLocks noGrp="1"/>
          </p:cNvGraphicFramePr>
          <p:nvPr/>
        </p:nvGraphicFramePr>
        <p:xfrm>
          <a:off x="409386" y="8391304"/>
          <a:ext cx="6738619" cy="13042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62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2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626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2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26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26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26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195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15</a:t>
                      </a:r>
                      <a:r>
                        <a:rPr sz="11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65" dirty="0">
                          <a:latin typeface="Arial"/>
                          <a:cs typeface="Arial"/>
                        </a:rPr>
                        <a:t>19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anos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800" marR="42545" algn="ctr">
                        <a:lnSpc>
                          <a:spcPct val="113799"/>
                        </a:lnSpc>
                        <a:spcBef>
                          <a:spcPts val="85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(%dapopulação</a:t>
                      </a:r>
                      <a:r>
                        <a:rPr sz="8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não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alfabetizada)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57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1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65" dirty="0">
                          <a:latin typeface="Arial"/>
                          <a:cs typeface="Arial"/>
                        </a:rPr>
                        <a:t>24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anos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800" marR="42545" algn="ctr">
                        <a:lnSpc>
                          <a:spcPct val="113799"/>
                        </a:lnSpc>
                        <a:spcBef>
                          <a:spcPts val="85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(%dapopulação</a:t>
                      </a:r>
                      <a:r>
                        <a:rPr sz="8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não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alfabetizada)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57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25</a:t>
                      </a:r>
                      <a:r>
                        <a:rPr sz="11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65" dirty="0">
                          <a:latin typeface="Arial"/>
                          <a:cs typeface="Arial"/>
                        </a:rPr>
                        <a:t>34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anos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800" marR="42545" algn="ctr">
                        <a:lnSpc>
                          <a:spcPct val="113799"/>
                        </a:lnSpc>
                        <a:spcBef>
                          <a:spcPts val="85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(%dapopulação</a:t>
                      </a:r>
                      <a:r>
                        <a:rPr sz="8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não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alfabetizada)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57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35</a:t>
                      </a:r>
                      <a:r>
                        <a:rPr sz="11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65" dirty="0">
                          <a:latin typeface="Arial"/>
                          <a:cs typeface="Arial"/>
                        </a:rPr>
                        <a:t>44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anos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800" marR="42545" algn="ctr">
                        <a:lnSpc>
                          <a:spcPct val="113799"/>
                        </a:lnSpc>
                        <a:spcBef>
                          <a:spcPts val="85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(%dapopulação</a:t>
                      </a:r>
                      <a:r>
                        <a:rPr sz="8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não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alfabetizada)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57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45</a:t>
                      </a:r>
                      <a:r>
                        <a:rPr sz="11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65" dirty="0">
                          <a:latin typeface="Arial"/>
                          <a:cs typeface="Arial"/>
                        </a:rPr>
                        <a:t>54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anos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800" marR="42545" algn="ctr">
                        <a:lnSpc>
                          <a:spcPct val="113799"/>
                        </a:lnSpc>
                        <a:spcBef>
                          <a:spcPts val="85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(%dapopulação</a:t>
                      </a:r>
                      <a:r>
                        <a:rPr sz="8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não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alfabetizada)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57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590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55</a:t>
                      </a:r>
                      <a:r>
                        <a:rPr sz="1100" b="1" spc="-1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1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65" dirty="0">
                          <a:latin typeface="Arial"/>
                          <a:cs typeface="Arial"/>
                        </a:rPr>
                        <a:t>64</a:t>
                      </a:r>
                      <a:r>
                        <a:rPr sz="1100" b="1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anos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800" marR="42545" algn="ctr">
                        <a:lnSpc>
                          <a:spcPct val="113799"/>
                        </a:lnSpc>
                        <a:spcBef>
                          <a:spcPts val="85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(%dapopulação</a:t>
                      </a:r>
                      <a:r>
                        <a:rPr sz="8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não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alfabetizada)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57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06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100" b="1" spc="-65" dirty="0">
                          <a:latin typeface="Arial"/>
                          <a:cs typeface="Arial"/>
                        </a:rPr>
                        <a:t>65</a:t>
                      </a:r>
                      <a:r>
                        <a:rPr sz="1100" b="1" spc="-1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85" dirty="0">
                          <a:latin typeface="Arial"/>
                          <a:cs typeface="Arial"/>
                        </a:rPr>
                        <a:t>anos</a:t>
                      </a:r>
                      <a:r>
                        <a:rPr sz="1100" b="1" spc="-1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60" dirty="0">
                          <a:latin typeface="Arial"/>
                          <a:cs typeface="Arial"/>
                        </a:rPr>
                        <a:t>ou</a:t>
                      </a:r>
                      <a:r>
                        <a:rPr sz="1100" b="1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20" dirty="0">
                          <a:latin typeface="Arial"/>
                          <a:cs typeface="Arial"/>
                        </a:rPr>
                        <a:t>mais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50800" marR="42545" algn="ctr">
                        <a:lnSpc>
                          <a:spcPct val="113799"/>
                        </a:lnSpc>
                        <a:spcBef>
                          <a:spcPts val="85"/>
                        </a:spcBef>
                      </a:pPr>
                      <a:r>
                        <a:rPr sz="800" spc="-30" dirty="0">
                          <a:latin typeface="Arial MT"/>
                          <a:cs typeface="Arial MT"/>
                        </a:rPr>
                        <a:t>(%dapopulação</a:t>
                      </a:r>
                      <a:r>
                        <a:rPr sz="800" spc="35" dirty="0">
                          <a:latin typeface="Arial MT"/>
                          <a:cs typeface="Arial MT"/>
                        </a:rPr>
                        <a:t> </a:t>
                      </a:r>
                      <a:r>
                        <a:rPr sz="800" spc="-35" dirty="0">
                          <a:latin typeface="Arial MT"/>
                          <a:cs typeface="Arial MT"/>
                        </a:rPr>
                        <a:t>não</a:t>
                      </a:r>
                      <a:r>
                        <a:rPr sz="800" spc="-10" dirty="0">
                          <a:latin typeface="Arial MT"/>
                          <a:cs typeface="Arial MT"/>
                        </a:rPr>
                        <a:t> alfabetizada)</a:t>
                      </a:r>
                      <a:endParaRPr sz="800">
                        <a:latin typeface="Arial MT"/>
                        <a:cs typeface="Arial MT"/>
                      </a:endParaRPr>
                    </a:p>
                  </a:txBody>
                  <a:tcPr marL="0" marR="0" marT="15748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785"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950" spc="-25" dirty="0">
                          <a:latin typeface="Arial MT"/>
                          <a:cs typeface="Arial MT"/>
                        </a:rPr>
                        <a:t>4,3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FDFD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FDFD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953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950" spc="-25" dirty="0">
                          <a:latin typeface="Arial MT"/>
                          <a:cs typeface="Arial MT"/>
                        </a:rPr>
                        <a:t>4,3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9525">
                      <a:solidFill>
                        <a:srgbClr val="DFDFDF"/>
                      </a:solidFill>
                      <a:prstDash val="solid"/>
                    </a:lnL>
                    <a:lnR w="9525">
                      <a:solidFill>
                        <a:srgbClr val="DFDFD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FDFD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950" spc="-25" dirty="0">
                          <a:latin typeface="Arial MT"/>
                          <a:cs typeface="Arial MT"/>
                        </a:rPr>
                        <a:t>9,0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9525">
                      <a:solidFill>
                        <a:srgbClr val="DFDFDF"/>
                      </a:solidFill>
                      <a:prstDash val="solid"/>
                    </a:lnL>
                    <a:lnR w="9525">
                      <a:solidFill>
                        <a:srgbClr val="DFDFD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FDFD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27,3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9525">
                      <a:solidFill>
                        <a:srgbClr val="DFDFDF"/>
                      </a:solidFill>
                      <a:prstDash val="solid"/>
                    </a:lnL>
                    <a:lnR w="9525">
                      <a:solidFill>
                        <a:srgbClr val="DFDFD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FDFD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47,2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9525">
                      <a:solidFill>
                        <a:srgbClr val="DFDFDF"/>
                      </a:solidFill>
                      <a:prstDash val="solid"/>
                    </a:lnL>
                    <a:lnR w="9525">
                      <a:solidFill>
                        <a:srgbClr val="DFDFD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FDFD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62,4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9525">
                      <a:solidFill>
                        <a:srgbClr val="DFDFDF"/>
                      </a:solidFill>
                      <a:prstDash val="solid"/>
                    </a:lnL>
                    <a:lnR w="9525">
                      <a:solidFill>
                        <a:srgbClr val="DFDFD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FDFD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950" spc="-20" dirty="0">
                          <a:latin typeface="Arial MT"/>
                          <a:cs typeface="Arial MT"/>
                        </a:rPr>
                        <a:t>73,2</a:t>
                      </a:r>
                      <a:endParaRPr sz="950">
                        <a:latin typeface="Arial MT"/>
                        <a:cs typeface="Arial MT"/>
                      </a:endParaRPr>
                    </a:p>
                  </a:txBody>
                  <a:tcPr marL="0" marR="0" marT="22860" marB="0">
                    <a:lnL w="9525">
                      <a:solidFill>
                        <a:srgbClr val="DFDFDF"/>
                      </a:solidFill>
                      <a:prstDash val="solid"/>
                    </a:lnL>
                    <a:lnR w="9525">
                      <a:solidFill>
                        <a:srgbClr val="DFDFDF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FDFD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264</Words>
  <Application>Microsoft Office PowerPoint</Application>
  <PresentationFormat>Personalizar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Arial MT</vt:lpstr>
      <vt:lpstr>Calibri</vt:lpstr>
      <vt:lpstr>Times New Roman</vt:lpstr>
      <vt:lpstr>Office Theme</vt:lpstr>
      <vt:lpstr>PEDRO ALEXANDRE (BA)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Vinicius Espaluci Campos (SECADI/CGA/UNESCO)</dc:creator>
  <cp:lastModifiedBy>Raynolds Santana</cp:lastModifiedBy>
  <cp:revision>1</cp:revision>
  <dcterms:created xsi:type="dcterms:W3CDTF">2025-03-28T11:45:17Z</dcterms:created>
  <dcterms:modified xsi:type="dcterms:W3CDTF">2025-03-28T12:36:58Z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2025-03-28T00:00:00Z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2025-03-28T00:00:00Z</vt:filetime>
  </property>
  <property fmtid="{D5CDD505-2E9C-101B-9397-08002B2CF9AE}" pid="5" name="Producer">
    <vt:lpwstr>www.ilovepdf.com</vt:lpwstr>
  </property>
</Properties>
</file>