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2" r:id="rId1"/>
    <p:sldMasterId id="2147483725" r:id="rId2"/>
    <p:sldMasterId id="2147483727" r:id="rId3"/>
    <p:sldMasterId id="2147483743" r:id="rId4"/>
    <p:sldMasterId id="2147483761" r:id="rId5"/>
  </p:sldMasterIdLst>
  <p:notesMasterIdLst>
    <p:notesMasterId r:id="rId34"/>
  </p:notesMasterIdLst>
  <p:sldIdLst>
    <p:sldId id="256" r:id="rId6"/>
    <p:sldId id="263" r:id="rId7"/>
    <p:sldId id="267" r:id="rId8"/>
    <p:sldId id="653" r:id="rId9"/>
    <p:sldId id="664" r:id="rId10"/>
    <p:sldId id="655" r:id="rId11"/>
    <p:sldId id="658" r:id="rId12"/>
    <p:sldId id="660" r:id="rId13"/>
    <p:sldId id="663" r:id="rId14"/>
    <p:sldId id="661" r:id="rId15"/>
    <p:sldId id="652" r:id="rId16"/>
    <p:sldId id="271" r:id="rId17"/>
    <p:sldId id="651" r:id="rId18"/>
    <p:sldId id="662" r:id="rId19"/>
    <p:sldId id="654" r:id="rId20"/>
    <p:sldId id="665" r:id="rId21"/>
    <p:sldId id="295" r:id="rId22"/>
    <p:sldId id="315" r:id="rId23"/>
    <p:sldId id="481" r:id="rId24"/>
    <p:sldId id="490" r:id="rId25"/>
    <p:sldId id="493" r:id="rId26"/>
    <p:sldId id="501" r:id="rId27"/>
    <p:sldId id="495" r:id="rId28"/>
    <p:sldId id="430" r:id="rId29"/>
    <p:sldId id="284" r:id="rId30"/>
    <p:sldId id="457" r:id="rId31"/>
    <p:sldId id="287" r:id="rId32"/>
    <p:sldId id="648" r:id="rId33"/>
  </p:sldIdLst>
  <p:sldSz cx="9144000" cy="5143500" type="screen16x9"/>
  <p:notesSz cx="6858000" cy="9144000"/>
  <p:embeddedFontLst>
    <p:embeddedFont>
      <p:font typeface="Arial Black" panose="020B0604020202020204" pitchFamily="34" charset="0"/>
      <p:bold r:id="rId35"/>
    </p:embeddedFont>
    <p:embeddedFont>
      <p:font typeface="Helvetica Neue" panose="020B0604020202020204" pitchFamily="34" charset="0"/>
      <p:regular r:id="rId36"/>
      <p:bold r:id="rId37"/>
      <p:italic r:id="rId38"/>
      <p:boldItalic r:id="rId39"/>
    </p:embeddedFont>
    <p:embeddedFont>
      <p:font typeface="Libre Franklin" panose="02000000000000000000" pitchFamily="2" charset="0"/>
      <p:regular r:id="rId40"/>
      <p:bold r:id="rId41"/>
      <p:italic r:id="rId42"/>
      <p:boldItalic r:id="rId43"/>
    </p:embeddedFont>
    <p:embeddedFont>
      <p:font typeface="Playfair Display" pitchFamily="2" charset="0"/>
      <p:regular r:id="rId44"/>
      <p:bold r:id="rId45"/>
      <p:italic r:id="rId46"/>
      <p:boldItalic r:id="rId47"/>
    </p:embeddedFont>
    <p:embeddedFont>
      <p:font typeface="Raleway" panose="02000000000000000000" pitchFamily="2" charset="0"/>
      <p:regular r:id="rId48"/>
      <p:bold r:id="rId49"/>
      <p:italic r:id="rId50"/>
      <p:boldItalic r:id="rId51"/>
    </p:embeddedFont>
    <p:embeddedFont>
      <p:font typeface="Raleway Black" panose="02000000000000000000" pitchFamily="2" charset="0"/>
      <p:bold r:id="rId52"/>
      <p:italic r:id="rId53"/>
      <p:boldItalic r:id="rId54"/>
    </p:embeddedFont>
    <p:embeddedFont>
      <p:font typeface="Raleway Medium" panose="02000000000000000000" pitchFamily="2" charset="0"/>
      <p:regular r:id="rId55"/>
      <p:italic r:id="rId56"/>
    </p:embeddedFont>
    <p:embeddedFont>
      <p:font typeface="Roboto" panose="02000000000000000000" pitchFamily="2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alia Magaldi" initials="" lastIdx="1" clrIdx="0"/>
  <p:cmAuthor id="1" name="Emilia Marinho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F50"/>
    <a:srgbClr val="FF9601"/>
    <a:srgbClr val="FF0000"/>
    <a:srgbClr val="183EFF"/>
    <a:srgbClr val="000000"/>
    <a:srgbClr val="FFFFFF"/>
    <a:srgbClr val="663300"/>
    <a:srgbClr val="800000"/>
    <a:srgbClr val="183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9D5BF6-7CCB-42EB-AD82-54E564A945EC}">
  <a:tblStyle styleId="{BE9D5BF6-7CCB-42EB-AD82-54E564A945E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08AF907-8CB7-476C-95F3-975192F9EC10}" styleName="Table_1">
    <a:wholeTbl>
      <a:tcTxStyle b="off" i="off">
        <a:font>
          <a:latin typeface="Arial"/>
          <a:ea typeface="Arial"/>
          <a:cs typeface="Arial"/>
        </a:font>
        <a:srgbClr val="0096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  <a:fill>
          <a:solidFill>
            <a:srgbClr val="FFFFFF"/>
          </a:solidFill>
        </a:fill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>
        <a:font>
          <a:latin typeface="Arial"/>
          <a:ea typeface="Arial"/>
          <a:cs typeface="Arial"/>
        </a:font>
        <a:srgbClr val="0096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96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>
        <a:font>
          <a:latin typeface="Arial"/>
          <a:ea typeface="Arial"/>
          <a:cs typeface="Arial"/>
        </a:font>
        <a:srgbClr val="0096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D91F1E9-5F96-4B40-9A2D-61A42E93A0DF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6A326B6-5422-4E9D-94CB-D04885BA20ED}" styleName="Table_3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DFD"/>
          </a:solidFill>
        </a:fill>
      </a:tcStyle>
    </a:wholeTbl>
    <a:band1H>
      <a:tcTxStyle/>
      <a:tcStyle>
        <a:tcBdr/>
        <a:fill>
          <a:solidFill>
            <a:srgbClr val="CDD8F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8F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7353AE-D3A3-42A8-B941-94B4D5D38636}" styleName="Table_4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CC6206E-436F-42E9-B1D4-EBF84BE50BE1}" styleName="Table_5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FF0"/>
          </a:solidFill>
        </a:fill>
      </a:tcStyle>
    </a:wholeTbl>
    <a:band1H>
      <a:tcTxStyle/>
      <a:tcStyle>
        <a:tcBdr/>
        <a:fill>
          <a:solidFill>
            <a:srgbClr val="CADDE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DE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41749AB-4AEF-40F5-BBDF-5D92D79AC9B8}" styleName="Table_6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D8E6480-ED05-4D43-9584-083AE3637FCF}" styleName="Table_7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21FB153-909D-470E-A950-698569A67016}" styleName="Table_8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60E2551-EB3C-413E-B5A2-2F3197E8BECA}" styleName="Table_9">
    <a:wholeTbl>
      <a:tcTxStyle b="off" i="off">
        <a:font>
          <a:latin typeface="Arial"/>
          <a:ea typeface="Arial"/>
          <a:cs typeface="Arial"/>
        </a:font>
        <a:srgbClr val="009600"/>
      </a:tcTxStyle>
      <a:tcStyle>
        <a:tcBdr>
          <a:left>
            <a:ln w="9525" cap="flat" cmpd="sng">
              <a:solidFill>
                <a:srgbClr val="21212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21212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21212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21212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>
          <a:top>
            <a:ln w="9525" cap="flat" cmpd="sng">
              <a:solidFill>
                <a:srgbClr val="21212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212121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 b="off" i="off"/>
      <a:tcStyle>
        <a:tcBdr/>
      </a:tcStyle>
    </a:band2H>
    <a:band1V>
      <a:tcTxStyle b="off" i="off"/>
      <a:tcStyle>
        <a:tcBdr>
          <a:left>
            <a:ln w="9525" cap="flat" cmpd="sng">
              <a:solidFill>
                <a:srgbClr val="21212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21212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 b="off" i="off"/>
      <a:tcStyle>
        <a:tcBdr>
          <a:left>
            <a:ln w="9525" cap="flat" cmpd="sng">
              <a:solidFill>
                <a:srgbClr val="21212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21212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rgbClr val="212121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21212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7A81CE1-EAF1-4F83-818C-B0144CC28C93}" styleName="Table_1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EDF5F07-E5DB-4F6B-9A79-CF02851DE6BA}" styleName="Table_1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1E8"/>
          </a:solidFill>
        </a:fill>
      </a:tcStyle>
    </a:wholeTbl>
    <a:band1H>
      <a:tcTxStyle/>
      <a:tcStyle>
        <a:tcBdr/>
        <a:fill>
          <a:solidFill>
            <a:srgbClr val="FFE2C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2C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86399" autoAdjust="0"/>
  </p:normalViewPr>
  <p:slideViewPr>
    <p:cSldViewPr snapToGrid="0">
      <p:cViewPr varScale="1">
        <p:scale>
          <a:sx n="83" d="100"/>
          <a:sy n="83" d="100"/>
        </p:scale>
        <p:origin x="1373" y="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 /><Relationship Id="rId18" Type="http://schemas.openxmlformats.org/officeDocument/2006/relationships/slide" Target="slides/slide13.xml" /><Relationship Id="rId26" Type="http://schemas.openxmlformats.org/officeDocument/2006/relationships/slide" Target="slides/slide21.xml" /><Relationship Id="rId39" Type="http://schemas.openxmlformats.org/officeDocument/2006/relationships/font" Target="fonts/font5.fntdata" /><Relationship Id="rId21" Type="http://schemas.openxmlformats.org/officeDocument/2006/relationships/slide" Target="slides/slide16.xml" /><Relationship Id="rId34" Type="http://schemas.openxmlformats.org/officeDocument/2006/relationships/notesMaster" Target="notesMasters/notesMaster1.xml" /><Relationship Id="rId42" Type="http://schemas.openxmlformats.org/officeDocument/2006/relationships/font" Target="fonts/font8.fntdata" /><Relationship Id="rId47" Type="http://schemas.openxmlformats.org/officeDocument/2006/relationships/font" Target="fonts/font13.fntdata" /><Relationship Id="rId50" Type="http://schemas.openxmlformats.org/officeDocument/2006/relationships/font" Target="fonts/font16.fntdata" /><Relationship Id="rId55" Type="http://schemas.openxmlformats.org/officeDocument/2006/relationships/font" Target="fonts/font21.fntdata" /><Relationship Id="rId63" Type="http://schemas.openxmlformats.org/officeDocument/2006/relationships/viewProps" Target="viewProps.xml" /><Relationship Id="rId7" Type="http://schemas.openxmlformats.org/officeDocument/2006/relationships/slide" Target="slides/slide2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1.xml" /><Relationship Id="rId20" Type="http://schemas.openxmlformats.org/officeDocument/2006/relationships/slide" Target="slides/slide15.xml" /><Relationship Id="rId29" Type="http://schemas.openxmlformats.org/officeDocument/2006/relationships/slide" Target="slides/slide24.xml" /><Relationship Id="rId41" Type="http://schemas.openxmlformats.org/officeDocument/2006/relationships/font" Target="fonts/font7.fntdata" /><Relationship Id="rId54" Type="http://schemas.openxmlformats.org/officeDocument/2006/relationships/font" Target="fonts/font20.fntdata" /><Relationship Id="rId62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1.xml" /><Relationship Id="rId11" Type="http://schemas.openxmlformats.org/officeDocument/2006/relationships/slide" Target="slides/slide6.xml" /><Relationship Id="rId24" Type="http://schemas.openxmlformats.org/officeDocument/2006/relationships/slide" Target="slides/slide19.xml" /><Relationship Id="rId32" Type="http://schemas.openxmlformats.org/officeDocument/2006/relationships/slide" Target="slides/slide27.xml" /><Relationship Id="rId37" Type="http://schemas.openxmlformats.org/officeDocument/2006/relationships/font" Target="fonts/font3.fntdata" /><Relationship Id="rId40" Type="http://schemas.openxmlformats.org/officeDocument/2006/relationships/font" Target="fonts/font6.fntdata" /><Relationship Id="rId45" Type="http://schemas.openxmlformats.org/officeDocument/2006/relationships/font" Target="fonts/font11.fntdata" /><Relationship Id="rId53" Type="http://schemas.openxmlformats.org/officeDocument/2006/relationships/font" Target="fonts/font19.fntdata" /><Relationship Id="rId58" Type="http://schemas.openxmlformats.org/officeDocument/2006/relationships/font" Target="fonts/font24.fntdata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10.xml" /><Relationship Id="rId23" Type="http://schemas.openxmlformats.org/officeDocument/2006/relationships/slide" Target="slides/slide18.xml" /><Relationship Id="rId28" Type="http://schemas.openxmlformats.org/officeDocument/2006/relationships/slide" Target="slides/slide23.xml" /><Relationship Id="rId36" Type="http://schemas.openxmlformats.org/officeDocument/2006/relationships/font" Target="fonts/font2.fntdata" /><Relationship Id="rId49" Type="http://schemas.openxmlformats.org/officeDocument/2006/relationships/font" Target="fonts/font15.fntdata" /><Relationship Id="rId57" Type="http://schemas.openxmlformats.org/officeDocument/2006/relationships/font" Target="fonts/font23.fntdata" /><Relationship Id="rId6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9" Type="http://schemas.openxmlformats.org/officeDocument/2006/relationships/slide" Target="slides/slide14.xml" /><Relationship Id="rId31" Type="http://schemas.openxmlformats.org/officeDocument/2006/relationships/slide" Target="slides/slide26.xml" /><Relationship Id="rId44" Type="http://schemas.openxmlformats.org/officeDocument/2006/relationships/font" Target="fonts/font10.fntdata" /><Relationship Id="rId52" Type="http://schemas.openxmlformats.org/officeDocument/2006/relationships/font" Target="fonts/font18.fntdata" /><Relationship Id="rId60" Type="http://schemas.openxmlformats.org/officeDocument/2006/relationships/font" Target="fonts/font26.fntdata" /><Relationship Id="rId65" Type="http://schemas.openxmlformats.org/officeDocument/2006/relationships/tableStyles" Target="tableStyles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4.xml" /><Relationship Id="rId14" Type="http://schemas.openxmlformats.org/officeDocument/2006/relationships/slide" Target="slides/slide9.xml" /><Relationship Id="rId22" Type="http://schemas.openxmlformats.org/officeDocument/2006/relationships/slide" Target="slides/slide17.xml" /><Relationship Id="rId27" Type="http://schemas.openxmlformats.org/officeDocument/2006/relationships/slide" Target="slides/slide22.xml" /><Relationship Id="rId30" Type="http://schemas.openxmlformats.org/officeDocument/2006/relationships/slide" Target="slides/slide25.xml" /><Relationship Id="rId35" Type="http://schemas.openxmlformats.org/officeDocument/2006/relationships/font" Target="fonts/font1.fntdata" /><Relationship Id="rId43" Type="http://schemas.openxmlformats.org/officeDocument/2006/relationships/font" Target="fonts/font9.fntdata" /><Relationship Id="rId48" Type="http://schemas.openxmlformats.org/officeDocument/2006/relationships/font" Target="fonts/font14.fntdata" /><Relationship Id="rId56" Type="http://schemas.openxmlformats.org/officeDocument/2006/relationships/font" Target="fonts/font22.fntdata" /><Relationship Id="rId64" Type="http://schemas.openxmlformats.org/officeDocument/2006/relationships/theme" Target="theme/theme1.xml" /><Relationship Id="rId8" Type="http://schemas.openxmlformats.org/officeDocument/2006/relationships/slide" Target="slides/slide3.xml" /><Relationship Id="rId51" Type="http://schemas.openxmlformats.org/officeDocument/2006/relationships/font" Target="fonts/font17.fntdata" /><Relationship Id="rId3" Type="http://schemas.openxmlformats.org/officeDocument/2006/relationships/slideMaster" Target="slideMasters/slideMaster3.xml" /><Relationship Id="rId12" Type="http://schemas.openxmlformats.org/officeDocument/2006/relationships/slide" Target="slides/slide7.xml" /><Relationship Id="rId17" Type="http://schemas.openxmlformats.org/officeDocument/2006/relationships/slide" Target="slides/slide12.xml" /><Relationship Id="rId25" Type="http://schemas.openxmlformats.org/officeDocument/2006/relationships/slide" Target="slides/slide20.xml" /><Relationship Id="rId33" Type="http://schemas.openxmlformats.org/officeDocument/2006/relationships/slide" Target="slides/slide28.xml" /><Relationship Id="rId38" Type="http://schemas.openxmlformats.org/officeDocument/2006/relationships/font" Target="fonts/font4.fntdata" /><Relationship Id="rId46" Type="http://schemas.openxmlformats.org/officeDocument/2006/relationships/font" Target="fonts/font12.fntdata" /><Relationship Id="rId59" Type="http://schemas.openxmlformats.org/officeDocument/2006/relationships/font" Target="fonts/font25.fntdata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1" i="0" u="none" strike="noStrike" kern="1200" spc="0" baseline="0">
                <a:solidFill>
                  <a:schemeClr val="bg2"/>
                </a:solidFill>
                <a:latin typeface="Bangla MN"/>
                <a:ea typeface="+mn-ea"/>
                <a:cs typeface="+mn-cs"/>
              </a:defRPr>
            </a:pPr>
            <a:r>
              <a:rPr lang="en-US" sz="1400" b="1" dirty="0" err="1">
                <a:solidFill>
                  <a:schemeClr val="tx1"/>
                </a:solidFill>
                <a:latin typeface="Raleway" pitchFamily="2" charset="0"/>
              </a:rPr>
              <a:t>Evolução</a:t>
            </a:r>
            <a:r>
              <a:rPr lang="en-US" sz="1400" b="1" dirty="0">
                <a:solidFill>
                  <a:schemeClr val="tx1"/>
                </a:solidFill>
                <a:latin typeface="Raleway" pitchFamily="2" charset="0"/>
              </a:rPr>
              <a:t> do </a:t>
            </a:r>
            <a:r>
              <a:rPr lang="en-US" sz="1400" b="1" dirty="0" err="1">
                <a:solidFill>
                  <a:schemeClr val="tx1"/>
                </a:solidFill>
                <a:latin typeface="Raleway" pitchFamily="2" charset="0"/>
              </a:rPr>
              <a:t>número</a:t>
            </a:r>
            <a:r>
              <a:rPr lang="en-US" sz="1400" b="1" dirty="0">
                <a:solidFill>
                  <a:schemeClr val="tx1"/>
                </a:solidFill>
                <a:latin typeface="Raleway" pitchFamily="2" charset="0"/>
              </a:rPr>
              <a:t> de </a:t>
            </a:r>
            <a:r>
              <a:rPr lang="en-US" sz="1400" b="1" dirty="0" err="1">
                <a:solidFill>
                  <a:schemeClr val="tx1"/>
                </a:solidFill>
                <a:latin typeface="Raleway" pitchFamily="2" charset="0"/>
              </a:rPr>
              <a:t>escolas</a:t>
            </a:r>
            <a:r>
              <a:rPr lang="en-US" sz="1400" b="1" dirty="0">
                <a:solidFill>
                  <a:schemeClr val="tx1"/>
                </a:solidFill>
                <a:latin typeface="Raleway" pitchFamily="2" charset="0"/>
              </a:rPr>
              <a:t> com Salas de </a:t>
            </a:r>
            <a:r>
              <a:rPr lang="en-US" sz="1400" b="1" dirty="0" err="1">
                <a:solidFill>
                  <a:schemeClr val="tx1"/>
                </a:solidFill>
                <a:latin typeface="Raleway" pitchFamily="2" charset="0"/>
              </a:rPr>
              <a:t>Recursos</a:t>
            </a:r>
            <a:r>
              <a:rPr lang="en-US" sz="1400" b="1" baseline="0" dirty="0">
                <a:solidFill>
                  <a:schemeClr val="tx1"/>
                </a:solidFill>
                <a:latin typeface="Raleway" pitchFamily="2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Raleway" pitchFamily="2" charset="0"/>
              </a:rPr>
              <a:t>Multifuncionais</a:t>
            </a:r>
            <a:r>
              <a:rPr lang="en-US" sz="1400" b="1" dirty="0">
                <a:solidFill>
                  <a:schemeClr val="tx1"/>
                </a:solidFill>
                <a:latin typeface="Raleway" pitchFamily="2" charset="0"/>
              </a:rPr>
              <a:t> (%)</a:t>
            </a:r>
          </a:p>
        </c:rich>
      </c:tx>
      <c:layout>
        <c:manualLayout>
          <c:xMode val="edge"/>
          <c:yMode val="edge"/>
          <c:x val="0.12404378528797204"/>
          <c:y val="3.68153889678100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1" i="0" u="none" strike="noStrike" kern="1200" spc="0" baseline="0">
              <a:solidFill>
                <a:schemeClr val="bg2"/>
              </a:solidFill>
              <a:latin typeface="Bangla MN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[Escolas_salas_recursos_Censo_2008a2022.xlsx]SRM_Nacional!$G$5</c:f>
              <c:strCache>
                <c:ptCount val="1"/>
                <c:pt idx="0">
                  <c:v>%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Pt>
            <c:idx val="4"/>
            <c:marker>
              <c:symbol val="circle"/>
              <c:size val="5"/>
              <c:spPr>
                <a:solidFill>
                  <a:srgbClr val="FF0000"/>
                </a:solidFill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4BB-4C0B-8516-DDA05AAF5A77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BB-4C0B-8516-DDA05AAF5A7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BB-4C0B-8516-DDA05AAF5A7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BB-4C0B-8516-DDA05AAF5A7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BB-4C0B-8516-DDA05AAF5A7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BB-4C0B-8516-DDA05AAF5A7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BB-4C0B-8516-DDA05AAF5A7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4BB-4C0B-8516-DDA05AAF5A7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4BB-4C0B-8516-DDA05AAF5A77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4BB-4C0B-8516-DDA05AAF5A77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4BB-4C0B-8516-DDA05AAF5A77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4BB-4C0B-8516-DDA05AAF5A77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4BB-4C0B-8516-DDA05AAF5A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2"/>
                    </a:solidFill>
                    <a:latin typeface="Bangla MN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[Escolas_salas_recursos_Censo_2008a2022.xlsx]SRM_Nacional!$F$6:$F$20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[Escolas_salas_recursos_Censo_2008a2022.xlsx]SRM_Nacional!$G$6:$G$20</c:f>
              <c:numCache>
                <c:formatCode>0.0%</c:formatCode>
                <c:ptCount val="15"/>
                <c:pt idx="0">
                  <c:v>0.1359915263365768</c:v>
                </c:pt>
                <c:pt idx="1">
                  <c:v>0.10112488710074719</c:v>
                </c:pt>
                <c:pt idx="2">
                  <c:v>0.13099182978038343</c:v>
                </c:pt>
                <c:pt idx="3">
                  <c:v>0.16862701583074419</c:v>
                </c:pt>
                <c:pt idx="4">
                  <c:v>0.21852196772330218</c:v>
                </c:pt>
                <c:pt idx="5">
                  <c:v>0.24381657856413902</c:v>
                </c:pt>
                <c:pt idx="6">
                  <c:v>0.26437818575488292</c:v>
                </c:pt>
                <c:pt idx="7">
                  <c:v>0.29829279446029222</c:v>
                </c:pt>
                <c:pt idx="8">
                  <c:v>0.31203894321495967</c:v>
                </c:pt>
                <c:pt idx="9">
                  <c:v>0.31783209220406017</c:v>
                </c:pt>
                <c:pt idx="10">
                  <c:v>0.31353432328383579</c:v>
                </c:pt>
                <c:pt idx="11">
                  <c:v>0.31086646680100261</c:v>
                </c:pt>
                <c:pt idx="12">
                  <c:v>0.31777149809647159</c:v>
                </c:pt>
                <c:pt idx="13">
                  <c:v>0.31876886293262258</c:v>
                </c:pt>
                <c:pt idx="14">
                  <c:v>0.31731725159910712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34BB-4C0B-8516-DDA05AAF5A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9278528"/>
        <c:axId val="469275000"/>
      </c:lineChart>
      <c:dateAx>
        <c:axId val="46927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Bangla MN"/>
                <a:ea typeface="+mn-ea"/>
                <a:cs typeface="+mn-cs"/>
              </a:defRPr>
            </a:pPr>
            <a:endParaRPr lang="en-US"/>
          </a:p>
        </c:txPr>
        <c:crossAx val="469275000"/>
        <c:crosses val="autoZero"/>
        <c:auto val="0"/>
        <c:lblOffset val="100"/>
        <c:baseTimeUnit val="days"/>
      </c:dateAx>
      <c:valAx>
        <c:axId val="469275000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469278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/>
          </a:solidFill>
          <a:latin typeface="Bangla MN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F548C6-0A66-443F-98BD-623D2091318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E7A9E09-706A-4EAB-9428-6AFBB5E5C78E}">
      <dgm:prSet phldrT="[Texto]" custT="1"/>
      <dgm:spPr>
        <a:solidFill>
          <a:srgbClr val="00D300"/>
        </a:solidFill>
        <a:ln>
          <a:noFill/>
        </a:ln>
      </dgm:spPr>
      <dgm:t>
        <a:bodyPr/>
        <a:lstStyle/>
        <a:p>
          <a:r>
            <a:rPr lang="pt-BR" sz="1400" dirty="0">
              <a:latin typeface="Raleway" pitchFamily="2" charset="0"/>
            </a:rPr>
            <a:t>Expansão do acesso</a:t>
          </a:r>
        </a:p>
      </dgm:t>
    </dgm:pt>
    <dgm:pt modelId="{37364FCC-6DD8-4E43-895E-24191F9485B3}" type="parTrans" cxnId="{D4BF27ED-90EF-4F8B-806F-D6C9C603606E}">
      <dgm:prSet/>
      <dgm:spPr/>
      <dgm:t>
        <a:bodyPr/>
        <a:lstStyle/>
        <a:p>
          <a:endParaRPr lang="pt-BR"/>
        </a:p>
      </dgm:t>
    </dgm:pt>
    <dgm:pt modelId="{D9CE5BD9-52D1-4FEB-A78B-8248B541C15E}" type="sibTrans" cxnId="{D4BF27ED-90EF-4F8B-806F-D6C9C603606E}">
      <dgm:prSet/>
      <dgm:spPr/>
      <dgm:t>
        <a:bodyPr/>
        <a:lstStyle/>
        <a:p>
          <a:endParaRPr lang="pt-BR"/>
        </a:p>
      </dgm:t>
    </dgm:pt>
    <dgm:pt modelId="{7A60B91B-6AAA-4515-83A9-12EEA27DA165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>
            <a:spcAft>
              <a:spcPct val="15000"/>
            </a:spcAft>
            <a:buClr>
              <a:schemeClr val="dk2"/>
            </a:buClr>
            <a:buSzPts val="1600"/>
            <a:buFont typeface="Arial" panose="020B0604020202020204" pitchFamily="34" charset="0"/>
            <a:buNone/>
          </a:pPr>
          <a:r>
            <a:rPr lang="pt-BR" sz="1200" b="1" dirty="0">
              <a:solidFill>
                <a:srgbClr val="434343"/>
              </a:solidFill>
              <a:latin typeface="Raleway" pitchFamily="2" charset="0"/>
            </a:rPr>
            <a:t>Educação infantil</a:t>
          </a:r>
        </a:p>
      </dgm:t>
    </dgm:pt>
    <dgm:pt modelId="{821B93BC-B322-419A-A588-92EB550B68CF}" type="parTrans" cxnId="{046460F5-E3F9-42E2-AD92-6230CAB2F088}">
      <dgm:prSet/>
      <dgm:spPr/>
      <dgm:t>
        <a:bodyPr/>
        <a:lstStyle/>
        <a:p>
          <a:endParaRPr lang="pt-BR"/>
        </a:p>
      </dgm:t>
    </dgm:pt>
    <dgm:pt modelId="{EC25D8F1-6487-4915-82E6-BF9CE29E0DCA}" type="sibTrans" cxnId="{046460F5-E3F9-42E2-AD92-6230CAB2F088}">
      <dgm:prSet/>
      <dgm:spPr/>
      <dgm:t>
        <a:bodyPr/>
        <a:lstStyle/>
        <a:p>
          <a:endParaRPr lang="pt-BR"/>
        </a:p>
      </dgm:t>
    </dgm:pt>
    <dgm:pt modelId="{FFB238AD-B94E-4758-A5AA-E0742E76EA0E}">
      <dgm:prSet phldrT="[Texto]" custT="1"/>
      <dgm:spPr>
        <a:solidFill>
          <a:srgbClr val="013FFF"/>
        </a:solidFill>
        <a:ln>
          <a:noFill/>
        </a:ln>
      </dgm:spPr>
      <dgm:t>
        <a:bodyPr/>
        <a:lstStyle/>
        <a:p>
          <a:r>
            <a:rPr lang="pt-BR" sz="1400" kern="1200" dirty="0">
              <a:latin typeface="Raleway" pitchFamily="2" charset="0"/>
            </a:rPr>
            <a:t>Qualidade e </a:t>
          </a:r>
          <a:r>
            <a:rPr lang="pt-BR" sz="1400" kern="1200" dirty="0">
              <a:solidFill>
                <a:srgbClr val="FFFFFF"/>
              </a:solidFill>
              <a:latin typeface="Raleway" pitchFamily="2" charset="0"/>
              <a:ea typeface="+mn-ea"/>
              <a:cs typeface="+mn-cs"/>
            </a:rPr>
            <a:t>permanência</a:t>
          </a:r>
        </a:p>
      </dgm:t>
    </dgm:pt>
    <dgm:pt modelId="{F18946A9-8E47-4BBA-88A3-7149BECBDB96}" type="parTrans" cxnId="{9886D5E8-2D47-4DC1-84E8-167721F6D23E}">
      <dgm:prSet/>
      <dgm:spPr/>
      <dgm:t>
        <a:bodyPr/>
        <a:lstStyle/>
        <a:p>
          <a:endParaRPr lang="pt-BR"/>
        </a:p>
      </dgm:t>
    </dgm:pt>
    <dgm:pt modelId="{5A453429-7CE7-43E6-9CF2-53B3C73D742A}" type="sibTrans" cxnId="{9886D5E8-2D47-4DC1-84E8-167721F6D23E}">
      <dgm:prSet/>
      <dgm:spPr/>
      <dgm:t>
        <a:bodyPr/>
        <a:lstStyle/>
        <a:p>
          <a:endParaRPr lang="pt-BR"/>
        </a:p>
      </dgm:t>
    </dgm:pt>
    <dgm:pt modelId="{FE7FF694-41EB-4DFF-9384-11245EE894D8}">
      <dgm:prSet phldrT="[Texto]" custT="1"/>
      <dgm:spPr>
        <a:solidFill>
          <a:srgbClr val="FFFFFF">
            <a:lumMod val="95000"/>
            <a:alpha val="90000"/>
          </a:srgbClr>
        </a:solidFill>
        <a:ln w="25400" cap="flat" cmpd="sng" algn="ctr">
          <a:noFill/>
          <a:prstDash val="solid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Transporte escolar acessível</a:t>
          </a:r>
        </a:p>
      </dgm:t>
    </dgm:pt>
    <dgm:pt modelId="{4BEE1A46-394B-449C-9043-6F73D02CD14F}" type="parTrans" cxnId="{D63B65D2-780D-4578-85E6-D9810A051712}">
      <dgm:prSet/>
      <dgm:spPr/>
      <dgm:t>
        <a:bodyPr/>
        <a:lstStyle/>
        <a:p>
          <a:endParaRPr lang="pt-BR"/>
        </a:p>
      </dgm:t>
    </dgm:pt>
    <dgm:pt modelId="{90871FDC-15CA-44E2-9B55-8AE7C11479E2}" type="sibTrans" cxnId="{D63B65D2-780D-4578-85E6-D9810A051712}">
      <dgm:prSet/>
      <dgm:spPr/>
      <dgm:t>
        <a:bodyPr/>
        <a:lstStyle/>
        <a:p>
          <a:endParaRPr lang="pt-BR"/>
        </a:p>
      </dgm:t>
    </dgm:pt>
    <dgm:pt modelId="{3884A4C8-AEE3-4855-A9C7-5BE312F6E6F0}">
      <dgm:prSet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pt-BR" sz="1400" dirty="0">
              <a:latin typeface="Raleway" pitchFamily="2" charset="0"/>
            </a:rPr>
            <a:t>Produção de conhecimento</a:t>
          </a:r>
        </a:p>
      </dgm:t>
    </dgm:pt>
    <dgm:pt modelId="{17653E5E-2AFE-46CE-B99D-9A3498465467}" type="parTrans" cxnId="{CADEA8A3-E018-469D-BC79-7ABBAC88A4FF}">
      <dgm:prSet/>
      <dgm:spPr/>
      <dgm:t>
        <a:bodyPr/>
        <a:lstStyle/>
        <a:p>
          <a:endParaRPr lang="pt-BR"/>
        </a:p>
      </dgm:t>
    </dgm:pt>
    <dgm:pt modelId="{F39BE0DC-7868-44C7-9F45-A5DB9EF63353}" type="sibTrans" cxnId="{CADEA8A3-E018-469D-BC79-7ABBAC88A4FF}">
      <dgm:prSet/>
      <dgm:spPr/>
      <dgm:t>
        <a:bodyPr/>
        <a:lstStyle/>
        <a:p>
          <a:endParaRPr lang="pt-BR"/>
        </a:p>
      </dgm:t>
    </dgm:pt>
    <dgm:pt modelId="{B8B6147C-01E1-4A68-A2F4-38A6F0BBF910}">
      <dgm:prSet custT="1"/>
      <dgm:spPr>
        <a:solidFill>
          <a:srgbClr val="FFD700"/>
        </a:solidFill>
        <a:ln>
          <a:noFill/>
        </a:ln>
      </dgm:spPr>
      <dgm:t>
        <a:bodyPr/>
        <a:lstStyle/>
        <a:p>
          <a:r>
            <a:rPr lang="pt-BR" sz="1400" dirty="0">
              <a:latin typeface="Raleway" pitchFamily="2" charset="0"/>
            </a:rPr>
            <a:t>Formação</a:t>
          </a:r>
        </a:p>
      </dgm:t>
    </dgm:pt>
    <dgm:pt modelId="{A1B54834-B258-44E7-9575-143096F9B2E8}" type="parTrans" cxnId="{1DA2B156-6DDE-4EB8-A03D-16F4709B085A}">
      <dgm:prSet/>
      <dgm:spPr/>
      <dgm:t>
        <a:bodyPr/>
        <a:lstStyle/>
        <a:p>
          <a:endParaRPr lang="pt-BR"/>
        </a:p>
      </dgm:t>
    </dgm:pt>
    <dgm:pt modelId="{03E0B3BA-86BB-4EE5-91CE-E78A1DC644B9}" type="sibTrans" cxnId="{1DA2B156-6DDE-4EB8-A03D-16F4709B085A}">
      <dgm:prSet/>
      <dgm:spPr/>
      <dgm:t>
        <a:bodyPr/>
        <a:lstStyle/>
        <a:p>
          <a:endParaRPr lang="pt-BR"/>
        </a:p>
      </dgm:t>
    </dgm:pt>
    <dgm:pt modelId="{83435765-14D0-4CB9-9922-BB112F8A7E25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>
            <a:spcAft>
              <a:spcPct val="15000"/>
            </a:spcAft>
            <a:buClr>
              <a:schemeClr val="dk2"/>
            </a:buClr>
            <a:buSzPts val="1600"/>
            <a:buNone/>
          </a:pPr>
          <a:endParaRPr lang="pt-BR" sz="1200" dirty="0">
            <a:latin typeface="Raleway" pitchFamily="2" charset="0"/>
          </a:endParaRPr>
        </a:p>
      </dgm:t>
    </dgm:pt>
    <dgm:pt modelId="{4A2FD1B9-660B-489F-88C3-C539F1336324}" type="parTrans" cxnId="{BD7374BD-9FF9-4F58-B632-EB641E5D98AB}">
      <dgm:prSet/>
      <dgm:spPr/>
      <dgm:t>
        <a:bodyPr/>
        <a:lstStyle/>
        <a:p>
          <a:endParaRPr lang="pt-BR"/>
        </a:p>
      </dgm:t>
    </dgm:pt>
    <dgm:pt modelId="{03D83421-C044-4143-B0EE-CD3D4FF03603}" type="sibTrans" cxnId="{BD7374BD-9FF9-4F58-B632-EB641E5D98AB}">
      <dgm:prSet/>
      <dgm:spPr/>
      <dgm:t>
        <a:bodyPr/>
        <a:lstStyle/>
        <a:p>
          <a:endParaRPr lang="pt-BR"/>
        </a:p>
      </dgm:t>
    </dgm:pt>
    <dgm:pt modelId="{D7E32FED-1772-432F-AB42-CFCA1539686D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>
            <a:spcAft>
              <a:spcPts val="1200"/>
            </a:spcAft>
            <a:buClr>
              <a:schemeClr val="dk2"/>
            </a:buClr>
            <a:buSzPts val="1600"/>
            <a:buFont typeface="Arial" panose="020B0604020202020204" pitchFamily="34" charset="0"/>
            <a:buChar char="•"/>
          </a:pPr>
          <a:r>
            <a:rPr lang="pt-BR" sz="1200" dirty="0">
              <a:solidFill>
                <a:srgbClr val="434343"/>
              </a:solidFill>
              <a:latin typeface="Raleway" pitchFamily="2" charset="0"/>
            </a:rPr>
            <a:t>Busca Ativa </a:t>
          </a:r>
        </a:p>
      </dgm:t>
    </dgm:pt>
    <dgm:pt modelId="{D2314088-2A25-4209-B692-58553D9110C2}" type="parTrans" cxnId="{9F77CD6E-BFE8-45D2-BA12-F98FFF77D9D6}">
      <dgm:prSet/>
      <dgm:spPr/>
      <dgm:t>
        <a:bodyPr/>
        <a:lstStyle/>
        <a:p>
          <a:endParaRPr lang="pt-BR"/>
        </a:p>
      </dgm:t>
    </dgm:pt>
    <dgm:pt modelId="{53E4A0B9-24CF-461A-AF11-CC76EECD7341}" type="sibTrans" cxnId="{9F77CD6E-BFE8-45D2-BA12-F98FFF77D9D6}">
      <dgm:prSet/>
      <dgm:spPr/>
      <dgm:t>
        <a:bodyPr/>
        <a:lstStyle/>
        <a:p>
          <a:endParaRPr lang="pt-BR"/>
        </a:p>
      </dgm:t>
    </dgm:pt>
    <dgm:pt modelId="{EEA2D262-333D-4151-B76C-A866AB01B503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>
            <a:spcAft>
              <a:spcPts val="1200"/>
            </a:spcAft>
            <a:buClr>
              <a:schemeClr val="dk2"/>
            </a:buClr>
            <a:buSzPts val="1600"/>
            <a:buFont typeface="Arial" panose="020B0604020202020204" pitchFamily="34" charset="0"/>
            <a:buChar char="•"/>
          </a:pPr>
          <a:r>
            <a:rPr lang="pt-BR" sz="1200" dirty="0">
              <a:solidFill>
                <a:srgbClr val="434343"/>
              </a:solidFill>
              <a:latin typeface="Raleway" pitchFamily="2" charset="0"/>
            </a:rPr>
            <a:t>Educação Especial Inclusiva Novas turmas na Educação Infantil</a:t>
          </a:r>
        </a:p>
      </dgm:t>
    </dgm:pt>
    <dgm:pt modelId="{05E65880-C36D-4B83-8DB5-E9715C6D5293}" type="parTrans" cxnId="{38CFE48C-28A3-4B17-B1CE-DE24C3A1F8A3}">
      <dgm:prSet/>
      <dgm:spPr/>
      <dgm:t>
        <a:bodyPr/>
        <a:lstStyle/>
        <a:p>
          <a:endParaRPr lang="pt-BR"/>
        </a:p>
      </dgm:t>
    </dgm:pt>
    <dgm:pt modelId="{C4E09E08-83C4-40C7-A806-54492D7E76F0}" type="sibTrans" cxnId="{38CFE48C-28A3-4B17-B1CE-DE24C3A1F8A3}">
      <dgm:prSet/>
      <dgm:spPr/>
      <dgm:t>
        <a:bodyPr/>
        <a:lstStyle/>
        <a:p>
          <a:endParaRPr lang="pt-BR"/>
        </a:p>
      </dgm:t>
    </dgm:pt>
    <dgm:pt modelId="{825FAA28-961C-42D3-8040-5AF5B677D5A8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>
            <a:spcAft>
              <a:spcPts val="1200"/>
            </a:spcAft>
            <a:buClr>
              <a:schemeClr val="dk2"/>
            </a:buClr>
            <a:buSzPts val="1600"/>
            <a:buFont typeface="Arial" panose="020B0604020202020204" pitchFamily="34" charset="0"/>
            <a:buChar char="•"/>
          </a:pPr>
          <a:r>
            <a:rPr lang="pt-BR" sz="1200" dirty="0">
              <a:solidFill>
                <a:srgbClr val="434343"/>
              </a:solidFill>
              <a:latin typeface="Raleway" pitchFamily="2" charset="0"/>
            </a:rPr>
            <a:t>Atenção Precoce</a:t>
          </a:r>
        </a:p>
      </dgm:t>
    </dgm:pt>
    <dgm:pt modelId="{EA26D91A-8DE4-4368-A646-D1241C17132B}" type="parTrans" cxnId="{4631E66F-65BE-4F00-BA3B-F3BCDC6ECA3C}">
      <dgm:prSet/>
      <dgm:spPr/>
      <dgm:t>
        <a:bodyPr/>
        <a:lstStyle/>
        <a:p>
          <a:endParaRPr lang="pt-BR"/>
        </a:p>
      </dgm:t>
    </dgm:pt>
    <dgm:pt modelId="{29A3FD29-AA37-4DE0-A68A-894D91525E0D}" type="sibTrans" cxnId="{4631E66F-65BE-4F00-BA3B-F3BCDC6ECA3C}">
      <dgm:prSet/>
      <dgm:spPr/>
      <dgm:t>
        <a:bodyPr/>
        <a:lstStyle/>
        <a:p>
          <a:endParaRPr lang="pt-BR"/>
        </a:p>
      </dgm:t>
    </dgm:pt>
    <dgm:pt modelId="{F1133BF5-FB65-4FDB-8126-4E3178B307E4}">
      <dgm:prSet phldrT="[Texto]" custT="1"/>
      <dgm:spPr>
        <a:solidFill>
          <a:srgbClr val="FFFFFF">
            <a:lumMod val="95000"/>
            <a:alpha val="90000"/>
          </a:srgbClr>
        </a:solidFill>
        <a:ln w="25400" cap="flat" cmpd="sng" algn="ctr">
          <a:noFill/>
          <a:prstDash val="solid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Acessibilidade</a:t>
          </a:r>
        </a:p>
      </dgm:t>
    </dgm:pt>
    <dgm:pt modelId="{F832F342-DD08-42E1-BDC7-1E122E5805D2}" type="parTrans" cxnId="{32D2802E-EF79-4C43-B6AF-91CFDB887218}">
      <dgm:prSet/>
      <dgm:spPr/>
      <dgm:t>
        <a:bodyPr/>
        <a:lstStyle/>
        <a:p>
          <a:endParaRPr lang="pt-BR"/>
        </a:p>
      </dgm:t>
    </dgm:pt>
    <dgm:pt modelId="{AE23B923-0C20-40C3-B646-B3E6325D62F5}" type="sibTrans" cxnId="{32D2802E-EF79-4C43-B6AF-91CFDB887218}">
      <dgm:prSet/>
      <dgm:spPr/>
      <dgm:t>
        <a:bodyPr/>
        <a:lstStyle/>
        <a:p>
          <a:endParaRPr lang="pt-BR"/>
        </a:p>
      </dgm:t>
    </dgm:pt>
    <dgm:pt modelId="{19F0F06F-6825-4E7D-92C9-9D2B70F51995}">
      <dgm:prSet phldrT="[Texto]" custT="1"/>
      <dgm:spPr>
        <a:solidFill>
          <a:srgbClr val="FFFFFF">
            <a:lumMod val="95000"/>
            <a:alpha val="90000"/>
          </a:srgbClr>
        </a:solidFill>
        <a:ln w="25400" cap="flat" cmpd="sng" algn="ctr">
          <a:noFill/>
          <a:prstDash val="solid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Recursos Multifuncionais</a:t>
          </a:r>
        </a:p>
      </dgm:t>
    </dgm:pt>
    <dgm:pt modelId="{54FDF7D9-88AE-4310-A1FA-A1D81DA75982}" type="parTrans" cxnId="{BF688B03-F6D4-4547-9763-E0A9BD422BE2}">
      <dgm:prSet/>
      <dgm:spPr/>
      <dgm:t>
        <a:bodyPr/>
        <a:lstStyle/>
        <a:p>
          <a:endParaRPr lang="pt-BR"/>
        </a:p>
      </dgm:t>
    </dgm:pt>
    <dgm:pt modelId="{A505627B-6EA7-479D-84D3-00F83C429DBE}" type="sibTrans" cxnId="{BF688B03-F6D4-4547-9763-E0A9BD422BE2}">
      <dgm:prSet/>
      <dgm:spPr/>
      <dgm:t>
        <a:bodyPr/>
        <a:lstStyle/>
        <a:p>
          <a:endParaRPr lang="pt-BR"/>
        </a:p>
      </dgm:t>
    </dgm:pt>
    <dgm:pt modelId="{6FAF9BED-4482-47EA-A43E-B497C3EF016F}">
      <dgm:prSet phldrT="[Texto]" custT="1"/>
      <dgm:spPr>
        <a:solidFill>
          <a:srgbClr val="FFFFFF">
            <a:lumMod val="95000"/>
            <a:alpha val="90000"/>
          </a:srgbClr>
        </a:solidFill>
        <a:ln w="25400" cap="flat" cmpd="sng" algn="ctr">
          <a:noFill/>
          <a:prstDash val="solid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Garantia de Atendimento Educacional Especializado</a:t>
          </a:r>
        </a:p>
      </dgm:t>
    </dgm:pt>
    <dgm:pt modelId="{C2E31062-4024-4572-8A56-7FE250D8F4C0}" type="parTrans" cxnId="{DACA5CFB-174B-4D78-A2AF-F9AD25E46F2C}">
      <dgm:prSet/>
      <dgm:spPr/>
      <dgm:t>
        <a:bodyPr/>
        <a:lstStyle/>
        <a:p>
          <a:endParaRPr lang="pt-BR"/>
        </a:p>
      </dgm:t>
    </dgm:pt>
    <dgm:pt modelId="{72601E51-CBA1-4C1B-9214-0A44A5E05C2E}" type="sibTrans" cxnId="{DACA5CFB-174B-4D78-A2AF-F9AD25E46F2C}">
      <dgm:prSet/>
      <dgm:spPr/>
      <dgm:t>
        <a:bodyPr/>
        <a:lstStyle/>
        <a:p>
          <a:endParaRPr lang="pt-BR"/>
        </a:p>
      </dgm:t>
    </dgm:pt>
    <dgm:pt modelId="{50FF6BE2-CC2D-445C-8886-F0171ACAE602}">
      <dgm:prSet phldrT="[Texto]" custT="1"/>
      <dgm:spPr>
        <a:solidFill>
          <a:srgbClr val="FFFFFF">
            <a:lumMod val="95000"/>
            <a:alpha val="90000"/>
          </a:srgbClr>
        </a:solidFill>
        <a:ln w="25400" cap="flat" cmpd="sng" algn="ctr">
          <a:noFill/>
          <a:prstDash val="solid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Profissional de apoio</a:t>
          </a:r>
        </a:p>
      </dgm:t>
    </dgm:pt>
    <dgm:pt modelId="{05C71507-DCC3-4A7C-A224-FF030D779043}" type="parTrans" cxnId="{1DC16D90-F2FF-4978-A8C8-0FD377E64E65}">
      <dgm:prSet/>
      <dgm:spPr/>
      <dgm:t>
        <a:bodyPr/>
        <a:lstStyle/>
        <a:p>
          <a:endParaRPr lang="pt-BR"/>
        </a:p>
      </dgm:t>
    </dgm:pt>
    <dgm:pt modelId="{E1BA8F90-41E3-4454-9635-C217D440AA8F}" type="sibTrans" cxnId="{1DC16D90-F2FF-4978-A8C8-0FD377E64E65}">
      <dgm:prSet/>
      <dgm:spPr/>
      <dgm:t>
        <a:bodyPr/>
        <a:lstStyle/>
        <a:p>
          <a:endParaRPr lang="pt-BR"/>
        </a:p>
      </dgm:t>
    </dgm:pt>
    <dgm:pt modelId="{CC9D13DB-0FE2-43B6-8EE9-0434904045C8}">
      <dgm:prSet custT="1"/>
      <dgm:spPr>
        <a:solidFill>
          <a:srgbClr val="FFFFFF">
            <a:lumMod val="95000"/>
            <a:alpha val="90000"/>
          </a:srgbClr>
        </a:solidFill>
        <a:ln w="25400" cap="flat" cmpd="sng" algn="ctr">
          <a:noFill/>
          <a:prstDash val="solid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Produção do conhecimento e melhoria das informações</a:t>
          </a:r>
        </a:p>
      </dgm:t>
    </dgm:pt>
    <dgm:pt modelId="{239A6B47-5319-4A69-9F22-6D416FD2778B}" type="parTrans" cxnId="{53F7F1A4-148D-47C2-A572-6F094B4E0725}">
      <dgm:prSet/>
      <dgm:spPr/>
      <dgm:t>
        <a:bodyPr/>
        <a:lstStyle/>
        <a:p>
          <a:endParaRPr lang="pt-BR"/>
        </a:p>
      </dgm:t>
    </dgm:pt>
    <dgm:pt modelId="{09BF2020-2C93-4961-A2A6-1B800FA47792}" type="sibTrans" cxnId="{53F7F1A4-148D-47C2-A572-6F094B4E0725}">
      <dgm:prSet/>
      <dgm:spPr/>
      <dgm:t>
        <a:bodyPr/>
        <a:lstStyle/>
        <a:p>
          <a:endParaRPr lang="pt-BR"/>
        </a:p>
      </dgm:t>
    </dgm:pt>
    <dgm:pt modelId="{A5F6F1AD-8A35-44C3-8D9B-B700789C65DC}">
      <dgm:prSet custT="1"/>
      <dgm:spPr>
        <a:solidFill>
          <a:srgbClr val="FFFFFF">
            <a:lumMod val="95000"/>
            <a:alpha val="90000"/>
          </a:srgbClr>
        </a:solidFill>
        <a:ln w="25400" cap="flat" cmpd="sng" algn="ctr">
          <a:noFill/>
          <a:prstDash val="solid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endParaRPr lang="pt-BR" sz="1200" kern="1200" dirty="0">
            <a:solidFill>
              <a:srgbClr val="013FFF"/>
            </a:solidFill>
            <a:latin typeface="Raleway" pitchFamily="2" charset="0"/>
            <a:ea typeface="+mn-ea"/>
            <a:cs typeface="+mn-cs"/>
          </a:endParaRPr>
        </a:p>
      </dgm:t>
    </dgm:pt>
    <dgm:pt modelId="{666CD322-86D2-4489-A61C-8CF64D5C7920}" type="parTrans" cxnId="{FD6B41DF-D851-4B6E-B5C8-690788D0286D}">
      <dgm:prSet/>
      <dgm:spPr/>
      <dgm:t>
        <a:bodyPr/>
        <a:lstStyle/>
        <a:p>
          <a:endParaRPr lang="pt-BR"/>
        </a:p>
      </dgm:t>
    </dgm:pt>
    <dgm:pt modelId="{8C32A707-C0F3-4148-852D-D8AE401A1FB0}" type="sibTrans" cxnId="{FD6B41DF-D851-4B6E-B5C8-690788D0286D}">
      <dgm:prSet/>
      <dgm:spPr/>
      <dgm:t>
        <a:bodyPr/>
        <a:lstStyle/>
        <a:p>
          <a:endParaRPr lang="pt-BR"/>
        </a:p>
      </dgm:t>
    </dgm:pt>
    <dgm:pt modelId="{4E9B2841-7191-432A-A5EC-AFF00E47503A}">
      <dgm:prSet custT="1"/>
      <dgm:spPr>
        <a:solidFill>
          <a:srgbClr val="FFFFFF">
            <a:lumMod val="95000"/>
            <a:alpha val="90000"/>
          </a:srgbClr>
        </a:solidFill>
        <a:ln w="25400" cap="flat" cmpd="sng" algn="ctr">
          <a:noFill/>
          <a:prstDash val="solid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Professores de salas comuns </a:t>
          </a:r>
        </a:p>
      </dgm:t>
    </dgm:pt>
    <dgm:pt modelId="{C9E6E209-2197-467E-B05F-DFE937282F1C}" type="parTrans" cxnId="{D08CA443-4F45-40E5-A5F0-74C3546BF1AB}">
      <dgm:prSet/>
      <dgm:spPr/>
      <dgm:t>
        <a:bodyPr/>
        <a:lstStyle/>
        <a:p>
          <a:endParaRPr lang="pt-BR"/>
        </a:p>
      </dgm:t>
    </dgm:pt>
    <dgm:pt modelId="{3A9510C0-513C-46A8-B98E-F31AB19AE82E}" type="sibTrans" cxnId="{D08CA443-4F45-40E5-A5F0-74C3546BF1AB}">
      <dgm:prSet/>
      <dgm:spPr/>
      <dgm:t>
        <a:bodyPr/>
        <a:lstStyle/>
        <a:p>
          <a:endParaRPr lang="pt-BR"/>
        </a:p>
      </dgm:t>
    </dgm:pt>
    <dgm:pt modelId="{780C7975-CB88-4174-BBDD-8A3225B3BF96}">
      <dgm:prSet custT="1"/>
      <dgm:spPr>
        <a:solidFill>
          <a:srgbClr val="FFFFFF">
            <a:lumMod val="95000"/>
            <a:alpha val="90000"/>
          </a:srgbClr>
        </a:solidFill>
        <a:ln w="25400" cap="flat" cmpd="sng" algn="ctr">
          <a:noFill/>
          <a:prstDash val="solid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Professores de Atendimento Educacional Especializado</a:t>
          </a:r>
        </a:p>
      </dgm:t>
    </dgm:pt>
    <dgm:pt modelId="{902339A5-CF54-496E-BDD1-608DF2710D4E}" type="parTrans" cxnId="{ABE0E15B-8670-4EF9-A4CC-8AA49E87AF6E}">
      <dgm:prSet/>
      <dgm:spPr/>
      <dgm:t>
        <a:bodyPr/>
        <a:lstStyle/>
        <a:p>
          <a:endParaRPr lang="pt-BR"/>
        </a:p>
      </dgm:t>
    </dgm:pt>
    <dgm:pt modelId="{3E1EDF88-DBC5-4116-878C-01DB0CB114B3}" type="sibTrans" cxnId="{ABE0E15B-8670-4EF9-A4CC-8AA49E87AF6E}">
      <dgm:prSet/>
      <dgm:spPr/>
      <dgm:t>
        <a:bodyPr/>
        <a:lstStyle/>
        <a:p>
          <a:endParaRPr lang="pt-BR"/>
        </a:p>
      </dgm:t>
    </dgm:pt>
    <dgm:pt modelId="{857CE4FA-3188-4012-B4A5-8AA369CFD9E3}">
      <dgm:prSet custT="1"/>
      <dgm:spPr>
        <a:solidFill>
          <a:srgbClr val="FFFFFF">
            <a:lumMod val="95000"/>
            <a:alpha val="90000"/>
          </a:srgbClr>
        </a:solidFill>
        <a:ln w="25400" cap="flat" cmpd="sng" algn="ctr">
          <a:noFill/>
          <a:prstDash val="solid"/>
        </a:ln>
        <a:effectLst/>
      </dgm:spPr>
      <dgm:t>
        <a:bodyPr spcFirstLastPara="0" vert="horz" wrap="square" lIns="64008" tIns="64008" rIns="85344" bIns="96012" numCol="1" spcCol="1270" anchor="t" anchorCtr="0"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Gestores Escolares</a:t>
          </a:r>
        </a:p>
      </dgm:t>
    </dgm:pt>
    <dgm:pt modelId="{D8AAF6BD-9E3D-4D22-AF9D-F3730FF04DDA}" type="parTrans" cxnId="{44ACD049-9475-41D9-B4D1-46679A7CBCB0}">
      <dgm:prSet/>
      <dgm:spPr/>
      <dgm:t>
        <a:bodyPr/>
        <a:lstStyle/>
        <a:p>
          <a:endParaRPr lang="pt-BR"/>
        </a:p>
      </dgm:t>
    </dgm:pt>
    <dgm:pt modelId="{9CE3CCFF-0146-4EED-A104-E619B277A64B}" type="sibTrans" cxnId="{44ACD049-9475-41D9-B4D1-46679A7CBCB0}">
      <dgm:prSet/>
      <dgm:spPr/>
      <dgm:t>
        <a:bodyPr/>
        <a:lstStyle/>
        <a:p>
          <a:endParaRPr lang="pt-BR"/>
        </a:p>
      </dgm:t>
    </dgm:pt>
    <dgm:pt modelId="{2D40DF64-E64D-48C3-BE7B-730FAE40CFC6}" type="pres">
      <dgm:prSet presAssocID="{1EF548C6-0A66-443F-98BD-623D2091318B}" presName="Name0" presStyleCnt="0">
        <dgm:presLayoutVars>
          <dgm:dir/>
          <dgm:animLvl val="lvl"/>
          <dgm:resizeHandles val="exact"/>
        </dgm:presLayoutVars>
      </dgm:prSet>
      <dgm:spPr/>
    </dgm:pt>
    <dgm:pt modelId="{384080A8-DB3D-46C4-B496-F23A66277AD1}" type="pres">
      <dgm:prSet presAssocID="{8E7A9E09-706A-4EAB-9428-6AFBB5E5C78E}" presName="composite" presStyleCnt="0"/>
      <dgm:spPr/>
    </dgm:pt>
    <dgm:pt modelId="{287ECBB3-B839-4743-B38A-472E510F4EEC}" type="pres">
      <dgm:prSet presAssocID="{8E7A9E09-706A-4EAB-9428-6AFBB5E5C78E}" presName="parTx" presStyleLbl="alignNode1" presStyleIdx="0" presStyleCnt="4" custScaleX="108084">
        <dgm:presLayoutVars>
          <dgm:chMax val="0"/>
          <dgm:chPref val="0"/>
          <dgm:bulletEnabled val="1"/>
        </dgm:presLayoutVars>
      </dgm:prSet>
      <dgm:spPr/>
    </dgm:pt>
    <dgm:pt modelId="{7E890856-1D5D-45F9-9255-D587ABBA94A7}" type="pres">
      <dgm:prSet presAssocID="{8E7A9E09-706A-4EAB-9428-6AFBB5E5C78E}" presName="desTx" presStyleLbl="alignAccFollowNode1" presStyleIdx="0" presStyleCnt="4" custScaleX="108084" custScaleY="100000" custLinFactNeighborX="937" custLinFactNeighborY="1969">
        <dgm:presLayoutVars>
          <dgm:bulletEnabled val="1"/>
        </dgm:presLayoutVars>
      </dgm:prSet>
      <dgm:spPr/>
    </dgm:pt>
    <dgm:pt modelId="{1BF89794-2916-4545-98F2-1F180E7104FB}" type="pres">
      <dgm:prSet presAssocID="{D9CE5BD9-52D1-4FEB-A78B-8248B541C15E}" presName="space" presStyleCnt="0"/>
      <dgm:spPr/>
    </dgm:pt>
    <dgm:pt modelId="{F99B73A6-03FE-447D-9184-545703454790}" type="pres">
      <dgm:prSet presAssocID="{FFB238AD-B94E-4758-A5AA-E0742E76EA0E}" presName="composite" presStyleCnt="0"/>
      <dgm:spPr/>
    </dgm:pt>
    <dgm:pt modelId="{21CEDC0B-352B-4E13-BC7A-C92F768923E5}" type="pres">
      <dgm:prSet presAssocID="{FFB238AD-B94E-4758-A5AA-E0742E76EA0E}" presName="parTx" presStyleLbl="alignNode1" presStyleIdx="1" presStyleCnt="4" custScaleX="124748">
        <dgm:presLayoutVars>
          <dgm:chMax val="0"/>
          <dgm:chPref val="0"/>
          <dgm:bulletEnabled val="1"/>
        </dgm:presLayoutVars>
      </dgm:prSet>
      <dgm:spPr/>
    </dgm:pt>
    <dgm:pt modelId="{29102992-17E7-4CDD-B6B4-ABEBA4329195}" type="pres">
      <dgm:prSet presAssocID="{FFB238AD-B94E-4758-A5AA-E0742E76EA0E}" presName="desTx" presStyleLbl="alignAccFollowNode1" presStyleIdx="1" presStyleCnt="4" custScaleX="124659">
        <dgm:presLayoutVars>
          <dgm:bulletEnabled val="1"/>
        </dgm:presLayoutVars>
      </dgm:prSet>
      <dgm:spPr>
        <a:xfrm>
          <a:off x="2129489" y="1263936"/>
          <a:ext cx="1865252" cy="2719826"/>
        </a:xfrm>
        <a:prstGeom prst="rect">
          <a:avLst/>
        </a:prstGeom>
      </dgm:spPr>
    </dgm:pt>
    <dgm:pt modelId="{CD586053-3E30-4102-9031-D7AEFE4245E1}" type="pres">
      <dgm:prSet presAssocID="{5A453429-7CE7-43E6-9CF2-53B3C73D742A}" presName="space" presStyleCnt="0"/>
      <dgm:spPr/>
    </dgm:pt>
    <dgm:pt modelId="{518AB7AE-45A8-46CD-846F-D9A23E66339B}" type="pres">
      <dgm:prSet presAssocID="{3884A4C8-AEE3-4855-A9C7-5BE312F6E6F0}" presName="composite" presStyleCnt="0"/>
      <dgm:spPr/>
    </dgm:pt>
    <dgm:pt modelId="{D4B97A91-9D93-4E27-8083-B3BCD0BF11CA}" type="pres">
      <dgm:prSet presAssocID="{3884A4C8-AEE3-4855-A9C7-5BE312F6E6F0}" presName="parTx" presStyleLbl="alignNode1" presStyleIdx="2" presStyleCnt="4" custScaleX="108084">
        <dgm:presLayoutVars>
          <dgm:chMax val="0"/>
          <dgm:chPref val="0"/>
          <dgm:bulletEnabled val="1"/>
        </dgm:presLayoutVars>
      </dgm:prSet>
      <dgm:spPr/>
    </dgm:pt>
    <dgm:pt modelId="{E2682456-1C26-4FE4-AE98-58D9A21BAFD0}" type="pres">
      <dgm:prSet presAssocID="{3884A4C8-AEE3-4855-A9C7-5BE312F6E6F0}" presName="desTx" presStyleLbl="alignAccFollowNode1" presStyleIdx="2" presStyleCnt="4" custScaleX="108084" custScaleY="100000" custLinFactNeighborX="1690" custLinFactNeighborY="1969">
        <dgm:presLayoutVars>
          <dgm:bulletEnabled val="1"/>
        </dgm:presLayoutVars>
      </dgm:prSet>
      <dgm:spPr>
        <a:xfrm>
          <a:off x="4255877" y="1263936"/>
          <a:ext cx="1865252" cy="2719826"/>
        </a:xfrm>
        <a:prstGeom prst="rect">
          <a:avLst/>
        </a:prstGeom>
      </dgm:spPr>
    </dgm:pt>
    <dgm:pt modelId="{44773FE5-561E-4F2C-8275-BDD5F90AA501}" type="pres">
      <dgm:prSet presAssocID="{F39BE0DC-7868-44C7-9F45-A5DB9EF63353}" presName="space" presStyleCnt="0"/>
      <dgm:spPr/>
    </dgm:pt>
    <dgm:pt modelId="{D3C44099-5641-42AA-8512-3C4454A2FA50}" type="pres">
      <dgm:prSet presAssocID="{B8B6147C-01E1-4A68-A2F4-38A6F0BBF910}" presName="composite" presStyleCnt="0"/>
      <dgm:spPr/>
    </dgm:pt>
    <dgm:pt modelId="{74E5EAD8-E235-4B62-8946-19028D045CD9}" type="pres">
      <dgm:prSet presAssocID="{B8B6147C-01E1-4A68-A2F4-38A6F0BBF910}" presName="parTx" presStyleLbl="alignNode1" presStyleIdx="3" presStyleCnt="4" custScaleX="108084">
        <dgm:presLayoutVars>
          <dgm:chMax val="0"/>
          <dgm:chPref val="0"/>
          <dgm:bulletEnabled val="1"/>
        </dgm:presLayoutVars>
      </dgm:prSet>
      <dgm:spPr/>
    </dgm:pt>
    <dgm:pt modelId="{F4218071-909F-4659-AC03-84298BCF9B9C}" type="pres">
      <dgm:prSet presAssocID="{B8B6147C-01E1-4A68-A2F4-38A6F0BBF910}" presName="desTx" presStyleLbl="alignAccFollowNode1" presStyleIdx="3" presStyleCnt="4" custScaleX="108084">
        <dgm:presLayoutVars>
          <dgm:bulletEnabled val="1"/>
        </dgm:presLayoutVars>
      </dgm:prSet>
      <dgm:spPr>
        <a:xfrm>
          <a:off x="6382264" y="1001226"/>
          <a:ext cx="1865252" cy="3302846"/>
        </a:xfrm>
        <a:prstGeom prst="rect">
          <a:avLst/>
        </a:prstGeom>
      </dgm:spPr>
    </dgm:pt>
  </dgm:ptLst>
  <dgm:cxnLst>
    <dgm:cxn modelId="{BF688B03-F6D4-4547-9763-E0A9BD422BE2}" srcId="{FFB238AD-B94E-4758-A5AA-E0742E76EA0E}" destId="{19F0F06F-6825-4E7D-92C9-9D2B70F51995}" srcOrd="2" destOrd="0" parTransId="{54FDF7D9-88AE-4310-A1FA-A1D81DA75982}" sibTransId="{A505627B-6EA7-479D-84D3-00F83C429DBE}"/>
    <dgm:cxn modelId="{F7B9CC05-C904-4823-BB63-960A974E935A}" type="presOf" srcId="{FFB238AD-B94E-4758-A5AA-E0742E76EA0E}" destId="{21CEDC0B-352B-4E13-BC7A-C92F768923E5}" srcOrd="0" destOrd="0" presId="urn:microsoft.com/office/officeart/2005/8/layout/hList1"/>
    <dgm:cxn modelId="{01701607-6A7B-498F-9DB5-E147BD6A6A33}" type="presOf" srcId="{EEA2D262-333D-4151-B76C-A866AB01B503}" destId="{7E890856-1D5D-45F9-9255-D587ABBA94A7}" srcOrd="0" destOrd="2" presId="urn:microsoft.com/office/officeart/2005/8/layout/hList1"/>
    <dgm:cxn modelId="{24E2DA0B-5FBB-4EC4-B6DA-E9BEEFE23611}" type="presOf" srcId="{A5F6F1AD-8A35-44C3-8D9B-B700789C65DC}" destId="{E2682456-1C26-4FE4-AE98-58D9A21BAFD0}" srcOrd="0" destOrd="1" presId="urn:microsoft.com/office/officeart/2005/8/layout/hList1"/>
    <dgm:cxn modelId="{2C08CB0E-F368-445C-9AEC-DB067AAD3B0E}" type="presOf" srcId="{D7E32FED-1772-432F-AB42-CFCA1539686D}" destId="{7E890856-1D5D-45F9-9255-D587ABBA94A7}" srcOrd="0" destOrd="1" presId="urn:microsoft.com/office/officeart/2005/8/layout/hList1"/>
    <dgm:cxn modelId="{BEB81A25-2B8F-46A2-BC17-BAFF86043447}" type="presOf" srcId="{CC9D13DB-0FE2-43B6-8EE9-0434904045C8}" destId="{E2682456-1C26-4FE4-AE98-58D9A21BAFD0}" srcOrd="0" destOrd="0" presId="urn:microsoft.com/office/officeart/2005/8/layout/hList1"/>
    <dgm:cxn modelId="{32D2802E-EF79-4C43-B6AF-91CFDB887218}" srcId="{FFB238AD-B94E-4758-A5AA-E0742E76EA0E}" destId="{F1133BF5-FB65-4FDB-8126-4E3178B307E4}" srcOrd="1" destOrd="0" parTransId="{F832F342-DD08-42E1-BDC7-1E122E5805D2}" sibTransId="{AE23B923-0C20-40C3-B646-B3E6325D62F5}"/>
    <dgm:cxn modelId="{90F31837-7A8D-4F1E-99E5-92001ACFEFA3}" type="presOf" srcId="{6FAF9BED-4482-47EA-A43E-B497C3EF016F}" destId="{29102992-17E7-4CDD-B6B4-ABEBA4329195}" srcOrd="0" destOrd="3" presId="urn:microsoft.com/office/officeart/2005/8/layout/hList1"/>
    <dgm:cxn modelId="{4108743E-0B8F-4CA9-A8B6-E4B4E40E443A}" type="presOf" srcId="{825FAA28-961C-42D3-8040-5AF5B677D5A8}" destId="{7E890856-1D5D-45F9-9255-D587ABBA94A7}" srcOrd="0" destOrd="3" presId="urn:microsoft.com/office/officeart/2005/8/layout/hList1"/>
    <dgm:cxn modelId="{ABE0E15B-8670-4EF9-A4CC-8AA49E87AF6E}" srcId="{B8B6147C-01E1-4A68-A2F4-38A6F0BBF910}" destId="{780C7975-CB88-4174-BBDD-8A3225B3BF96}" srcOrd="1" destOrd="0" parTransId="{902339A5-CF54-496E-BDD1-608DF2710D4E}" sibTransId="{3E1EDF88-DBC5-4116-878C-01DB0CB114B3}"/>
    <dgm:cxn modelId="{2BAF755E-1634-403E-97EC-2EFF72B6F85E}" type="presOf" srcId="{4E9B2841-7191-432A-A5EC-AFF00E47503A}" destId="{F4218071-909F-4659-AC03-84298BCF9B9C}" srcOrd="0" destOrd="0" presId="urn:microsoft.com/office/officeart/2005/8/layout/hList1"/>
    <dgm:cxn modelId="{D08CA443-4F45-40E5-A5F0-74C3546BF1AB}" srcId="{B8B6147C-01E1-4A68-A2F4-38A6F0BBF910}" destId="{4E9B2841-7191-432A-A5EC-AFF00E47503A}" srcOrd="0" destOrd="0" parTransId="{C9E6E209-2197-467E-B05F-DFE937282F1C}" sibTransId="{3A9510C0-513C-46A8-B98E-F31AB19AE82E}"/>
    <dgm:cxn modelId="{44ACD049-9475-41D9-B4D1-46679A7CBCB0}" srcId="{B8B6147C-01E1-4A68-A2F4-38A6F0BBF910}" destId="{857CE4FA-3188-4012-B4A5-8AA369CFD9E3}" srcOrd="2" destOrd="0" parTransId="{D8AAF6BD-9E3D-4D22-AF9D-F3730FF04DDA}" sibTransId="{9CE3CCFF-0146-4EED-A104-E619B277A64B}"/>
    <dgm:cxn modelId="{1756D569-9688-499B-8C1E-FF032B890C14}" type="presOf" srcId="{19F0F06F-6825-4E7D-92C9-9D2B70F51995}" destId="{29102992-17E7-4CDD-B6B4-ABEBA4329195}" srcOrd="0" destOrd="2" presId="urn:microsoft.com/office/officeart/2005/8/layout/hList1"/>
    <dgm:cxn modelId="{9F77CD6E-BFE8-45D2-BA12-F98FFF77D9D6}" srcId="{8E7A9E09-706A-4EAB-9428-6AFBB5E5C78E}" destId="{D7E32FED-1772-432F-AB42-CFCA1539686D}" srcOrd="1" destOrd="0" parTransId="{D2314088-2A25-4209-B692-58553D9110C2}" sibTransId="{53E4A0B9-24CF-461A-AF11-CC76EECD7341}"/>
    <dgm:cxn modelId="{4631E66F-65BE-4F00-BA3B-F3BCDC6ECA3C}" srcId="{8E7A9E09-706A-4EAB-9428-6AFBB5E5C78E}" destId="{825FAA28-961C-42D3-8040-5AF5B677D5A8}" srcOrd="3" destOrd="0" parTransId="{EA26D91A-8DE4-4368-A646-D1241C17132B}" sibTransId="{29A3FD29-AA37-4DE0-A68A-894D91525E0D}"/>
    <dgm:cxn modelId="{1DA2B156-6DDE-4EB8-A03D-16F4709B085A}" srcId="{1EF548C6-0A66-443F-98BD-623D2091318B}" destId="{B8B6147C-01E1-4A68-A2F4-38A6F0BBF910}" srcOrd="3" destOrd="0" parTransId="{A1B54834-B258-44E7-9575-143096F9B2E8}" sibTransId="{03E0B3BA-86BB-4EE5-91CE-E78A1DC644B9}"/>
    <dgm:cxn modelId="{44A6C676-EEF8-43CE-87E3-40CA98907723}" type="presOf" srcId="{780C7975-CB88-4174-BBDD-8A3225B3BF96}" destId="{F4218071-909F-4659-AC03-84298BCF9B9C}" srcOrd="0" destOrd="1" presId="urn:microsoft.com/office/officeart/2005/8/layout/hList1"/>
    <dgm:cxn modelId="{A067EC79-4D52-4718-A0C8-22BBB978E171}" type="presOf" srcId="{7A60B91B-6AAA-4515-83A9-12EEA27DA165}" destId="{7E890856-1D5D-45F9-9255-D587ABBA94A7}" srcOrd="0" destOrd="0" presId="urn:microsoft.com/office/officeart/2005/8/layout/hList1"/>
    <dgm:cxn modelId="{DF391987-C540-447B-A812-62309C616024}" type="presOf" srcId="{857CE4FA-3188-4012-B4A5-8AA369CFD9E3}" destId="{F4218071-909F-4659-AC03-84298BCF9B9C}" srcOrd="0" destOrd="2" presId="urn:microsoft.com/office/officeart/2005/8/layout/hList1"/>
    <dgm:cxn modelId="{38CFE48C-28A3-4B17-B1CE-DE24C3A1F8A3}" srcId="{8E7A9E09-706A-4EAB-9428-6AFBB5E5C78E}" destId="{EEA2D262-333D-4151-B76C-A866AB01B503}" srcOrd="2" destOrd="0" parTransId="{05E65880-C36D-4B83-8DB5-E9715C6D5293}" sibTransId="{C4E09E08-83C4-40C7-A806-54492D7E76F0}"/>
    <dgm:cxn modelId="{1DC16D90-F2FF-4978-A8C8-0FD377E64E65}" srcId="{FFB238AD-B94E-4758-A5AA-E0742E76EA0E}" destId="{50FF6BE2-CC2D-445C-8886-F0171ACAE602}" srcOrd="4" destOrd="0" parTransId="{05C71507-DCC3-4A7C-A224-FF030D779043}" sibTransId="{E1BA8F90-41E3-4454-9635-C217D440AA8F}"/>
    <dgm:cxn modelId="{B4DD6295-22E2-43FA-9A32-518E1086AC07}" type="presOf" srcId="{83435765-14D0-4CB9-9922-BB112F8A7E25}" destId="{7E890856-1D5D-45F9-9255-D587ABBA94A7}" srcOrd="0" destOrd="4" presId="urn:microsoft.com/office/officeart/2005/8/layout/hList1"/>
    <dgm:cxn modelId="{245AA097-9177-4447-B247-BB6B4FF1C2A4}" type="presOf" srcId="{B8B6147C-01E1-4A68-A2F4-38A6F0BBF910}" destId="{74E5EAD8-E235-4B62-8946-19028D045CD9}" srcOrd="0" destOrd="0" presId="urn:microsoft.com/office/officeart/2005/8/layout/hList1"/>
    <dgm:cxn modelId="{CADEA8A3-E018-469D-BC79-7ABBAC88A4FF}" srcId="{1EF548C6-0A66-443F-98BD-623D2091318B}" destId="{3884A4C8-AEE3-4855-A9C7-5BE312F6E6F0}" srcOrd="2" destOrd="0" parTransId="{17653E5E-2AFE-46CE-B99D-9A3498465467}" sibTransId="{F39BE0DC-7868-44C7-9F45-A5DB9EF63353}"/>
    <dgm:cxn modelId="{53F7F1A4-148D-47C2-A572-6F094B4E0725}" srcId="{3884A4C8-AEE3-4855-A9C7-5BE312F6E6F0}" destId="{CC9D13DB-0FE2-43B6-8EE9-0434904045C8}" srcOrd="0" destOrd="0" parTransId="{239A6B47-5319-4A69-9F22-6D416FD2778B}" sibTransId="{09BF2020-2C93-4961-A2A6-1B800FA47792}"/>
    <dgm:cxn modelId="{8465E5B4-44B5-4490-8735-239EB9F570DC}" type="presOf" srcId="{3884A4C8-AEE3-4855-A9C7-5BE312F6E6F0}" destId="{D4B97A91-9D93-4E27-8083-B3BCD0BF11CA}" srcOrd="0" destOrd="0" presId="urn:microsoft.com/office/officeart/2005/8/layout/hList1"/>
    <dgm:cxn modelId="{BD7374BD-9FF9-4F58-B632-EB641E5D98AB}" srcId="{8E7A9E09-706A-4EAB-9428-6AFBB5E5C78E}" destId="{83435765-14D0-4CB9-9922-BB112F8A7E25}" srcOrd="4" destOrd="0" parTransId="{4A2FD1B9-660B-489F-88C3-C539F1336324}" sibTransId="{03D83421-C044-4143-B0EE-CD3D4FF03603}"/>
    <dgm:cxn modelId="{9C823EBE-3812-4D69-B9AC-85E1F9CBD8E6}" type="presOf" srcId="{8E7A9E09-706A-4EAB-9428-6AFBB5E5C78E}" destId="{287ECBB3-B839-4743-B38A-472E510F4EEC}" srcOrd="0" destOrd="0" presId="urn:microsoft.com/office/officeart/2005/8/layout/hList1"/>
    <dgm:cxn modelId="{7CDCF3C0-4357-4B23-97F0-4000EFDACBD6}" type="presOf" srcId="{F1133BF5-FB65-4FDB-8126-4E3178B307E4}" destId="{29102992-17E7-4CDD-B6B4-ABEBA4329195}" srcOrd="0" destOrd="1" presId="urn:microsoft.com/office/officeart/2005/8/layout/hList1"/>
    <dgm:cxn modelId="{D63B65D2-780D-4578-85E6-D9810A051712}" srcId="{FFB238AD-B94E-4758-A5AA-E0742E76EA0E}" destId="{FE7FF694-41EB-4DFF-9384-11245EE894D8}" srcOrd="0" destOrd="0" parTransId="{4BEE1A46-394B-449C-9043-6F73D02CD14F}" sibTransId="{90871FDC-15CA-44E2-9B55-8AE7C11479E2}"/>
    <dgm:cxn modelId="{ECCA6DDE-1736-437A-B10C-9D2A27113A59}" type="presOf" srcId="{1EF548C6-0A66-443F-98BD-623D2091318B}" destId="{2D40DF64-E64D-48C3-BE7B-730FAE40CFC6}" srcOrd="0" destOrd="0" presId="urn:microsoft.com/office/officeart/2005/8/layout/hList1"/>
    <dgm:cxn modelId="{FD6B41DF-D851-4B6E-B5C8-690788D0286D}" srcId="{3884A4C8-AEE3-4855-A9C7-5BE312F6E6F0}" destId="{A5F6F1AD-8A35-44C3-8D9B-B700789C65DC}" srcOrd="1" destOrd="0" parTransId="{666CD322-86D2-4489-A61C-8CF64D5C7920}" sibTransId="{8C32A707-C0F3-4148-852D-D8AE401A1FB0}"/>
    <dgm:cxn modelId="{C8CE00E1-A228-468B-BCE8-B47E2FD081E6}" type="presOf" srcId="{50FF6BE2-CC2D-445C-8886-F0171ACAE602}" destId="{29102992-17E7-4CDD-B6B4-ABEBA4329195}" srcOrd="0" destOrd="4" presId="urn:microsoft.com/office/officeart/2005/8/layout/hList1"/>
    <dgm:cxn modelId="{074CC9E7-2828-419B-BE6F-4B088B570EC7}" type="presOf" srcId="{FE7FF694-41EB-4DFF-9384-11245EE894D8}" destId="{29102992-17E7-4CDD-B6B4-ABEBA4329195}" srcOrd="0" destOrd="0" presId="urn:microsoft.com/office/officeart/2005/8/layout/hList1"/>
    <dgm:cxn modelId="{9886D5E8-2D47-4DC1-84E8-167721F6D23E}" srcId="{1EF548C6-0A66-443F-98BD-623D2091318B}" destId="{FFB238AD-B94E-4758-A5AA-E0742E76EA0E}" srcOrd="1" destOrd="0" parTransId="{F18946A9-8E47-4BBA-88A3-7149BECBDB96}" sibTransId="{5A453429-7CE7-43E6-9CF2-53B3C73D742A}"/>
    <dgm:cxn modelId="{D4BF27ED-90EF-4F8B-806F-D6C9C603606E}" srcId="{1EF548C6-0A66-443F-98BD-623D2091318B}" destId="{8E7A9E09-706A-4EAB-9428-6AFBB5E5C78E}" srcOrd="0" destOrd="0" parTransId="{37364FCC-6DD8-4E43-895E-24191F9485B3}" sibTransId="{D9CE5BD9-52D1-4FEB-A78B-8248B541C15E}"/>
    <dgm:cxn modelId="{046460F5-E3F9-42E2-AD92-6230CAB2F088}" srcId="{8E7A9E09-706A-4EAB-9428-6AFBB5E5C78E}" destId="{7A60B91B-6AAA-4515-83A9-12EEA27DA165}" srcOrd="0" destOrd="0" parTransId="{821B93BC-B322-419A-A588-92EB550B68CF}" sibTransId="{EC25D8F1-6487-4915-82E6-BF9CE29E0DCA}"/>
    <dgm:cxn modelId="{DACA5CFB-174B-4D78-A2AF-F9AD25E46F2C}" srcId="{FFB238AD-B94E-4758-A5AA-E0742E76EA0E}" destId="{6FAF9BED-4482-47EA-A43E-B497C3EF016F}" srcOrd="3" destOrd="0" parTransId="{C2E31062-4024-4572-8A56-7FE250D8F4C0}" sibTransId="{72601E51-CBA1-4C1B-9214-0A44A5E05C2E}"/>
    <dgm:cxn modelId="{BAD6FFBF-D254-4D3F-9B25-BC9D20D18044}" type="presParOf" srcId="{2D40DF64-E64D-48C3-BE7B-730FAE40CFC6}" destId="{384080A8-DB3D-46C4-B496-F23A66277AD1}" srcOrd="0" destOrd="0" presId="urn:microsoft.com/office/officeart/2005/8/layout/hList1"/>
    <dgm:cxn modelId="{5B719551-0A59-4BCB-8CC8-F09D74BE3E01}" type="presParOf" srcId="{384080A8-DB3D-46C4-B496-F23A66277AD1}" destId="{287ECBB3-B839-4743-B38A-472E510F4EEC}" srcOrd="0" destOrd="0" presId="urn:microsoft.com/office/officeart/2005/8/layout/hList1"/>
    <dgm:cxn modelId="{FA019DF0-71FB-4B78-A0D2-AC33A986275B}" type="presParOf" srcId="{384080A8-DB3D-46C4-B496-F23A66277AD1}" destId="{7E890856-1D5D-45F9-9255-D587ABBA94A7}" srcOrd="1" destOrd="0" presId="urn:microsoft.com/office/officeart/2005/8/layout/hList1"/>
    <dgm:cxn modelId="{7E475CFE-09DC-4A2D-AB46-740AAE678CDC}" type="presParOf" srcId="{2D40DF64-E64D-48C3-BE7B-730FAE40CFC6}" destId="{1BF89794-2916-4545-98F2-1F180E7104FB}" srcOrd="1" destOrd="0" presId="urn:microsoft.com/office/officeart/2005/8/layout/hList1"/>
    <dgm:cxn modelId="{42067DF0-128F-433D-87DA-733C09F6A135}" type="presParOf" srcId="{2D40DF64-E64D-48C3-BE7B-730FAE40CFC6}" destId="{F99B73A6-03FE-447D-9184-545703454790}" srcOrd="2" destOrd="0" presId="urn:microsoft.com/office/officeart/2005/8/layout/hList1"/>
    <dgm:cxn modelId="{0D836ACF-0190-4D28-B758-DFE248BC0924}" type="presParOf" srcId="{F99B73A6-03FE-447D-9184-545703454790}" destId="{21CEDC0B-352B-4E13-BC7A-C92F768923E5}" srcOrd="0" destOrd="0" presId="urn:microsoft.com/office/officeart/2005/8/layout/hList1"/>
    <dgm:cxn modelId="{4D58F747-7AD3-4AE5-B779-0EB8F4F52E4D}" type="presParOf" srcId="{F99B73A6-03FE-447D-9184-545703454790}" destId="{29102992-17E7-4CDD-B6B4-ABEBA4329195}" srcOrd="1" destOrd="0" presId="urn:microsoft.com/office/officeart/2005/8/layout/hList1"/>
    <dgm:cxn modelId="{611FC679-3778-492F-9097-2C8C3BAFA2FA}" type="presParOf" srcId="{2D40DF64-E64D-48C3-BE7B-730FAE40CFC6}" destId="{CD586053-3E30-4102-9031-D7AEFE4245E1}" srcOrd="3" destOrd="0" presId="urn:microsoft.com/office/officeart/2005/8/layout/hList1"/>
    <dgm:cxn modelId="{5391ECA1-8CC5-40B0-A5EA-D78357A175AA}" type="presParOf" srcId="{2D40DF64-E64D-48C3-BE7B-730FAE40CFC6}" destId="{518AB7AE-45A8-46CD-846F-D9A23E66339B}" srcOrd="4" destOrd="0" presId="urn:microsoft.com/office/officeart/2005/8/layout/hList1"/>
    <dgm:cxn modelId="{43708C05-775C-4922-BDF2-FF47EF87DF89}" type="presParOf" srcId="{518AB7AE-45A8-46CD-846F-D9A23E66339B}" destId="{D4B97A91-9D93-4E27-8083-B3BCD0BF11CA}" srcOrd="0" destOrd="0" presId="urn:microsoft.com/office/officeart/2005/8/layout/hList1"/>
    <dgm:cxn modelId="{BF2F25DD-A5E9-4504-8E67-58611C477846}" type="presParOf" srcId="{518AB7AE-45A8-46CD-846F-D9A23E66339B}" destId="{E2682456-1C26-4FE4-AE98-58D9A21BAFD0}" srcOrd="1" destOrd="0" presId="urn:microsoft.com/office/officeart/2005/8/layout/hList1"/>
    <dgm:cxn modelId="{5EAB95BF-340C-4D67-8DB3-79044E20E575}" type="presParOf" srcId="{2D40DF64-E64D-48C3-BE7B-730FAE40CFC6}" destId="{44773FE5-561E-4F2C-8275-BDD5F90AA501}" srcOrd="5" destOrd="0" presId="urn:microsoft.com/office/officeart/2005/8/layout/hList1"/>
    <dgm:cxn modelId="{6F41F4EC-B6A9-42F9-98CE-E093E8A54624}" type="presParOf" srcId="{2D40DF64-E64D-48C3-BE7B-730FAE40CFC6}" destId="{D3C44099-5641-42AA-8512-3C4454A2FA50}" srcOrd="6" destOrd="0" presId="urn:microsoft.com/office/officeart/2005/8/layout/hList1"/>
    <dgm:cxn modelId="{EB4B5F13-FC01-4D33-91BD-BED7C4A000BB}" type="presParOf" srcId="{D3C44099-5641-42AA-8512-3C4454A2FA50}" destId="{74E5EAD8-E235-4B62-8946-19028D045CD9}" srcOrd="0" destOrd="0" presId="urn:microsoft.com/office/officeart/2005/8/layout/hList1"/>
    <dgm:cxn modelId="{0DE8516A-34E6-4051-BF93-957532E7D327}" type="presParOf" srcId="{D3C44099-5641-42AA-8512-3C4454A2FA50}" destId="{F4218071-909F-4659-AC03-84298BCF9B9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7ECBB3-B839-4743-B38A-472E510F4EEC}">
      <dsp:nvSpPr>
        <dsp:cNvPr id="0" name=""/>
        <dsp:cNvSpPr/>
      </dsp:nvSpPr>
      <dsp:spPr>
        <a:xfrm>
          <a:off x="1135" y="13507"/>
          <a:ext cx="1931208" cy="518400"/>
        </a:xfrm>
        <a:prstGeom prst="rect">
          <a:avLst/>
        </a:prstGeom>
        <a:solidFill>
          <a:srgbClr val="00D3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Raleway" pitchFamily="2" charset="0"/>
            </a:rPr>
            <a:t>Expansão do acesso</a:t>
          </a:r>
        </a:p>
      </dsp:txBody>
      <dsp:txXfrm>
        <a:off x="1135" y="13507"/>
        <a:ext cx="1931208" cy="518400"/>
      </dsp:txXfrm>
    </dsp:sp>
    <dsp:sp modelId="{7E890856-1D5D-45F9-9255-D587ABBA94A7}">
      <dsp:nvSpPr>
        <dsp:cNvPr id="0" name=""/>
        <dsp:cNvSpPr/>
      </dsp:nvSpPr>
      <dsp:spPr>
        <a:xfrm>
          <a:off x="17877" y="545415"/>
          <a:ext cx="1931208" cy="2408737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dk2"/>
            </a:buClr>
            <a:buSzPts val="1600"/>
            <a:buFont typeface="Arial" panose="020B0604020202020204" pitchFamily="34" charset="0"/>
            <a:buNone/>
          </a:pPr>
          <a:r>
            <a:rPr lang="pt-BR" sz="1200" b="1" kern="1200" dirty="0">
              <a:solidFill>
                <a:srgbClr val="434343"/>
              </a:solidFill>
              <a:latin typeface="Raleway" pitchFamily="2" charset="0"/>
            </a:rPr>
            <a:t>Educação infantil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chemeClr val="dk2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</a:rPr>
            <a:t>Busca Ativa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chemeClr val="dk2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</a:rPr>
            <a:t>Educação Especial Inclusiva Novas turmas na Educação Infantil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chemeClr val="dk2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</a:rPr>
            <a:t>Atenção Precoce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dk2"/>
            </a:buClr>
            <a:buSzPts val="1600"/>
            <a:buNone/>
          </a:pPr>
          <a:endParaRPr lang="pt-BR" sz="1200" kern="1200" dirty="0">
            <a:latin typeface="Raleway" pitchFamily="2" charset="0"/>
          </a:endParaRPr>
        </a:p>
      </dsp:txBody>
      <dsp:txXfrm>
        <a:off x="17877" y="545415"/>
        <a:ext cx="1931208" cy="2408737"/>
      </dsp:txXfrm>
    </dsp:sp>
    <dsp:sp modelId="{21CEDC0B-352B-4E13-BC7A-C92F768923E5}">
      <dsp:nvSpPr>
        <dsp:cNvPr id="0" name=""/>
        <dsp:cNvSpPr/>
      </dsp:nvSpPr>
      <dsp:spPr>
        <a:xfrm>
          <a:off x="2182491" y="13507"/>
          <a:ext cx="2228955" cy="518400"/>
        </a:xfrm>
        <a:prstGeom prst="rect">
          <a:avLst/>
        </a:prstGeom>
        <a:solidFill>
          <a:srgbClr val="013FF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Raleway" pitchFamily="2" charset="0"/>
            </a:rPr>
            <a:t>Qualidade e </a:t>
          </a:r>
          <a:r>
            <a:rPr lang="pt-BR" sz="1400" kern="1200" dirty="0">
              <a:solidFill>
                <a:srgbClr val="FFFFFF"/>
              </a:solidFill>
              <a:latin typeface="Raleway" pitchFamily="2" charset="0"/>
              <a:ea typeface="+mn-ea"/>
              <a:cs typeface="+mn-cs"/>
            </a:rPr>
            <a:t>permanência</a:t>
          </a:r>
        </a:p>
      </dsp:txBody>
      <dsp:txXfrm>
        <a:off x="2182491" y="13507"/>
        <a:ext cx="2228955" cy="518400"/>
      </dsp:txXfrm>
    </dsp:sp>
    <dsp:sp modelId="{29102992-17E7-4CDD-B6B4-ABEBA4329195}">
      <dsp:nvSpPr>
        <dsp:cNvPr id="0" name=""/>
        <dsp:cNvSpPr/>
      </dsp:nvSpPr>
      <dsp:spPr>
        <a:xfrm>
          <a:off x="2183286" y="531907"/>
          <a:ext cx="2227365" cy="2408737"/>
        </a:xfrm>
        <a:prstGeom prst="rect">
          <a:avLst/>
        </a:prstGeom>
        <a:solidFill>
          <a:srgbClr val="FFFFFF">
            <a:lumMod val="95000"/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Transporte escolar acessível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Acessibilidade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Recursos Multifuncionais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Garantia de Atendimento Educacional Especializado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Profissional de apoio</a:t>
          </a:r>
        </a:p>
      </dsp:txBody>
      <dsp:txXfrm>
        <a:off x="2183286" y="531907"/>
        <a:ext cx="2227365" cy="2408737"/>
      </dsp:txXfrm>
    </dsp:sp>
    <dsp:sp modelId="{D4B97A91-9D93-4E27-8083-B3BCD0BF11CA}">
      <dsp:nvSpPr>
        <dsp:cNvPr id="0" name=""/>
        <dsp:cNvSpPr/>
      </dsp:nvSpPr>
      <dsp:spPr>
        <a:xfrm>
          <a:off x="4661594" y="13507"/>
          <a:ext cx="1931208" cy="518400"/>
        </a:xfrm>
        <a:prstGeom prst="rect">
          <a:avLst/>
        </a:prstGeom>
        <a:solidFill>
          <a:srgbClr val="FF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Raleway" pitchFamily="2" charset="0"/>
            </a:rPr>
            <a:t>Produção de conhecimento</a:t>
          </a:r>
        </a:p>
      </dsp:txBody>
      <dsp:txXfrm>
        <a:off x="4661594" y="13507"/>
        <a:ext cx="1931208" cy="518400"/>
      </dsp:txXfrm>
    </dsp:sp>
    <dsp:sp modelId="{E2682456-1C26-4FE4-AE98-58D9A21BAFD0}">
      <dsp:nvSpPr>
        <dsp:cNvPr id="0" name=""/>
        <dsp:cNvSpPr/>
      </dsp:nvSpPr>
      <dsp:spPr>
        <a:xfrm>
          <a:off x="4691790" y="545415"/>
          <a:ext cx="1931208" cy="2408737"/>
        </a:xfrm>
        <a:prstGeom prst="rect">
          <a:avLst/>
        </a:prstGeom>
        <a:solidFill>
          <a:srgbClr val="FFFFFF">
            <a:lumMod val="95000"/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Produção do conhecimento e melhoria das informações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endParaRPr lang="pt-BR" sz="1200" kern="1200" dirty="0">
            <a:solidFill>
              <a:srgbClr val="013FFF"/>
            </a:solidFill>
            <a:latin typeface="Raleway" pitchFamily="2" charset="0"/>
            <a:ea typeface="+mn-ea"/>
            <a:cs typeface="+mn-cs"/>
          </a:endParaRPr>
        </a:p>
      </dsp:txBody>
      <dsp:txXfrm>
        <a:off x="4691790" y="545415"/>
        <a:ext cx="1931208" cy="2408737"/>
      </dsp:txXfrm>
    </dsp:sp>
    <dsp:sp modelId="{74E5EAD8-E235-4B62-8946-19028D045CD9}">
      <dsp:nvSpPr>
        <dsp:cNvPr id="0" name=""/>
        <dsp:cNvSpPr/>
      </dsp:nvSpPr>
      <dsp:spPr>
        <a:xfrm>
          <a:off x="6842949" y="13507"/>
          <a:ext cx="1931208" cy="518400"/>
        </a:xfrm>
        <a:prstGeom prst="rect">
          <a:avLst/>
        </a:prstGeom>
        <a:solidFill>
          <a:srgbClr val="FFD7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Raleway" pitchFamily="2" charset="0"/>
            </a:rPr>
            <a:t>Formação</a:t>
          </a:r>
        </a:p>
      </dsp:txBody>
      <dsp:txXfrm>
        <a:off x="6842949" y="13507"/>
        <a:ext cx="1931208" cy="518400"/>
      </dsp:txXfrm>
    </dsp:sp>
    <dsp:sp modelId="{F4218071-909F-4659-AC03-84298BCF9B9C}">
      <dsp:nvSpPr>
        <dsp:cNvPr id="0" name=""/>
        <dsp:cNvSpPr/>
      </dsp:nvSpPr>
      <dsp:spPr>
        <a:xfrm>
          <a:off x="6842949" y="531907"/>
          <a:ext cx="1931208" cy="2408737"/>
        </a:xfrm>
        <a:prstGeom prst="rect">
          <a:avLst/>
        </a:prstGeom>
        <a:solidFill>
          <a:srgbClr val="FFFFFF">
            <a:lumMod val="95000"/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Professores de salas comuns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Professores de Atendimento Educacional Especializado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lr>
              <a:srgbClr val="595959"/>
            </a:buClr>
            <a:buSzPts val="1600"/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434343"/>
              </a:solidFill>
              <a:latin typeface="Raleway" pitchFamily="2" charset="0"/>
              <a:ea typeface="+mn-ea"/>
              <a:cs typeface="+mn-cs"/>
            </a:rPr>
            <a:t>Gestores Escolares</a:t>
          </a:r>
        </a:p>
      </dsp:txBody>
      <dsp:txXfrm>
        <a:off x="6842949" y="531907"/>
        <a:ext cx="1931208" cy="2408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2316c38421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2316c38421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2B32F9C6-01E3-984F-A09E-35CEA4B80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6A25534E-30D0-D497-A9C8-AEDB10DC9B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59A672B5-DD10-EDB1-46E4-0819F1A90A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265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>
          <a:extLst>
            <a:ext uri="{FF2B5EF4-FFF2-40B4-BE49-F238E27FC236}">
              <a16:creationId xmlns:a16="http://schemas.microsoft.com/office/drawing/2014/main" id="{F0F753C1-094D-4345-2AB5-FCE1D57A9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2316c38421_0_899:notes">
            <a:extLst>
              <a:ext uri="{FF2B5EF4-FFF2-40B4-BE49-F238E27FC236}">
                <a16:creationId xmlns:a16="http://schemas.microsoft.com/office/drawing/2014/main" id="{ABE50FDF-ACCF-9518-D1E8-D45CF3446D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g32316c38421_0_899:notes">
            <a:extLst>
              <a:ext uri="{FF2B5EF4-FFF2-40B4-BE49-F238E27FC236}">
                <a16:creationId xmlns:a16="http://schemas.microsoft.com/office/drawing/2014/main" id="{F59DE5A0-6135-A0D2-C8F8-50A4E6EB64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03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6C84-622B-4530-A58F-8A2DC778E5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827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C5954-1D5A-3FB8-BCA9-0A6E0D037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E1F9E4-86FC-57E4-4583-E9F234B33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7254FC-AF4C-A176-2B5B-0AE6D61C8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2.738 não cumpriram condicionalidade III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0" i="0" u="none" strike="noStrike" cap="none" dirty="0">
                <a:solidFill>
                  <a:srgbClr val="0000FF"/>
                </a:solidFill>
                <a:latin typeface="Raleway"/>
                <a:ea typeface="Raleway"/>
                <a:cs typeface="Raleway"/>
                <a:sym typeface="Raleway"/>
              </a:rPr>
              <a:t>381 não cumpriram redução socioeconômica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1" i="0" u="none" strike="noStrike" cap="none" dirty="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525 não cumpriram redução </a:t>
            </a:r>
            <a:r>
              <a:rPr lang="pt-BR" sz="1100" b="1" i="0" u="none" strike="noStrike" cap="none" dirty="0" err="1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desig</a:t>
            </a:r>
            <a:r>
              <a:rPr lang="pt-BR" sz="1100" b="1" i="0" u="none" strike="noStrike" cap="none" dirty="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. racial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0" i="0" u="none" strike="noStrike" cap="none" dirty="0">
                <a:solidFill>
                  <a:srgbClr val="0000FF"/>
                </a:solidFill>
                <a:latin typeface="Raleway"/>
                <a:ea typeface="Raleway"/>
                <a:cs typeface="Raleway"/>
                <a:sym typeface="Raleway"/>
              </a:rPr>
              <a:t>1832 não cumpriram nenhum dos dois critérios</a:t>
            </a:r>
            <a:endParaRPr lang="pt-BR" dirty="0"/>
          </a:p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6F84D-66BB-8B98-D1AD-E46FDE49EE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6C84-622B-4530-A58F-8A2DC778E5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38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51BF4BA4-748E-426D-E6EF-13F467F86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1178C588-4DDD-F2CF-ED5C-00A98DEE65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FD0C2F43-A29E-3F3F-28B0-41267110CA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9351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>
          <a:extLst>
            <a:ext uri="{FF2B5EF4-FFF2-40B4-BE49-F238E27FC236}">
              <a16:creationId xmlns:a16="http://schemas.microsoft.com/office/drawing/2014/main" id="{3AA929DC-DB80-0F00-0BAB-EBD5A32A2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b958aec9c0_3_107:notes">
            <a:extLst>
              <a:ext uri="{FF2B5EF4-FFF2-40B4-BE49-F238E27FC236}">
                <a16:creationId xmlns:a16="http://schemas.microsoft.com/office/drawing/2014/main" id="{A144C675-787E-E0BC-4892-321C116BCF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2" name="Google Shape;622;g2b958aec9c0_3_107:notes">
            <a:extLst>
              <a:ext uri="{FF2B5EF4-FFF2-40B4-BE49-F238E27FC236}">
                <a16:creationId xmlns:a16="http://schemas.microsoft.com/office/drawing/2014/main" id="{CA1BF193-5F16-CB47-98B6-1D06D76C88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7129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b958aec9c0_3_1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2" name="Google Shape;622;g2b958aec9c0_3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2de29e12141_6_1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1" name="Google Shape;1121;g2de29e12141_6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5" name="Google Shape;3885;g324aa3783d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86" name="Google Shape;3886;g324aa3783d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2316c38421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32316c38421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Google Shape;3994;g324aa3783db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5" name="Google Shape;3995;g324aa3783db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4" name="Google Shape;4054;g324aa3783db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5" name="Google Shape;4055;g324aa3783db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3" name="Google Shape;4183;g324aa3783db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4" name="Google Shape;4184;g324aa3783db_1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nao entendi referenciais de implementacao. O que significa exatamente? São devolutivas pedagógicas?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4" name="Google Shape;4084;g324aa3783db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Muito bom!</a:t>
            </a:r>
            <a:endParaRPr/>
          </a:p>
        </p:txBody>
      </p:sp>
      <p:sp>
        <p:nvSpPr>
          <p:cNvPr id="4085" name="Google Shape;4085;g324aa3783db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5" name="Google Shape;3275;g32379bfca8a_8_0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6" name="Google Shape;3276;g32379bfca8a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7375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1" name="Google Shape;3681;g32379bfca8a_6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2" name="Google Shape;3682;g32379bfca8a_6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8655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2" name="Google Shape;6372;g32379bfca8a_1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3" name="Google Shape;6373;g32379bfca8a_1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2316c38421_0_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g32316c38421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E340F3F6-52B1-D9B8-6623-721B9730D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193E7D55-FDA2-0958-E0B8-A784EDCA6D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D2903646-7D3D-F2D9-0726-BD84400590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7139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12CC5781-9361-AB81-F7B0-6C2EBBFF8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DA2BCEEB-9ECD-8276-C72A-787C3BC9A9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CA320D42-F5A4-6911-FFF5-42AEFD7034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049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29009925-613D-2B24-87A2-24C2F17DC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985C6A57-BC37-A514-904F-E85D76F3FF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309B4859-07A0-94DB-97F8-448A86FC62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3167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7FBE478A-0385-4A41-40F1-353D35D6F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C8555C18-9259-B0CF-3186-57FE09DD38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29D81289-1677-15D1-B3CF-3E2D743C37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3103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E6C32F64-817E-6A2B-CCE3-3C1E86C3B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7E28758F-401A-9E6B-FE05-CFEDEF1B38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42CD4113-8CC3-4C56-904A-B45827DEB4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5890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>
          <a:extLst>
            <a:ext uri="{FF2B5EF4-FFF2-40B4-BE49-F238E27FC236}">
              <a16:creationId xmlns:a16="http://schemas.microsoft.com/office/drawing/2014/main" id="{3BEEC85A-C443-F73B-5073-31C3005EE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316c38421_0_913:notes">
            <a:extLst>
              <a:ext uri="{FF2B5EF4-FFF2-40B4-BE49-F238E27FC236}">
                <a16:creationId xmlns:a16="http://schemas.microsoft.com/office/drawing/2014/main" id="{E948DECE-32E8-7816-11DC-D885EAD794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0" name="Google Shape;610;g32316c38421_0_913:notes">
            <a:extLst>
              <a:ext uri="{FF2B5EF4-FFF2-40B4-BE49-F238E27FC236}">
                <a16:creationId xmlns:a16="http://schemas.microsoft.com/office/drawing/2014/main" id="{0683E88C-2A5A-B254-CBF6-EDA9343326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7202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4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0" name="Google Shape;150;p32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Imagem com Legenda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5" name="Google Shape;135;p29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2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818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66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21" name="Google Shape;321;p6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6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7" name="Google Shape;327;p6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6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9" name="Google Shape;329;p6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0" name="Google Shape;330;p6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6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6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6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336" name="Google Shape;336;p6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37" name="Google Shape;337;p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">
  <p:cSld name="Layout Personalizado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7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51" name="Google Shape;351;p70"/>
          <p:cNvSpPr>
            <a:spLocks noGrp="1"/>
          </p:cNvSpPr>
          <p:nvPr>
            <p:ph type="pic" idx="2"/>
          </p:nvPr>
        </p:nvSpPr>
        <p:spPr>
          <a:xfrm>
            <a:off x="628650" y="1410891"/>
            <a:ext cx="2057400" cy="2425200"/>
          </a:xfrm>
          <a:prstGeom prst="rect">
            <a:avLst/>
          </a:prstGeom>
          <a:noFill/>
          <a:ln>
            <a:noFill/>
          </a:ln>
        </p:spPr>
      </p:sp>
      <p:sp>
        <p:nvSpPr>
          <p:cNvPr id="352" name="Google Shape;352;p70"/>
          <p:cNvSpPr>
            <a:spLocks noGrp="1"/>
          </p:cNvSpPr>
          <p:nvPr>
            <p:ph type="pic" idx="3"/>
          </p:nvPr>
        </p:nvSpPr>
        <p:spPr>
          <a:xfrm>
            <a:off x="4142942" y="1410890"/>
            <a:ext cx="2202300" cy="24252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70"/>
          <p:cNvSpPr>
            <a:spLocks noGrp="1"/>
          </p:cNvSpPr>
          <p:nvPr>
            <p:ph type="pic" idx="4"/>
          </p:nvPr>
        </p:nvSpPr>
        <p:spPr>
          <a:xfrm>
            <a:off x="6457950" y="1410891"/>
            <a:ext cx="2057400" cy="2425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Em Branco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7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58" name="Google Shape;358;p71"/>
          <p:cNvSpPr>
            <a:spLocks noGrp="1"/>
          </p:cNvSpPr>
          <p:nvPr>
            <p:ph type="pic" idx="2"/>
          </p:nvPr>
        </p:nvSpPr>
        <p:spPr>
          <a:xfrm>
            <a:off x="284560" y="271463"/>
            <a:ext cx="4287300" cy="439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7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7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7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73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73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8" name="Google Shape;368;p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7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7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7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7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86" name="Google Shape;386;p7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87" name="Google Shape;387;p7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7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77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3" name="Google Shape;393;p7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7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8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78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9" name="Google Shape;399;p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FD3FB6-EC0A-B28C-4320-A08545BC6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8846D6E-F1C3-2B10-F0FB-15584500D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18E0AE-7230-7451-60F7-3A7A47E9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B603B1-AEEB-B8A9-3CAD-ADA0A0B9B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09258E-9F6F-3E67-AE02-46D3295C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5509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007B07-4021-0A14-B9A3-37E1D6B8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EACAF90-AC2D-955C-408C-357D1ECEC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B853031-6A33-024E-8694-638C794A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6EF72CA-020E-492E-E2E5-070FE36E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2130E3C4-C59D-D45F-362B-515E4543A1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410891"/>
            <a:ext cx="2057400" cy="2425303"/>
          </a:xfr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6DD297CA-C1F0-7569-4224-F5983D86DB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42942" y="1410891"/>
            <a:ext cx="2202440" cy="2425303"/>
          </a:xfrm>
        </p:spPr>
        <p:txBody>
          <a:bodyPr/>
          <a:lstStyle/>
          <a:p>
            <a:endParaRPr lang="pt-BR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A1BBFB8B-CAA7-E716-140C-877ADC6CFA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7950" y="1410891"/>
            <a:ext cx="2057400" cy="2425303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4559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5819D-7BA6-8212-CEEF-738797F63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F1C57E-D22A-CDDA-67C7-477181C07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A14503-DB95-92D0-C544-41133B47D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917AE3-4F61-1ABC-92C1-9D73935B2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E10674-84BC-6419-EEA9-A94AB397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0713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60C1FF-F2E4-CBDF-8D9C-0C224837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F1FB2E-B120-B9BD-6D52-11A7261AE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D0BAC9-86E9-287F-EF2E-208FB77B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BC9787-669E-ECF6-EFE4-306B3C70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0A0B2D-43FD-AA64-FAF4-D7ED8A93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904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9497E-7AFF-2211-8FC9-CC7ABBEB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83A1FE-9508-F473-79E7-E16FE9CF5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47920A1-31E9-6A4A-5178-9B53B18A8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CE02A65-F3E6-2835-6C17-DFA484DC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2A6D1B-30D7-EA8C-0266-3FE41D7CB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EDA1516-314E-0BC6-E66E-D1FAF8DF4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94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90BD2-986F-E4A4-5400-B7354059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3AA730-30AC-86A8-21B2-6DADD1F45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AD3B0FE-B60C-92B9-32B3-D9BF91E63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A09D245-F9AD-8211-13E2-C9D8210D4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1B82CD5-D607-A3F1-4DFB-DE6C309B5F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CFF49FC-7C86-6D81-235D-9B3071784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CAFCE69-63DD-942A-87A5-C91AE1C9F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08561B2-323A-2565-A4C8-1F261187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1265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07D64-C85E-C106-0079-5161EF5F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D3F1197-479F-A8BF-BE97-3C9872540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A5C9164-FC6E-CAFA-E81D-E94B24D1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F3CBA10-6662-DCD7-CE29-3E19544CD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682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915FB9-104C-4066-A4B4-C1DC262F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C25CCC3-262B-7CFD-74BF-74AFCFEB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B099E38-6133-3FA6-E941-50843ABA7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7B97EB7-2CAF-1484-A0AE-02796D55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14FD767C-C902-60C0-C5FA-09DA8EBC33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229" y="1372195"/>
            <a:ext cx="1642254" cy="32908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2733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DD94B4-C6CC-88E8-75FC-C6C81B7F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1024701-50BD-6946-E405-90BB3D49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BF16D9-A148-A39D-3168-DE4F1514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0D3C16C0-0CE3-38CE-D345-411A1B93C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4560" y="271463"/>
            <a:ext cx="4287440" cy="4393406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3120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FA4D8-6D70-C124-60F2-00236EE5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DE82F4-E76A-C645-912D-E4B2BFD21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3C02950-005D-A0E4-F9BB-2EFA6B538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9F5089B-263F-9984-CF5D-55756D4D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C3786B-7387-03AE-2DF4-ECD5E25E1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F5B5737-DBB3-D617-7A02-FF4AA83D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002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10EAB-4EB1-2F31-1879-C2A26F2A2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7906477-8F97-D47E-5CC6-3F7F2CE9EE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5D63D4-C405-878B-BB27-311CAF247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B4CF84-747C-11E9-031D-B4104BB3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5F00E1-81C1-919F-ED76-96DCBD302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1EDD638-2F1F-6CFE-A099-2B5C0DC6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382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8457EA-15EB-87C8-DA07-FC9693CD5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5DB3D0A-D3AE-D18F-429F-732C5C415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016B28-4F5F-06FD-3148-FEFF5F94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FD22AE-FC46-C7DA-ACD4-2EAAD6C5A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039190-D8C7-D4BF-2F79-B8D1BFAAB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9786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2745E6A-5E3E-15C0-5AD8-3546279C9A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1118655-9048-6265-94FB-C27F39C58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D236E9-AB75-FDD5-2738-0EBD5501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EE2C85-1503-9983-D02D-8EC1A747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6A394A-0ACF-453C-C127-90116868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9957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546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75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6998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0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0"/>
          <p:cNvSpPr txBox="1">
            <a:spLocks noGrp="1"/>
          </p:cNvSpPr>
          <p:nvPr>
            <p:ph type="body" idx="1"/>
          </p:nvPr>
        </p:nvSpPr>
        <p:spPr>
          <a:xfrm>
            <a:off x="359999" y="1152475"/>
            <a:ext cx="8244001" cy="345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50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5266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2"/>
          <p:cNvSpPr txBox="1">
            <a:spLocks noGrp="1"/>
          </p:cNvSpPr>
          <p:nvPr>
            <p:ph type="title"/>
          </p:nvPr>
        </p:nvSpPr>
        <p:spPr>
          <a:xfrm>
            <a:off x="359999" y="744574"/>
            <a:ext cx="8424001" cy="20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5200"/>
              <a:buFont typeface="Playfair Display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2"/>
          <p:cNvSpPr txBox="1">
            <a:spLocks noGrp="1"/>
          </p:cNvSpPr>
          <p:nvPr>
            <p:ph type="body" idx="1"/>
          </p:nvPr>
        </p:nvSpPr>
        <p:spPr>
          <a:xfrm>
            <a:off x="359999" y="2834125"/>
            <a:ext cx="8424001" cy="79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Helvetica Neue"/>
              <a:buNone/>
              <a:defRPr sz="28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Helvetica Neue"/>
              <a:buNone/>
              <a:defRPr sz="28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Helvetica Neue"/>
              <a:buNone/>
              <a:defRPr sz="28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Helvetica Neue"/>
              <a:buNone/>
              <a:defRPr sz="28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Helvetica Neue"/>
              <a:buNone/>
              <a:defRPr sz="28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52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5566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3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3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3"/>
          <p:cNvSpPr txBox="1">
            <a:spLocks noGrp="1"/>
          </p:cNvSpPr>
          <p:nvPr>
            <p:ph type="body" idx="2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3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99814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LUMN_TEXT">
  <p:cSld name="ONE_COLUM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4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400"/>
              <a:buFont typeface="Playfair Dis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4"/>
          <p:cNvSpPr txBox="1">
            <a:spLocks noGrp="1"/>
          </p:cNvSpPr>
          <p:nvPr>
            <p:ph type="body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54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2014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TITLE_AND_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5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5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4200"/>
              <a:buFont typeface="Playfair Display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5"/>
          <p:cNvSpPr txBox="1">
            <a:spLocks noGrp="1"/>
          </p:cNvSpPr>
          <p:nvPr>
            <p:ph type="body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Helvetica Neue"/>
              <a:buNone/>
              <a:defRPr sz="21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Helvetica Neue"/>
              <a:buNone/>
              <a:defRPr sz="21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Helvetica Neue"/>
              <a:buNone/>
              <a:defRPr sz="21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Helvetica Neue"/>
              <a:buNone/>
              <a:defRPr sz="21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Helvetica Neue"/>
              <a:buNone/>
              <a:defRPr sz="21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5"/>
          <p:cNvSpPr txBox="1">
            <a:spLocks noGrp="1"/>
          </p:cNvSpPr>
          <p:nvPr>
            <p:ph type="body" idx="2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34" name="Google Shape;34;p55" descr="marca_1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87453" y="120805"/>
            <a:ext cx="1962541" cy="69915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5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79482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_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6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2000"/>
              <a:buFont typeface="Playfair Display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38" name="Google Shape;38;p56"/>
          <p:cNvSpPr txBox="1">
            <a:spLocks noGrp="1"/>
          </p:cNvSpPr>
          <p:nvPr>
            <p:ph type="body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6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940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7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4800"/>
              <a:buFont typeface="Playfair Display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42" name="Google Shape;42;p57" descr="marca_1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87453" y="133505"/>
            <a:ext cx="1962541" cy="69915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57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591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8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7804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2ba0661ce02_0_57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g2ba0661ce02_0_57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g2ba0661ce02_0_574"/>
          <p:cNvSpPr txBox="1">
            <a:spLocks noGrp="1"/>
          </p:cNvSpPr>
          <p:nvPr>
            <p:ph type="sldNum" idx="12"/>
          </p:nvPr>
        </p:nvSpPr>
        <p:spPr>
          <a:xfrm>
            <a:off x="8809926" y="4797455"/>
            <a:ext cx="153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568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befdd03d5f_9_96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" name="Google Shape;53;g2befdd03d5f_9_96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g2befdd03d5f_9_96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619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befdd03d5f_9_1220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g2befdd03d5f_9_1220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g2befdd03d5f_9_1220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4003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befdd03d5f_9_1293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1" name="Google Shape;61;g2befdd03d5f_9_1293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" name="Google Shape;62;g2befdd03d5f_9_1293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6693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befdd03d5f_12_64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" name="Google Shape;65;g2befdd03d5f_12_64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" name="Google Shape;66;g2befdd03d5f_12_64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479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 slide 4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bf743e41a8_0_101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9" name="Google Shape;69;g2bf743e41a8_0_101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0" name="Google Shape;70;g2bf743e41a8_0_101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1521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5">
  <p:cSld name="Title slide 5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c17a1a9e55_0_101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" name="Google Shape;73;g2c17a1a9e55_0_101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4" name="Google Shape;74;g2c17a1a9e55_0_101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27911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9616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7446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60000" y="1152475"/>
            <a:ext cx="8244000" cy="3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1782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98202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691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314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807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1651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08014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7867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877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body" idx="1"/>
          </p:nvPr>
        </p:nvSpPr>
        <p:spPr>
          <a:xfrm>
            <a:off x="576263" y="342900"/>
            <a:ext cx="79914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body" idx="2"/>
          </p:nvPr>
        </p:nvSpPr>
        <p:spPr>
          <a:xfrm>
            <a:off x="576263" y="704850"/>
            <a:ext cx="79914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BD3DD"/>
              </a:buClr>
              <a:buSzPts val="1100"/>
              <a:buNone/>
              <a:defRPr sz="1100" b="0">
                <a:solidFill>
                  <a:srgbClr val="CBD3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slideLayout" Target="../slideLayouts/slideLayout24.xml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23.xml" /><Relationship Id="rId5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 /><Relationship Id="rId13" Type="http://schemas.openxmlformats.org/officeDocument/2006/relationships/slideLayout" Target="../slideLayouts/slideLayout37.xml" /><Relationship Id="rId3" Type="http://schemas.openxmlformats.org/officeDocument/2006/relationships/slideLayout" Target="../slideLayouts/slideLayout27.xml" /><Relationship Id="rId7" Type="http://schemas.openxmlformats.org/officeDocument/2006/relationships/slideLayout" Target="../slideLayouts/slideLayout31.xml" /><Relationship Id="rId12" Type="http://schemas.openxmlformats.org/officeDocument/2006/relationships/slideLayout" Target="../slideLayouts/slideLayout36.xml" /><Relationship Id="rId2" Type="http://schemas.openxmlformats.org/officeDocument/2006/relationships/slideLayout" Target="../slideLayouts/slideLayout26.xml" /><Relationship Id="rId16" Type="http://schemas.openxmlformats.org/officeDocument/2006/relationships/theme" Target="../theme/theme3.xml" /><Relationship Id="rId1" Type="http://schemas.openxmlformats.org/officeDocument/2006/relationships/slideLayout" Target="../slideLayouts/slideLayout25.xml" /><Relationship Id="rId6" Type="http://schemas.openxmlformats.org/officeDocument/2006/relationships/slideLayout" Target="../slideLayouts/slideLayout30.xml" /><Relationship Id="rId11" Type="http://schemas.openxmlformats.org/officeDocument/2006/relationships/slideLayout" Target="../slideLayouts/slideLayout35.xml" /><Relationship Id="rId5" Type="http://schemas.openxmlformats.org/officeDocument/2006/relationships/slideLayout" Target="../slideLayouts/slideLayout29.xml" /><Relationship Id="rId15" Type="http://schemas.openxmlformats.org/officeDocument/2006/relationships/slideLayout" Target="../slideLayouts/slideLayout39.xml" /><Relationship Id="rId10" Type="http://schemas.openxmlformats.org/officeDocument/2006/relationships/slideLayout" Target="../slideLayouts/slideLayout34.xml" /><Relationship Id="rId4" Type="http://schemas.openxmlformats.org/officeDocument/2006/relationships/slideLayout" Target="../slideLayouts/slideLayout28.xml" /><Relationship Id="rId9" Type="http://schemas.openxmlformats.org/officeDocument/2006/relationships/slideLayout" Target="../slideLayouts/slideLayout33.xml" /><Relationship Id="rId14" Type="http://schemas.openxmlformats.org/officeDocument/2006/relationships/slideLayout" Target="../slideLayouts/slideLayout38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 /><Relationship Id="rId13" Type="http://schemas.openxmlformats.org/officeDocument/2006/relationships/slideLayout" Target="../slideLayouts/slideLayout52.xml" /><Relationship Id="rId3" Type="http://schemas.openxmlformats.org/officeDocument/2006/relationships/slideLayout" Target="../slideLayouts/slideLayout42.xml" /><Relationship Id="rId7" Type="http://schemas.openxmlformats.org/officeDocument/2006/relationships/slideLayout" Target="../slideLayouts/slideLayout46.xml" /><Relationship Id="rId12" Type="http://schemas.openxmlformats.org/officeDocument/2006/relationships/slideLayout" Target="../slideLayouts/slideLayout51.xml" /><Relationship Id="rId17" Type="http://schemas.openxmlformats.org/officeDocument/2006/relationships/image" Target="../media/image1.png" /><Relationship Id="rId2" Type="http://schemas.openxmlformats.org/officeDocument/2006/relationships/slideLayout" Target="../slideLayouts/slideLayout41.xml" /><Relationship Id="rId16" Type="http://schemas.openxmlformats.org/officeDocument/2006/relationships/theme" Target="../theme/theme4.xml" /><Relationship Id="rId1" Type="http://schemas.openxmlformats.org/officeDocument/2006/relationships/slideLayout" Target="../slideLayouts/slideLayout40.xml" /><Relationship Id="rId6" Type="http://schemas.openxmlformats.org/officeDocument/2006/relationships/slideLayout" Target="../slideLayouts/slideLayout45.xml" /><Relationship Id="rId11" Type="http://schemas.openxmlformats.org/officeDocument/2006/relationships/slideLayout" Target="../slideLayouts/slideLayout50.xml" /><Relationship Id="rId5" Type="http://schemas.openxmlformats.org/officeDocument/2006/relationships/slideLayout" Target="../slideLayouts/slideLayout44.xml" /><Relationship Id="rId15" Type="http://schemas.openxmlformats.org/officeDocument/2006/relationships/slideLayout" Target="../slideLayouts/slideLayout54.xml" /><Relationship Id="rId10" Type="http://schemas.openxmlformats.org/officeDocument/2006/relationships/slideLayout" Target="../slideLayouts/slideLayout49.xml" /><Relationship Id="rId4" Type="http://schemas.openxmlformats.org/officeDocument/2006/relationships/slideLayout" Target="../slideLayouts/slideLayout43.xml" /><Relationship Id="rId9" Type="http://schemas.openxmlformats.org/officeDocument/2006/relationships/slideLayout" Target="../slideLayouts/slideLayout48.xml" /><Relationship Id="rId14" Type="http://schemas.openxmlformats.org/officeDocument/2006/relationships/slideLayout" Target="../slideLayouts/slideLayout53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 /><Relationship Id="rId3" Type="http://schemas.openxmlformats.org/officeDocument/2006/relationships/slideLayout" Target="../slideLayouts/slideLayout57.xml" /><Relationship Id="rId7" Type="http://schemas.openxmlformats.org/officeDocument/2006/relationships/slideLayout" Target="../slideLayouts/slideLayout61.xml" /><Relationship Id="rId12" Type="http://schemas.openxmlformats.org/officeDocument/2006/relationships/theme" Target="../theme/theme5.xml" /><Relationship Id="rId2" Type="http://schemas.openxmlformats.org/officeDocument/2006/relationships/slideLayout" Target="../slideLayouts/slideLayout56.xml" /><Relationship Id="rId1" Type="http://schemas.openxmlformats.org/officeDocument/2006/relationships/slideLayout" Target="../slideLayouts/slideLayout55.xml" /><Relationship Id="rId6" Type="http://schemas.openxmlformats.org/officeDocument/2006/relationships/slideLayout" Target="../slideLayouts/slideLayout60.xml" /><Relationship Id="rId11" Type="http://schemas.openxmlformats.org/officeDocument/2006/relationships/slideLayout" Target="../slideLayouts/slideLayout65.xml" /><Relationship Id="rId5" Type="http://schemas.openxmlformats.org/officeDocument/2006/relationships/slideLayout" Target="../slideLayouts/slideLayout59.xml" /><Relationship Id="rId10" Type="http://schemas.openxmlformats.org/officeDocument/2006/relationships/slideLayout" Target="../slideLayouts/slideLayout64.xml" /><Relationship Id="rId4" Type="http://schemas.openxmlformats.org/officeDocument/2006/relationships/slideLayout" Target="../slideLayouts/slideLayout58.xml" /><Relationship Id="rId9" Type="http://schemas.openxmlformats.org/officeDocument/2006/relationships/slideLayout" Target="../slideLayouts/slideLayout6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60000" y="1152475"/>
            <a:ext cx="8244000" cy="3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77" r:id="rId10"/>
    <p:sldLayoutId id="2147483678" r:id="rId11"/>
    <p:sldLayoutId id="21474837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113">
          <p15:clr>
            <a:srgbClr val="EA4335"/>
          </p15:clr>
        </p15:guide>
        <p15:guide id="3" pos="227">
          <p15:clr>
            <a:srgbClr val="EA4335"/>
          </p15:clr>
        </p15:guide>
        <p15:guide id="4" pos="340">
          <p15:clr>
            <a:srgbClr val="EA4335"/>
          </p15:clr>
        </p15:guide>
        <p15:guide id="5" pos="5647">
          <p15:clr>
            <a:srgbClr val="EA4335"/>
          </p15:clr>
        </p15:guide>
        <p15:guide id="6" pos="5533">
          <p15:clr>
            <a:srgbClr val="EA4335"/>
          </p15:clr>
        </p15:guide>
        <p15:guide id="7" pos="5420">
          <p15:clr>
            <a:srgbClr val="EA4335"/>
          </p15:clr>
        </p15:guide>
        <p15:guide id="8" orient="horz" pos="1620">
          <p15:clr>
            <a:srgbClr val="EA4335"/>
          </p15:clr>
        </p15:guide>
        <p15:guide id="9" orient="horz" pos="113">
          <p15:clr>
            <a:srgbClr val="EA4335"/>
          </p15:clr>
        </p15:guide>
        <p15:guide id="10" orient="horz" pos="227">
          <p15:clr>
            <a:srgbClr val="EA4335"/>
          </p15:clr>
        </p15:guide>
        <p15:guide id="11" orient="horz" pos="340">
          <p15:clr>
            <a:srgbClr val="EA4335"/>
          </p15:clr>
        </p15:guide>
        <p15:guide id="12" orient="horz" pos="3127">
          <p15:clr>
            <a:srgbClr val="EA4335"/>
          </p15:clr>
        </p15:guide>
        <p15:guide id="13" orient="horz" pos="3014">
          <p15:clr>
            <a:srgbClr val="EA4335"/>
          </p15:clr>
        </p15:guide>
        <p15:guide id="14" orient="horz" pos="2900">
          <p15:clr>
            <a:srgbClr val="EA4335"/>
          </p15:clr>
        </p15:guide>
        <p15:guide id="15" pos="2033">
          <p15:clr>
            <a:srgbClr val="EA4335"/>
          </p15:clr>
        </p15:guide>
        <p15:guide id="16" pos="3727">
          <p15:clr>
            <a:srgbClr val="EA4335"/>
          </p15:clr>
        </p15:guide>
        <p15:guide id="17" orient="horz" pos="1194">
          <p15:clr>
            <a:srgbClr val="EA4335"/>
          </p15:clr>
        </p15:guide>
        <p15:guide id="18" orient="horz" pos="2047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14" name="Google Shape;314;p6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8864FF4-3013-1D96-318B-B433D156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52AB30-9581-8AAA-1EF6-6E388BAC7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2C90C1-FB7E-35B8-27F2-AB50F9EB2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1BB38-EC9C-4753-931E-43588B9D12BA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EE18C3-D03A-E583-E1D6-6702F83B8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28358A-A80E-83BA-2159-53785B424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729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9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0096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49"/>
          <p:cNvSpPr txBox="1">
            <a:spLocks noGrp="1"/>
          </p:cNvSpPr>
          <p:nvPr>
            <p:ph type="body" idx="1"/>
          </p:nvPr>
        </p:nvSpPr>
        <p:spPr>
          <a:xfrm>
            <a:off x="359999" y="1152475"/>
            <a:ext cx="8244001" cy="345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○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■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○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■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○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Helvetica Neue"/>
              <a:buChar char="■"/>
              <a:defRPr sz="18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8" name="Google Shape;8;p49" descr="marca_1-01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087453" y="120805"/>
            <a:ext cx="1962541" cy="6991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49"/>
          <p:cNvSpPr txBox="1">
            <a:spLocks noGrp="1"/>
          </p:cNvSpPr>
          <p:nvPr>
            <p:ph type="sldNum" idx="12"/>
          </p:nvPr>
        </p:nvSpPr>
        <p:spPr>
          <a:xfrm>
            <a:off x="8809926" y="4799976"/>
            <a:ext cx="153925" cy="14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45444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60000" y="1152475"/>
            <a:ext cx="8244000" cy="3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482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113">
          <p15:clr>
            <a:srgbClr val="EA4335"/>
          </p15:clr>
        </p15:guide>
        <p15:guide id="3" pos="227">
          <p15:clr>
            <a:srgbClr val="EA4335"/>
          </p15:clr>
        </p15:guide>
        <p15:guide id="4" pos="340">
          <p15:clr>
            <a:srgbClr val="EA4335"/>
          </p15:clr>
        </p15:guide>
        <p15:guide id="5" pos="5647">
          <p15:clr>
            <a:srgbClr val="EA4335"/>
          </p15:clr>
        </p15:guide>
        <p15:guide id="6" pos="5533">
          <p15:clr>
            <a:srgbClr val="EA4335"/>
          </p15:clr>
        </p15:guide>
        <p15:guide id="7" pos="5420">
          <p15:clr>
            <a:srgbClr val="EA4335"/>
          </p15:clr>
        </p15:guide>
        <p15:guide id="8" orient="horz" pos="1620">
          <p15:clr>
            <a:srgbClr val="EA4335"/>
          </p15:clr>
        </p15:guide>
        <p15:guide id="9" orient="horz" pos="113">
          <p15:clr>
            <a:srgbClr val="EA4335"/>
          </p15:clr>
        </p15:guide>
        <p15:guide id="10" orient="horz" pos="227">
          <p15:clr>
            <a:srgbClr val="EA4335"/>
          </p15:clr>
        </p15:guide>
        <p15:guide id="11" orient="horz" pos="340">
          <p15:clr>
            <a:srgbClr val="EA4335"/>
          </p15:clr>
        </p15:guide>
        <p15:guide id="12" orient="horz" pos="3127">
          <p15:clr>
            <a:srgbClr val="EA4335"/>
          </p15:clr>
        </p15:guide>
        <p15:guide id="13" orient="horz" pos="3014">
          <p15:clr>
            <a:srgbClr val="EA4335"/>
          </p15:clr>
        </p15:guide>
        <p15:guide id="14" orient="horz" pos="2900">
          <p15:clr>
            <a:srgbClr val="EA4335"/>
          </p15:clr>
        </p15:guide>
        <p15:guide id="15" pos="2033">
          <p15:clr>
            <a:srgbClr val="EA4335"/>
          </p15:clr>
        </p15:guide>
        <p15:guide id="16" pos="3727">
          <p15:clr>
            <a:srgbClr val="EA4335"/>
          </p15:clr>
        </p15:guide>
        <p15:guide id="17" orient="horz" pos="1194">
          <p15:clr>
            <a:srgbClr val="EA4335"/>
          </p15:clr>
        </p15:guide>
        <p15:guide id="18" orient="horz" pos="204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3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6.xml" /><Relationship Id="rId4" Type="http://schemas.openxmlformats.org/officeDocument/2006/relationships/chart" Target="../charts/chart1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4.xml" /><Relationship Id="rId5" Type="http://schemas.openxmlformats.org/officeDocument/2006/relationships/image" Target="../media/image13.png" /><Relationship Id="rId4" Type="http://schemas.openxmlformats.org/officeDocument/2006/relationships/slide" Target="slide2.xml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 /><Relationship Id="rId3" Type="http://schemas.openxmlformats.org/officeDocument/2006/relationships/image" Target="../media/image4.jpeg" /><Relationship Id="rId7" Type="http://schemas.openxmlformats.org/officeDocument/2006/relationships/image" Target="../media/image17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6.xml" /><Relationship Id="rId6" Type="http://schemas.openxmlformats.org/officeDocument/2006/relationships/image" Target="../media/image16.png" /><Relationship Id="rId5" Type="http://schemas.openxmlformats.org/officeDocument/2006/relationships/image" Target="../media/image15.png" /><Relationship Id="rId10" Type="http://schemas.openxmlformats.org/officeDocument/2006/relationships/image" Target="../media/image20.png" /><Relationship Id="rId4" Type="http://schemas.openxmlformats.org/officeDocument/2006/relationships/image" Target="../media/image14.png" /><Relationship Id="rId9" Type="http://schemas.openxmlformats.org/officeDocument/2006/relationships/image" Target="../media/image19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6.xml" /><Relationship Id="rId4" Type="http://schemas.openxmlformats.org/officeDocument/2006/relationships/image" Target="../media/image21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6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40.xml" /><Relationship Id="rId5" Type="http://schemas.openxmlformats.org/officeDocument/2006/relationships/image" Target="../media/image24.png" /><Relationship Id="rId4" Type="http://schemas.openxmlformats.org/officeDocument/2006/relationships/image" Target="../media/image23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40.xml" /><Relationship Id="rId4" Type="http://schemas.openxmlformats.org/officeDocument/2006/relationships/image" Target="../media/image23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40.xml" /><Relationship Id="rId4" Type="http://schemas.openxmlformats.org/officeDocument/2006/relationships/image" Target="../media/image27.gif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10.xml" /><Relationship Id="rId4" Type="http://schemas.openxmlformats.org/officeDocument/2006/relationships/image" Target="../media/image29.gif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5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9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33.gif" /><Relationship Id="rId4" Type="http://schemas.openxmlformats.org/officeDocument/2006/relationships/image" Target="../media/image32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3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11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7.png" /><Relationship Id="rId4" Type="http://schemas.openxmlformats.org/officeDocument/2006/relationships/image" Target="../media/image24.png" 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 /><Relationship Id="rId3" Type="http://schemas.openxmlformats.org/officeDocument/2006/relationships/image" Target="../media/image36.png" /><Relationship Id="rId7" Type="http://schemas.openxmlformats.org/officeDocument/2006/relationships/diagramColors" Target="../diagrams/colors1.xml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56.xml" /><Relationship Id="rId6" Type="http://schemas.openxmlformats.org/officeDocument/2006/relationships/diagramQuickStyle" Target="../diagrams/quickStyle1.xml" /><Relationship Id="rId5" Type="http://schemas.openxmlformats.org/officeDocument/2006/relationships/diagramLayout" Target="../diagrams/layout1.xml" /><Relationship Id="rId4" Type="http://schemas.openxmlformats.org/officeDocument/2006/relationships/diagramData" Target="../diagrams/data1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24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1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1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6.xml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6.xml" /><Relationship Id="rId5" Type="http://schemas.openxmlformats.org/officeDocument/2006/relationships/image" Target="../media/image7.gif" /><Relationship Id="rId4" Type="http://schemas.openxmlformats.org/officeDocument/2006/relationships/image" Target="../media/image6.gif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6.xml" /><Relationship Id="rId4" Type="http://schemas.openxmlformats.org/officeDocument/2006/relationships/image" Target="../media/image8.gif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6.xml" /><Relationship Id="rId6" Type="http://schemas.openxmlformats.org/officeDocument/2006/relationships/image" Target="../media/image11.png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6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9"/>
          <p:cNvSpPr txBox="1">
            <a:spLocks noGrp="1"/>
          </p:cNvSpPr>
          <p:nvPr>
            <p:ph type="subTitle" idx="1"/>
          </p:nvPr>
        </p:nvSpPr>
        <p:spPr>
          <a:xfrm>
            <a:off x="94598" y="4023944"/>
            <a:ext cx="4616839" cy="1119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pt-BR" sz="1500" b="1" dirty="0">
                <a:latin typeface="Raleway" pitchFamily="2" charset="77"/>
              </a:rPr>
              <a:t>Secretaria de Educação Continuada, Alfabetização de Jovens e Adultos, Diversidade e Inclusão – SECADI/MEC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lang="pt-BR" sz="1500" dirty="0">
              <a:latin typeface="Raleway" pitchFamily="2" charset="77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pt-BR" sz="1500" dirty="0">
                <a:latin typeface="Raleway" pitchFamily="2" charset="77"/>
              </a:rPr>
              <a:t>Fevereiro de 2025</a:t>
            </a:r>
            <a:endParaRPr sz="1500" dirty="0">
              <a:latin typeface="Raleway" pitchFamily="2" charset="77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/>
          </a:p>
        </p:txBody>
      </p:sp>
      <p:sp>
        <p:nvSpPr>
          <p:cNvPr id="407" name="Google Shape;407;p79"/>
          <p:cNvSpPr txBox="1">
            <a:spLocks noGrp="1"/>
          </p:cNvSpPr>
          <p:nvPr>
            <p:ph type="ctrTitle"/>
          </p:nvPr>
        </p:nvSpPr>
        <p:spPr>
          <a:xfrm>
            <a:off x="94598" y="1970117"/>
            <a:ext cx="4616838" cy="18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3300" b="1" dirty="0">
                <a:latin typeface="Raleway" pitchFamily="2" charset="77"/>
              </a:rPr>
              <a:t>Políticas para</a:t>
            </a:r>
            <a:br>
              <a:rPr lang="pt-BR" sz="3300" b="1" dirty="0">
                <a:latin typeface="Raleway" pitchFamily="2" charset="77"/>
              </a:rPr>
            </a:br>
            <a:r>
              <a:rPr lang="pt-BR" sz="3300" b="1" dirty="0">
                <a:latin typeface="Raleway" pitchFamily="2" charset="77"/>
              </a:rPr>
              <a:t>Promoção da Equidade, Diversidade e Inclusão</a:t>
            </a:r>
            <a:endParaRPr sz="3300" b="1" dirty="0">
              <a:latin typeface="Raleway" pitchFamily="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1">
          <a:extLst>
            <a:ext uri="{FF2B5EF4-FFF2-40B4-BE49-F238E27FC236}">
              <a16:creationId xmlns:a16="http://schemas.microsoft.com/office/drawing/2014/main" id="{97196012-6EEA-C19F-D325-CC78BE217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580;p90">
            <a:extLst>
              <a:ext uri="{FF2B5EF4-FFF2-40B4-BE49-F238E27FC236}">
                <a16:creationId xmlns:a16="http://schemas.microsoft.com/office/drawing/2014/main" id="{F0D89385-4E91-644B-8766-8E88F7962653}"/>
              </a:ext>
            </a:extLst>
          </p:cNvPr>
          <p:cNvSpPr/>
          <p:nvPr/>
        </p:nvSpPr>
        <p:spPr>
          <a:xfrm>
            <a:off x="1126692" y="465592"/>
            <a:ext cx="5976590" cy="463500"/>
          </a:xfrm>
          <a:prstGeom prst="roundRect">
            <a:avLst>
              <a:gd name="adj" fmla="val 16667"/>
            </a:avLst>
          </a:prstGeom>
          <a:solidFill>
            <a:srgbClr val="F8332A"/>
          </a:solidFill>
          <a:ln w="28575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Desigualdades Educacionais</a:t>
            </a:r>
            <a:endParaRPr sz="1100" dirty="0">
              <a:latin typeface="Raleway" pitchFamily="2" charset="0"/>
            </a:endParaRPr>
          </a:p>
        </p:txBody>
      </p:sp>
      <p:sp>
        <p:nvSpPr>
          <p:cNvPr id="13" name="Retângulo: Cantos Arredondados 1">
            <a:extLst>
              <a:ext uri="{FF2B5EF4-FFF2-40B4-BE49-F238E27FC236}">
                <a16:creationId xmlns:a16="http://schemas.microsoft.com/office/drawing/2014/main" id="{CF5D3CAB-89B3-9EC7-CA56-A03136EF2574}"/>
              </a:ext>
            </a:extLst>
          </p:cNvPr>
          <p:cNvSpPr/>
          <p:nvPr/>
        </p:nvSpPr>
        <p:spPr>
          <a:xfrm>
            <a:off x="1275308" y="872750"/>
            <a:ext cx="6961912" cy="402604"/>
          </a:xfrm>
          <a:prstGeom prst="roundRect">
            <a:avLst/>
          </a:prstGeom>
          <a:solidFill>
            <a:srgbClr val="0FAADA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</a:pPr>
            <a:r>
              <a:rPr lang="pt-BR" sz="2400" b="1" kern="1200" dirty="0">
                <a:solidFill>
                  <a:prstClr val="white"/>
                </a:solidFill>
                <a:latin typeface="Raleway" pitchFamily="2" charset="0"/>
              </a:rPr>
              <a:t>Desafios para Inclusão</a:t>
            </a:r>
          </a:p>
        </p:txBody>
      </p:sp>
      <p:sp>
        <p:nvSpPr>
          <p:cNvPr id="4" name="Google Shape;121;p19">
            <a:extLst>
              <a:ext uri="{FF2B5EF4-FFF2-40B4-BE49-F238E27FC236}">
                <a16:creationId xmlns:a16="http://schemas.microsoft.com/office/drawing/2014/main" id="{88B09193-4095-041D-8507-15360C512A83}"/>
              </a:ext>
            </a:extLst>
          </p:cNvPr>
          <p:cNvSpPr/>
          <p:nvPr/>
        </p:nvSpPr>
        <p:spPr>
          <a:xfrm>
            <a:off x="1524812" y="2117317"/>
            <a:ext cx="6921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22;p19">
            <a:extLst>
              <a:ext uri="{FF2B5EF4-FFF2-40B4-BE49-F238E27FC236}">
                <a16:creationId xmlns:a16="http://schemas.microsoft.com/office/drawing/2014/main" id="{EF4FD567-7747-D5D7-D393-4C05CF3566C6}"/>
              </a:ext>
            </a:extLst>
          </p:cNvPr>
          <p:cNvSpPr/>
          <p:nvPr/>
        </p:nvSpPr>
        <p:spPr>
          <a:xfrm>
            <a:off x="2007851" y="1561159"/>
            <a:ext cx="6921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44;p20">
            <a:extLst>
              <a:ext uri="{FF2B5EF4-FFF2-40B4-BE49-F238E27FC236}">
                <a16:creationId xmlns:a16="http://schemas.microsoft.com/office/drawing/2014/main" id="{6AE92A7D-2DDA-59EE-319C-4D3E48D810B2}"/>
              </a:ext>
            </a:extLst>
          </p:cNvPr>
          <p:cNvSpPr txBox="1"/>
          <p:nvPr/>
        </p:nvSpPr>
        <p:spPr>
          <a:xfrm>
            <a:off x="270833" y="1758871"/>
            <a:ext cx="455991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b="1" i="0" u="none" strike="noStrike" cap="none" dirty="0">
                <a:solidFill>
                  <a:schemeClr val="bg2">
                    <a:lumMod val="75000"/>
                  </a:schemeClr>
                </a:solidFill>
                <a:latin typeface="Raleway" pitchFamily="2" charset="0"/>
                <a:sym typeface="Arial"/>
              </a:rPr>
              <a:t>Cerca de 32% das escolas (33.833) têm Sala de Recursos Multifuncionais</a:t>
            </a:r>
          </a:p>
          <a:p>
            <a:endParaRPr lang="pt-BR" b="1" dirty="0">
              <a:solidFill>
                <a:schemeClr val="bg2">
                  <a:lumMod val="75000"/>
                </a:schemeClr>
              </a:solidFill>
              <a:latin typeface="Raleway" pitchFamily="2" charset="0"/>
            </a:endParaRPr>
          </a:p>
          <a:p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Raleway" pitchFamily="2" charset="0"/>
              </a:rPr>
              <a:t>1.4 milhão de profissionais da educação na Educação Especial sem formação específica</a:t>
            </a:r>
          </a:p>
          <a:p>
            <a:endParaRPr lang="pt-BR" b="1" dirty="0">
              <a:solidFill>
                <a:schemeClr val="bg2">
                  <a:lumMod val="75000"/>
                </a:schemeClr>
              </a:solidFill>
              <a:latin typeface="Raleway" pitchFamily="2" charset="0"/>
            </a:endParaRPr>
          </a:p>
          <a:p>
            <a:r>
              <a:rPr lang="pt-BR" sz="1400" b="1" dirty="0">
                <a:solidFill>
                  <a:srgbClr val="333F50"/>
                </a:solidFill>
                <a:latin typeface="Raleway" pitchFamily="2" charset="0"/>
              </a:rPr>
              <a:t>89,9% das matrículas da Educação Especial em classes comuns e 10% em classes exclusivas </a:t>
            </a:r>
            <a:br>
              <a:rPr lang="pt-BR" sz="1400" b="1" dirty="0">
                <a:solidFill>
                  <a:srgbClr val="333F50"/>
                </a:solidFill>
                <a:latin typeface="Raleway" pitchFamily="2" charset="0"/>
              </a:rPr>
            </a:br>
            <a:r>
              <a:rPr lang="pt-BR" sz="1400" dirty="0">
                <a:solidFill>
                  <a:srgbClr val="333F50"/>
                </a:solidFill>
                <a:latin typeface="Raleway" pitchFamily="2" charset="0"/>
              </a:rPr>
              <a:t>(em 2008 a proporção era 53% vs. 46%)</a:t>
            </a:r>
            <a:endParaRPr lang="pt-BR" dirty="0">
              <a:solidFill>
                <a:srgbClr val="333F50"/>
              </a:solidFill>
              <a:latin typeface="Raleway" pitchFamily="2" charset="0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b="1" i="0" u="none" strike="noStrike" cap="none" dirty="0">
              <a:solidFill>
                <a:schemeClr val="bg2">
                  <a:lumMod val="75000"/>
                </a:schemeClr>
              </a:solidFill>
              <a:latin typeface="Raleway" pitchFamily="2" charset="0"/>
              <a:sym typeface="Arial"/>
            </a:endParaRPr>
          </a:p>
        </p:txBody>
      </p:sp>
      <p:sp>
        <p:nvSpPr>
          <p:cNvPr id="18" name="Google Shape;540;p78">
            <a:extLst>
              <a:ext uri="{FF2B5EF4-FFF2-40B4-BE49-F238E27FC236}">
                <a16:creationId xmlns:a16="http://schemas.microsoft.com/office/drawing/2014/main" id="{6B792518-B304-64EA-F991-896CCD98E755}"/>
              </a:ext>
            </a:extLst>
          </p:cNvPr>
          <p:cNvSpPr/>
          <p:nvPr/>
        </p:nvSpPr>
        <p:spPr>
          <a:xfrm rot="-5400000">
            <a:off x="-809167" y="2747217"/>
            <a:ext cx="2124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aphicFrame>
        <p:nvGraphicFramePr>
          <p:cNvPr id="19" name="Google Shape;165;p29">
            <a:extLst>
              <a:ext uri="{FF2B5EF4-FFF2-40B4-BE49-F238E27FC236}">
                <a16:creationId xmlns:a16="http://schemas.microsoft.com/office/drawing/2014/main" id="{3592EBD3-0FD1-7D63-01F8-D883BE82C6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6072464"/>
              </p:ext>
            </p:extLst>
          </p:nvPr>
        </p:nvGraphicFramePr>
        <p:xfrm>
          <a:off x="4618445" y="1677157"/>
          <a:ext cx="4277018" cy="2276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Google Shape;132;p19">
            <a:extLst>
              <a:ext uri="{FF2B5EF4-FFF2-40B4-BE49-F238E27FC236}">
                <a16:creationId xmlns:a16="http://schemas.microsoft.com/office/drawing/2014/main" id="{890977B0-695A-D83A-BEF8-22D3673DA9B9}"/>
              </a:ext>
            </a:extLst>
          </p:cNvPr>
          <p:cNvSpPr txBox="1"/>
          <p:nvPr/>
        </p:nvSpPr>
        <p:spPr>
          <a:xfrm>
            <a:off x="1421068" y="4957922"/>
            <a:ext cx="4081177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</a:rPr>
              <a:t>Fonte: INEP/Censo Escolar e Sistema do PDDE-Interativo.</a:t>
            </a:r>
          </a:p>
        </p:txBody>
      </p:sp>
    </p:spTree>
    <p:extLst>
      <p:ext uri="{BB962C8B-B14F-4D97-AF65-F5344CB8AC3E}">
        <p14:creationId xmlns:p14="http://schemas.microsoft.com/office/powerpoint/2010/main" val="3806525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3">
          <a:extLst>
            <a:ext uri="{FF2B5EF4-FFF2-40B4-BE49-F238E27FC236}">
              <a16:creationId xmlns:a16="http://schemas.microsoft.com/office/drawing/2014/main" id="{29D629D0-7697-5A57-1D94-50D5C151D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3">
            <a:extLst>
              <a:ext uri="{FF2B5EF4-FFF2-40B4-BE49-F238E27FC236}">
                <a16:creationId xmlns:a16="http://schemas.microsoft.com/office/drawing/2014/main" id="{1C7109B0-9DA6-A7E3-C14F-1B26335AB6C7}"/>
              </a:ext>
            </a:extLst>
          </p:cNvPr>
          <p:cNvSpPr/>
          <p:nvPr/>
        </p:nvSpPr>
        <p:spPr>
          <a:xfrm>
            <a:off x="446800" y="2571750"/>
            <a:ext cx="4240498" cy="1019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dirty="0">
                <a:solidFill>
                  <a:srgbClr val="0C0C0C"/>
                </a:solidFill>
                <a:latin typeface="Raleway Black" pitchFamily="2" charset="0"/>
                <a:ea typeface="Calibri"/>
                <a:cs typeface="Calibri"/>
                <a:sym typeface="Calibri"/>
              </a:rPr>
              <a:t>POLÍTICAS DA SECADI</a:t>
            </a:r>
            <a:endParaRPr sz="1100" dirty="0">
              <a:latin typeface="Raleway Black" pitchFamily="2" charset="0"/>
            </a:endParaRPr>
          </a:p>
        </p:txBody>
      </p:sp>
      <p:sp>
        <p:nvSpPr>
          <p:cNvPr id="605" name="Google Shape;605;p93">
            <a:extLst>
              <a:ext uri="{FF2B5EF4-FFF2-40B4-BE49-F238E27FC236}">
                <a16:creationId xmlns:a16="http://schemas.microsoft.com/office/drawing/2014/main" id="{10397D90-B146-BE77-BE5A-A25319CD72EA}"/>
              </a:ext>
            </a:extLst>
          </p:cNvPr>
          <p:cNvSpPr txBox="1"/>
          <p:nvPr/>
        </p:nvSpPr>
        <p:spPr>
          <a:xfrm>
            <a:off x="446798" y="3652850"/>
            <a:ext cx="4240500" cy="12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pt-BR" b="1" dirty="0">
                <a:solidFill>
                  <a:schemeClr val="lt1"/>
                </a:solidFill>
                <a:latin typeface="Raleway" pitchFamily="2" charset="77"/>
              </a:rPr>
              <a:t>Equidade, Diversidade e Inclusão </a:t>
            </a:r>
            <a:br>
              <a:rPr lang="pt-BR" b="1" dirty="0">
                <a:solidFill>
                  <a:schemeClr val="lt1"/>
                </a:solidFill>
                <a:latin typeface="Raleway" pitchFamily="2" charset="77"/>
              </a:rPr>
            </a:br>
            <a:r>
              <a:rPr lang="pt-BR" b="1" dirty="0">
                <a:solidFill>
                  <a:schemeClr val="lt1"/>
                </a:solidFill>
                <a:latin typeface="Raleway" pitchFamily="2" charset="77"/>
              </a:rPr>
              <a:t>protagonistas no orçamento da educação</a:t>
            </a:r>
          </a:p>
        </p:txBody>
      </p:sp>
      <p:sp>
        <p:nvSpPr>
          <p:cNvPr id="606" name="Google Shape;606;p93">
            <a:hlinkClick r:id="" action="ppaction://noaction"/>
            <a:extLst>
              <a:ext uri="{FF2B5EF4-FFF2-40B4-BE49-F238E27FC236}">
                <a16:creationId xmlns:a16="http://schemas.microsoft.com/office/drawing/2014/main" id="{FAB82420-0811-6F73-7F69-18803F2A43F5}"/>
              </a:ext>
            </a:extLst>
          </p:cNvPr>
          <p:cNvSpPr/>
          <p:nvPr/>
        </p:nvSpPr>
        <p:spPr>
          <a:xfrm>
            <a:off x="8585125" y="57875"/>
            <a:ext cx="498000" cy="498000"/>
          </a:xfrm>
          <a:prstGeom prst="ellipse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07" name="Google Shape;607;p93">
            <a:hlinkClick r:id="rId4" action="ppaction://hlinksldjump"/>
            <a:extLst>
              <a:ext uri="{FF2B5EF4-FFF2-40B4-BE49-F238E27FC236}">
                <a16:creationId xmlns:a16="http://schemas.microsoft.com/office/drawing/2014/main" id="{B7E8CB72-97CC-D9E5-4B78-73F3BC414FA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84911" y="157661"/>
            <a:ext cx="298436" cy="298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708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18;p94"/>
          <p:cNvPicPr preferRelativeResize="0"/>
          <p:nvPr/>
        </p:nvPicPr>
        <p:blipFill rotWithShape="1">
          <a:blip r:embed="rId4">
            <a:alphaModFix/>
          </a:blip>
          <a:srcRect b="30089"/>
          <a:stretch/>
        </p:blipFill>
        <p:spPr>
          <a:xfrm>
            <a:off x="788655" y="3179956"/>
            <a:ext cx="2752725" cy="115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19;p94"/>
          <p:cNvSpPr txBox="1"/>
          <p:nvPr/>
        </p:nvSpPr>
        <p:spPr>
          <a:xfrm>
            <a:off x="1029930" y="4229756"/>
            <a:ext cx="2511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Política Nacional de Educação na Perspectiva da Educação Inclusiva</a:t>
            </a:r>
            <a:endParaRPr sz="1100" b="1" dirty="0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94"/>
          <p:cNvSpPr/>
          <p:nvPr/>
        </p:nvSpPr>
        <p:spPr>
          <a:xfrm>
            <a:off x="1198217" y="653481"/>
            <a:ext cx="3147600" cy="463500"/>
          </a:xfrm>
          <a:prstGeom prst="roundRect">
            <a:avLst>
              <a:gd name="adj" fmla="val 16667"/>
            </a:avLst>
          </a:prstGeom>
          <a:solidFill>
            <a:srgbClr val="F8332A"/>
          </a:solidFill>
          <a:ln w="28575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Políticas da SECADI</a:t>
            </a:r>
            <a:endParaRPr sz="1100" dirty="0">
              <a:latin typeface="Raleway" pitchFamily="2" charset="0"/>
            </a:endParaRPr>
          </a:p>
        </p:txBody>
      </p:sp>
      <p:sp>
        <p:nvSpPr>
          <p:cNvPr id="613" name="Google Shape;613;p94"/>
          <p:cNvSpPr txBox="1"/>
          <p:nvPr/>
        </p:nvSpPr>
        <p:spPr>
          <a:xfrm>
            <a:off x="108334" y="1261105"/>
            <a:ext cx="73965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1"/>
                </a:solidFill>
                <a:latin typeface="Raleway Black" pitchFamily="2" charset="0"/>
                <a:ea typeface="Calibri"/>
                <a:cs typeface="Calibri"/>
                <a:sym typeface="Calibri"/>
              </a:rPr>
              <a:t>Conheça as principais políticas implementadas pela SECADI</a:t>
            </a:r>
            <a:endParaRPr sz="2000" b="1" dirty="0">
              <a:solidFill>
                <a:srgbClr val="434343"/>
              </a:solidFill>
              <a:latin typeface="Raleway Black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614" name="Google Shape;614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471" y="1774531"/>
            <a:ext cx="2392257" cy="1135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94"/>
          <p:cNvPicPr preferRelativeResize="0"/>
          <p:nvPr/>
        </p:nvPicPr>
        <p:blipFill rotWithShape="1">
          <a:blip r:embed="rId6">
            <a:alphaModFix/>
          </a:blip>
          <a:srcRect b="24454"/>
          <a:stretch/>
        </p:blipFill>
        <p:spPr>
          <a:xfrm>
            <a:off x="6178623" y="1604051"/>
            <a:ext cx="2230378" cy="100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82628" y="1833713"/>
            <a:ext cx="1843146" cy="1047088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94"/>
          <p:cNvSpPr txBox="1"/>
          <p:nvPr/>
        </p:nvSpPr>
        <p:spPr>
          <a:xfrm>
            <a:off x="5852468" y="2880801"/>
            <a:ext cx="2673215" cy="1135809"/>
          </a:xfrm>
          <a:prstGeom prst="rect">
            <a:avLst/>
          </a:prstGeom>
          <a:noFill/>
          <a:ln w="9525" cap="flat" cmpd="sng">
            <a:noFill/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latin typeface="Raleway Black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PDDE EQUIDADE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500" b="1" dirty="0">
                <a:latin typeface="Raleway Medium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PDDE SRM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500" b="1" dirty="0">
                <a:latin typeface="Raleway Medium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PDDE Água e Campo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500" b="1" dirty="0">
                <a:latin typeface="Raleway Medium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PDDE Diversidades</a:t>
            </a:r>
            <a:endParaRPr sz="1500" b="1" dirty="0">
              <a:latin typeface="Raleway Medium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pic>
        <p:nvPicPr>
          <p:cNvPr id="4" name="Google Shape;123;p3">
            <a:extLst>
              <a:ext uri="{FF2B5EF4-FFF2-40B4-BE49-F238E27FC236}">
                <a16:creationId xmlns:a16="http://schemas.microsoft.com/office/drawing/2014/main" id="{3B36B54F-4DE2-A4CE-F4DC-32E4C8F4690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8167" y="2880801"/>
            <a:ext cx="1818325" cy="195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;p3">
            <a:extLst>
              <a:ext uri="{FF2B5EF4-FFF2-40B4-BE49-F238E27FC236}">
                <a16:creationId xmlns:a16="http://schemas.microsoft.com/office/drawing/2014/main" id="{BB226DF8-F62B-1FC1-B3DE-A8373F85735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35093" y="3760726"/>
            <a:ext cx="1680475" cy="1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5;p3" descr="Design PNG E SVG De Vetor De Cabeça De Girassol Para Camisetas">
            <a:extLst>
              <a:ext uri="{FF2B5EF4-FFF2-40B4-BE49-F238E27FC236}">
                <a16:creationId xmlns:a16="http://schemas.microsoft.com/office/drawing/2014/main" id="{3BD5A5D9-1194-7DBB-21FF-0611AA8EA42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03232" y="4059906"/>
            <a:ext cx="789149" cy="7891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6;p3">
            <a:extLst>
              <a:ext uri="{FF2B5EF4-FFF2-40B4-BE49-F238E27FC236}">
                <a16:creationId xmlns:a16="http://schemas.microsoft.com/office/drawing/2014/main" id="{6E0001DC-CD21-40B6-3693-0A29308622F7}"/>
              </a:ext>
            </a:extLst>
          </p:cNvPr>
          <p:cNvSpPr txBox="1"/>
          <p:nvPr/>
        </p:nvSpPr>
        <p:spPr>
          <a:xfrm>
            <a:off x="6092382" y="4138881"/>
            <a:ext cx="1913622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PRONACAMPO</a:t>
            </a:r>
            <a:endParaRPr dirty="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Programa Nacional de Educação do Campo</a:t>
            </a:r>
            <a:endParaRPr sz="8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63B26C-FB56-EE57-61D1-41CA5438E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A37C533-1950-52E0-5EE2-E6ACAC65A9E9}"/>
              </a:ext>
            </a:extLst>
          </p:cNvPr>
          <p:cNvSpPr/>
          <p:nvPr/>
        </p:nvSpPr>
        <p:spPr>
          <a:xfrm>
            <a:off x="984980" y="607577"/>
            <a:ext cx="6719207" cy="504000"/>
          </a:xfrm>
          <a:prstGeom prst="roundRect">
            <a:avLst/>
          </a:prstGeom>
          <a:solidFill>
            <a:srgbClr val="11B88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</a:pPr>
            <a:r>
              <a:rPr lang="pt-BR" sz="2000" b="1" kern="1200" dirty="0">
                <a:solidFill>
                  <a:prstClr val="white"/>
                </a:solidFill>
                <a:latin typeface="Raleway" pitchFamily="2" charset="77"/>
              </a:rPr>
              <a:t>Atualização dos fatores de ponderação do FUNDEB</a:t>
            </a:r>
            <a:endParaRPr lang="pt-BR" sz="2000" kern="1200" dirty="0">
              <a:solidFill>
                <a:prstClr val="white"/>
              </a:solidFill>
              <a:latin typeface="Raleway" pitchFamily="2" charset="77"/>
            </a:endParaRPr>
          </a:p>
        </p:txBody>
      </p:sp>
      <p:sp>
        <p:nvSpPr>
          <p:cNvPr id="11" name="Rectangle 65">
            <a:extLst>
              <a:ext uri="{FF2B5EF4-FFF2-40B4-BE49-F238E27FC236}">
                <a16:creationId xmlns:a16="http://schemas.microsoft.com/office/drawing/2014/main" id="{67BD9784-C55C-C37A-4CAD-91DDFCD22FFB}"/>
              </a:ext>
            </a:extLst>
          </p:cNvPr>
          <p:cNvSpPr/>
          <p:nvPr/>
        </p:nvSpPr>
        <p:spPr>
          <a:xfrm>
            <a:off x="64193" y="1917648"/>
            <a:ext cx="4092432" cy="438582"/>
          </a:xfrm>
          <a:prstGeom prst="rect">
            <a:avLst/>
          </a:prstGeom>
          <a:solidFill>
            <a:srgbClr val="D6362E"/>
          </a:solidFill>
        </p:spPr>
        <p:txBody>
          <a:bodyPr wrap="square" lIns="68580" tIns="34290" rIns="68580" bIns="34290" anchor="t">
            <a:spAutoFit/>
          </a:bodyPr>
          <a:lstStyle/>
          <a:p>
            <a:pPr defTabSz="685800">
              <a:buClrTx/>
            </a:pPr>
            <a:r>
              <a:rPr lang="en-US" sz="1200" b="1" kern="1200" dirty="0" err="1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Aumento</a:t>
            </a:r>
            <a:r>
              <a:rPr lang="en-US" sz="1200" b="1" kern="1200" dirty="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 dos </a:t>
            </a:r>
            <a:r>
              <a:rPr lang="en-US" sz="1200" b="1" kern="1200" dirty="0" err="1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Fatores</a:t>
            </a:r>
            <a:r>
              <a:rPr lang="en-US" sz="1200" b="1" kern="1200" dirty="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en-US" sz="1200" b="1" kern="1200" dirty="0" err="1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Ponderação</a:t>
            </a:r>
            <a:r>
              <a:rPr lang="en-US" sz="1200" b="1" kern="1200" dirty="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 da EJA, Educação Especial e Educação Escolar </a:t>
            </a:r>
            <a:r>
              <a:rPr lang="en-US" sz="1200" b="1" kern="1200" dirty="0" err="1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Indígena</a:t>
            </a:r>
            <a:r>
              <a:rPr lang="en-US" sz="1200" b="1" kern="1200" dirty="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 e </a:t>
            </a:r>
            <a:r>
              <a:rPr lang="en-US" sz="1200" b="1" kern="1200" dirty="0" err="1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Quilombola</a:t>
            </a:r>
            <a:r>
              <a:rPr lang="en-US" sz="1200" b="1" kern="1200" dirty="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 - 2023 </a:t>
            </a:r>
            <a:endParaRPr lang="pt-BR" sz="1200" kern="1200" dirty="0">
              <a:solidFill>
                <a:prstClr val="whit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B1963BC-4997-AB00-F0E2-C13F30AA4E55}"/>
              </a:ext>
            </a:extLst>
          </p:cNvPr>
          <p:cNvSpPr/>
          <p:nvPr/>
        </p:nvSpPr>
        <p:spPr>
          <a:xfrm>
            <a:off x="1469572" y="1057592"/>
            <a:ext cx="7169222" cy="402604"/>
          </a:xfrm>
          <a:prstGeom prst="roundRect">
            <a:avLst/>
          </a:prstGeom>
          <a:solidFill>
            <a:srgbClr val="0FAADA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</a:pPr>
            <a:r>
              <a:rPr lang="pt-BR" sz="2000" b="1" kern="1200" dirty="0">
                <a:solidFill>
                  <a:prstClr val="white"/>
                </a:solidFill>
                <a:latin typeface="Raleway" pitchFamily="2" charset="77"/>
              </a:rPr>
              <a:t>EJA, Educação Especial, Indígena , Quilombola e Campo</a:t>
            </a:r>
            <a:endParaRPr lang="pt-BR" sz="2000" b="1" kern="1200" dirty="0">
              <a:solidFill>
                <a:prstClr val="white"/>
              </a:solidFill>
              <a:latin typeface="Raleway" pitchFamily="2" charset="77"/>
              <a:ea typeface="Calibri"/>
              <a:cs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C5078E-0FDE-497E-E479-2417AC4C488B}"/>
              </a:ext>
            </a:extLst>
          </p:cNvPr>
          <p:cNvGrpSpPr/>
          <p:nvPr/>
        </p:nvGrpSpPr>
        <p:grpSpPr>
          <a:xfrm>
            <a:off x="182181" y="2415615"/>
            <a:ext cx="4426690" cy="1783284"/>
            <a:chOff x="2146242" y="3257547"/>
            <a:chExt cx="6248942" cy="25173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D773E2-707B-4282-DCBD-5925DBA72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73215"/>
            <a:stretch/>
          </p:blipFill>
          <p:spPr>
            <a:xfrm>
              <a:off x="2146242" y="3257547"/>
              <a:ext cx="6248942" cy="9797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C185DE-6B6F-A34F-A857-3C6FB6DF3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7697" b="-1"/>
            <a:stretch/>
          </p:blipFill>
          <p:spPr>
            <a:xfrm>
              <a:off x="2146242" y="4227502"/>
              <a:ext cx="6248942" cy="1547420"/>
            </a:xfrm>
            <a:prstGeom prst="rect">
              <a:avLst/>
            </a:prstGeom>
          </p:spPr>
        </p:pic>
      </p:grpSp>
      <p:sp>
        <p:nvSpPr>
          <p:cNvPr id="12" name="Rectangle 65">
            <a:extLst>
              <a:ext uri="{FF2B5EF4-FFF2-40B4-BE49-F238E27FC236}">
                <a16:creationId xmlns:a16="http://schemas.microsoft.com/office/drawing/2014/main" id="{336F81E9-3B65-2431-AE70-2A6B82865966}"/>
              </a:ext>
            </a:extLst>
          </p:cNvPr>
          <p:cNvSpPr/>
          <p:nvPr/>
        </p:nvSpPr>
        <p:spPr>
          <a:xfrm>
            <a:off x="4712110" y="1929123"/>
            <a:ext cx="4306529" cy="438582"/>
          </a:xfrm>
          <a:prstGeom prst="rect">
            <a:avLst/>
          </a:prstGeom>
          <a:solidFill>
            <a:srgbClr val="FFA002"/>
          </a:solidFill>
        </p:spPr>
        <p:txBody>
          <a:bodyPr wrap="square" lIns="68580" tIns="34290" rIns="68580" bIns="34290" anchor="t">
            <a:spAutoFit/>
          </a:bodyPr>
          <a:lstStyle/>
          <a:p>
            <a:pPr defTabSz="685800">
              <a:buClrTx/>
            </a:pPr>
            <a:r>
              <a:rPr lang="en-US" sz="1200" b="1" kern="1200" dirty="0" err="1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Criação</a:t>
            </a:r>
            <a:r>
              <a:rPr lang="en-US" sz="1200" b="1" kern="1200" dirty="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en-US" sz="1200" b="1" kern="1200" dirty="0" err="1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Fatores</a:t>
            </a:r>
            <a:r>
              <a:rPr lang="en-US" sz="1200" b="1" kern="1200" dirty="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en-US" sz="1200" b="1" kern="1200" dirty="0" err="1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Ponderação</a:t>
            </a:r>
            <a:r>
              <a:rPr lang="en-US" sz="1200" b="1" kern="1200" dirty="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 de Tempo Integral e </a:t>
            </a:r>
            <a:r>
              <a:rPr lang="en-US" sz="1200" b="1" kern="1200" dirty="0" err="1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etapas</a:t>
            </a:r>
            <a:r>
              <a:rPr lang="en-US" sz="1200" b="1" kern="1200" dirty="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 para a Educação Escolar </a:t>
            </a:r>
            <a:r>
              <a:rPr lang="en-US" sz="1200" b="1" kern="1200" dirty="0" err="1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Indígena</a:t>
            </a:r>
            <a:r>
              <a:rPr lang="en-US" sz="1200" b="1" kern="1200" dirty="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200" b="1" kern="1200" dirty="0" err="1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Quilombola</a:t>
            </a:r>
            <a:r>
              <a:rPr lang="en-US" sz="1200" b="1" kern="1200" dirty="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 e do Campo - 2024</a:t>
            </a:r>
            <a:endParaRPr lang="pt-BR" sz="1200" kern="1200" dirty="0">
              <a:solidFill>
                <a:prstClr val="whit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63D49E3A-27A3-DCFE-5ECE-4333D30DBD42}"/>
              </a:ext>
            </a:extLst>
          </p:cNvPr>
          <p:cNvSpPr txBox="1"/>
          <p:nvPr/>
        </p:nvSpPr>
        <p:spPr>
          <a:xfrm>
            <a:off x="4826752" y="2557512"/>
            <a:ext cx="4194059" cy="1096178"/>
          </a:xfrm>
          <a:prstGeom prst="rect">
            <a:avLst/>
          </a:prstGeom>
          <a:noFill/>
        </p:spPr>
        <p:txBody>
          <a:bodyPr vert="horz" wrap="square" lIns="108000" tIns="27000" rIns="54000" bIns="27000" rtlCol="0" anchor="ctr">
            <a:noAutofit/>
          </a:bodyPr>
          <a:lstStyle/>
          <a:p>
            <a:pPr marL="476" defTabSz="685800">
              <a:buClrTx/>
            </a:pPr>
            <a:r>
              <a:rPr lang="pt-BR" sz="1200" b="1" kern="1200" dirty="0">
                <a:solidFill>
                  <a:srgbClr val="FFA002"/>
                </a:solidFill>
                <a:latin typeface="Calibri"/>
                <a:ea typeface="+mn-ea"/>
                <a:cs typeface="Calibri"/>
              </a:rPr>
              <a:t>Matrículas em escolas indígenas e quilombolas: </a:t>
            </a:r>
            <a:r>
              <a:rPr lang="pt-BR" sz="1200" b="1" kern="1200" dirty="0">
                <a:solidFill>
                  <a:srgbClr val="1331C7"/>
                </a:solidFill>
                <a:latin typeface="Calibri"/>
                <a:ea typeface="+mn-ea"/>
                <a:cs typeface="Calibri"/>
              </a:rPr>
              <a:t>40% a mais  </a:t>
            </a:r>
            <a:r>
              <a:rPr lang="pt-BR" sz="1200" b="1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em todas as etapas e no tempo integral (em relação às urbanas)</a:t>
            </a:r>
          </a:p>
          <a:p>
            <a:pPr marL="476" defTabSz="685800">
              <a:buClrTx/>
            </a:pPr>
            <a:endParaRPr lang="pt-BR" sz="1200" b="1" kern="120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marL="476" defTabSz="685800">
              <a:buClrTx/>
            </a:pPr>
            <a:r>
              <a:rPr lang="pt-BR" sz="1200" b="1" kern="1200" dirty="0">
                <a:solidFill>
                  <a:srgbClr val="FFA002"/>
                </a:solidFill>
                <a:latin typeface="Calibri"/>
                <a:ea typeface="+mn-ea"/>
                <a:cs typeface="Calibri"/>
              </a:rPr>
              <a:t>Matrículas em escolas do campo: </a:t>
            </a:r>
            <a:r>
              <a:rPr lang="pt-BR" sz="1200" b="1" kern="1200" dirty="0">
                <a:solidFill>
                  <a:srgbClr val="1331C7"/>
                </a:solidFill>
                <a:latin typeface="Calibri"/>
                <a:ea typeface="+mn-ea"/>
                <a:cs typeface="Calibri"/>
              </a:rPr>
              <a:t>15% a mais  </a:t>
            </a:r>
            <a:r>
              <a:rPr lang="pt-BR" sz="1200" b="1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em todas as etapas e no tempo integral (em relação às urbanas)</a:t>
            </a: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0B4F5DC3-AB64-C3B8-5B94-B4976CF4AB14}"/>
              </a:ext>
            </a:extLst>
          </p:cNvPr>
          <p:cNvCxnSpPr>
            <a:cxnSpLocks/>
          </p:cNvCxnSpPr>
          <p:nvPr/>
        </p:nvCxnSpPr>
        <p:spPr>
          <a:xfrm rot="16200000" flipH="1">
            <a:off x="-57902" y="2500446"/>
            <a:ext cx="406423" cy="117988"/>
          </a:xfrm>
          <a:prstGeom prst="bentConnector2">
            <a:avLst/>
          </a:prstGeom>
          <a:ln w="19050">
            <a:solidFill>
              <a:srgbClr val="D636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A09C6482-3F6C-1E74-0C66-1053C9BC966E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52588" y="2645352"/>
            <a:ext cx="729000" cy="162000"/>
          </a:xfrm>
          <a:prstGeom prst="bentConnector3">
            <a:avLst>
              <a:gd name="adj1" fmla="val 99584"/>
            </a:avLst>
          </a:prstGeom>
          <a:ln w="19050">
            <a:solidFill>
              <a:srgbClr val="FFA0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0BC315F-6991-13C6-436B-74CF43A7267D}"/>
              </a:ext>
            </a:extLst>
          </p:cNvPr>
          <p:cNvCxnSpPr/>
          <p:nvPr/>
        </p:nvCxnSpPr>
        <p:spPr>
          <a:xfrm>
            <a:off x="4896465" y="2614719"/>
            <a:ext cx="0" cy="969140"/>
          </a:xfrm>
          <a:prstGeom prst="line">
            <a:avLst/>
          </a:prstGeom>
          <a:ln w="19050">
            <a:solidFill>
              <a:srgbClr val="FFA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534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A5346C-867F-B450-0E0F-A5D64E52A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AA92353-B400-956A-6F90-1DD82B464188}"/>
              </a:ext>
            </a:extLst>
          </p:cNvPr>
          <p:cNvSpPr/>
          <p:nvPr/>
        </p:nvSpPr>
        <p:spPr>
          <a:xfrm>
            <a:off x="1923784" y="179939"/>
            <a:ext cx="5601067" cy="504000"/>
          </a:xfrm>
          <a:prstGeom prst="roundRect">
            <a:avLst/>
          </a:prstGeom>
          <a:solidFill>
            <a:srgbClr val="11B88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</a:pPr>
            <a:r>
              <a:rPr lang="pt-BR" sz="2400" b="1" kern="1200" dirty="0">
                <a:solidFill>
                  <a:prstClr val="white"/>
                </a:solidFill>
                <a:latin typeface="Raleway" pitchFamily="2" charset="77"/>
              </a:rPr>
              <a:t>FUNDEB: Complementação-VAAR</a:t>
            </a:r>
          </a:p>
        </p:txBody>
      </p:sp>
      <p:sp>
        <p:nvSpPr>
          <p:cNvPr id="4108" name="Google Shape;4108;p320"/>
          <p:cNvSpPr/>
          <p:nvPr/>
        </p:nvSpPr>
        <p:spPr>
          <a:xfrm>
            <a:off x="960634" y="1508930"/>
            <a:ext cx="7527366" cy="4574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1.923 entes beneficiados (34%)</a:t>
            </a:r>
            <a:endParaRPr dirty="0"/>
          </a:p>
        </p:txBody>
      </p:sp>
      <p:sp>
        <p:nvSpPr>
          <p:cNvPr id="4109" name="Google Shape;4109;p320"/>
          <p:cNvSpPr/>
          <p:nvPr/>
        </p:nvSpPr>
        <p:spPr>
          <a:xfrm>
            <a:off x="960634" y="1079586"/>
            <a:ext cx="7527366" cy="447926"/>
          </a:xfrm>
          <a:prstGeom prst="rect">
            <a:avLst/>
          </a:prstGeom>
          <a:solidFill>
            <a:srgbClr val="0000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R$ 1,7 bilhão (2023)</a:t>
            </a:r>
            <a:endParaRPr dirty="0"/>
          </a:p>
        </p:txBody>
      </p:sp>
      <p:sp>
        <p:nvSpPr>
          <p:cNvPr id="4110" name="Google Shape;4110;p320"/>
          <p:cNvSpPr/>
          <p:nvPr/>
        </p:nvSpPr>
        <p:spPr>
          <a:xfrm>
            <a:off x="960631" y="1940362"/>
            <a:ext cx="7527366" cy="499359"/>
          </a:xfrm>
          <a:prstGeom prst="rect">
            <a:avLst/>
          </a:prstGeom>
          <a:solidFill>
            <a:srgbClr val="404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IDHm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médio dos beneficiados: </a:t>
            </a:r>
            <a:r>
              <a:rPr lang="pt-BR" sz="180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0,652 (-0,1 </a:t>
            </a:r>
            <a:r>
              <a:rPr lang="pt-BR" sz="1800" i="0" u="none" strike="noStrike" cap="none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dp</a:t>
            </a:r>
            <a:r>
              <a:rPr lang="pt-BR" sz="180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abaixo da média)</a:t>
            </a:r>
            <a:endParaRPr dirty="0"/>
          </a:p>
        </p:txBody>
      </p:sp>
      <p:sp>
        <p:nvSpPr>
          <p:cNvPr id="4112" name="Google Shape;4112;p320"/>
          <p:cNvSpPr/>
          <p:nvPr/>
        </p:nvSpPr>
        <p:spPr>
          <a:xfrm>
            <a:off x="960631" y="2424045"/>
            <a:ext cx="7527366" cy="49935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IDHm</a:t>
            </a:r>
            <a:r>
              <a:rPr lang="pt-BR" sz="18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médio dos não-beneficiados: </a:t>
            </a:r>
            <a:r>
              <a:rPr lang="pt-BR" sz="1800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0,662</a:t>
            </a:r>
            <a:endParaRPr dirty="0"/>
          </a:p>
        </p:txBody>
      </p:sp>
      <p:sp>
        <p:nvSpPr>
          <p:cNvPr id="4111" name="Google Shape;4111;p320"/>
          <p:cNvSpPr/>
          <p:nvPr/>
        </p:nvSpPr>
        <p:spPr>
          <a:xfrm>
            <a:off x="2022680" y="3192666"/>
            <a:ext cx="5502171" cy="428842"/>
          </a:xfrm>
          <a:prstGeom prst="rect">
            <a:avLst/>
          </a:prstGeom>
          <a:solidFill>
            <a:srgbClr val="4040FF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Por região</a:t>
            </a:r>
            <a:endParaRPr sz="1600" dirty="0"/>
          </a:p>
        </p:txBody>
      </p:sp>
      <p:grpSp>
        <p:nvGrpSpPr>
          <p:cNvPr id="4113" name="Google Shape;4113;p320"/>
          <p:cNvGrpSpPr/>
          <p:nvPr/>
        </p:nvGrpSpPr>
        <p:grpSpPr>
          <a:xfrm>
            <a:off x="2030300" y="3614008"/>
            <a:ext cx="5494551" cy="248418"/>
            <a:chOff x="351362" y="3552292"/>
            <a:chExt cx="5494551" cy="428843"/>
          </a:xfrm>
        </p:grpSpPr>
        <p:sp>
          <p:nvSpPr>
            <p:cNvPr id="4114" name="Google Shape;4114;p320"/>
            <p:cNvSpPr/>
            <p:nvPr/>
          </p:nvSpPr>
          <p:spPr>
            <a:xfrm>
              <a:off x="351363" y="3552292"/>
              <a:ext cx="5494550" cy="428842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15" name="Google Shape;4115;p320"/>
            <p:cNvSpPr/>
            <p:nvPr/>
          </p:nvSpPr>
          <p:spPr>
            <a:xfrm>
              <a:off x="351362" y="3552293"/>
              <a:ext cx="2822143" cy="428842"/>
            </a:xfrm>
            <a:prstGeom prst="rect">
              <a:avLst/>
            </a:prstGeom>
            <a:solidFill>
              <a:srgbClr val="04D303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Norte – 51% </a:t>
              </a:r>
              <a:endParaRPr dirty="0"/>
            </a:p>
          </p:txBody>
        </p:sp>
      </p:grpSp>
      <p:grpSp>
        <p:nvGrpSpPr>
          <p:cNvPr id="4116" name="Google Shape;4116;p320"/>
          <p:cNvGrpSpPr/>
          <p:nvPr/>
        </p:nvGrpSpPr>
        <p:grpSpPr>
          <a:xfrm>
            <a:off x="2030301" y="3862425"/>
            <a:ext cx="5494550" cy="248418"/>
            <a:chOff x="351363" y="3552292"/>
            <a:chExt cx="5494550" cy="428843"/>
          </a:xfrm>
        </p:grpSpPr>
        <p:sp>
          <p:nvSpPr>
            <p:cNvPr id="4117" name="Google Shape;4117;p320"/>
            <p:cNvSpPr/>
            <p:nvPr/>
          </p:nvSpPr>
          <p:spPr>
            <a:xfrm>
              <a:off x="351363" y="3552292"/>
              <a:ext cx="5494550" cy="428842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18" name="Google Shape;4118;p320"/>
            <p:cNvSpPr/>
            <p:nvPr/>
          </p:nvSpPr>
          <p:spPr>
            <a:xfrm>
              <a:off x="351363" y="3552294"/>
              <a:ext cx="2615956" cy="42884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Nordeste – 45% </a:t>
              </a:r>
              <a:endParaRPr/>
            </a:p>
          </p:txBody>
        </p:sp>
      </p:grpSp>
      <p:grpSp>
        <p:nvGrpSpPr>
          <p:cNvPr id="4119" name="Google Shape;4119;p320"/>
          <p:cNvGrpSpPr/>
          <p:nvPr/>
        </p:nvGrpSpPr>
        <p:grpSpPr>
          <a:xfrm>
            <a:off x="2030301" y="4110839"/>
            <a:ext cx="5494550" cy="248417"/>
            <a:chOff x="351363" y="3552292"/>
            <a:chExt cx="5494550" cy="428842"/>
          </a:xfrm>
        </p:grpSpPr>
        <p:sp>
          <p:nvSpPr>
            <p:cNvPr id="4120" name="Google Shape;4120;p320"/>
            <p:cNvSpPr/>
            <p:nvPr/>
          </p:nvSpPr>
          <p:spPr>
            <a:xfrm>
              <a:off x="351363" y="3552292"/>
              <a:ext cx="5494550" cy="428842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21" name="Google Shape;4121;p320"/>
            <p:cNvSpPr/>
            <p:nvPr/>
          </p:nvSpPr>
          <p:spPr>
            <a:xfrm>
              <a:off x="351363" y="3552294"/>
              <a:ext cx="2317409" cy="428838"/>
            </a:xfrm>
            <a:prstGeom prst="rect">
              <a:avLst/>
            </a:prstGeom>
            <a:solidFill>
              <a:srgbClr val="4040FF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Sul– 38% </a:t>
              </a:r>
              <a:endParaRPr/>
            </a:p>
          </p:txBody>
        </p:sp>
      </p:grpSp>
      <p:grpSp>
        <p:nvGrpSpPr>
          <p:cNvPr id="4122" name="Google Shape;4122;p320"/>
          <p:cNvGrpSpPr/>
          <p:nvPr/>
        </p:nvGrpSpPr>
        <p:grpSpPr>
          <a:xfrm>
            <a:off x="2030301" y="4359255"/>
            <a:ext cx="5494550" cy="248417"/>
            <a:chOff x="351363" y="3552292"/>
            <a:chExt cx="5494550" cy="428842"/>
          </a:xfrm>
        </p:grpSpPr>
        <p:sp>
          <p:nvSpPr>
            <p:cNvPr id="4123" name="Google Shape;4123;p320"/>
            <p:cNvSpPr/>
            <p:nvPr/>
          </p:nvSpPr>
          <p:spPr>
            <a:xfrm>
              <a:off x="351363" y="3552292"/>
              <a:ext cx="5494550" cy="428842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24" name="Google Shape;4124;p320"/>
            <p:cNvSpPr/>
            <p:nvPr/>
          </p:nvSpPr>
          <p:spPr>
            <a:xfrm>
              <a:off x="351363" y="3552294"/>
              <a:ext cx="2242981" cy="428835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rgbClr val="7F7F7F"/>
                  </a:solidFill>
                  <a:latin typeface="Raleway"/>
                  <a:ea typeface="Raleway"/>
                  <a:cs typeface="Raleway"/>
                  <a:sym typeface="Raleway"/>
                </a:rPr>
                <a:t>Centro-Oeste– 37% </a:t>
              </a:r>
              <a:endParaRPr/>
            </a:p>
          </p:txBody>
        </p:sp>
      </p:grpSp>
      <p:sp>
        <p:nvSpPr>
          <p:cNvPr id="4126" name="Google Shape;4126;p320"/>
          <p:cNvSpPr/>
          <p:nvPr/>
        </p:nvSpPr>
        <p:spPr>
          <a:xfrm>
            <a:off x="2030301" y="4607669"/>
            <a:ext cx="5494550" cy="248417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" name="Google Shape;4127;p320"/>
          <p:cNvSpPr/>
          <p:nvPr/>
        </p:nvSpPr>
        <p:spPr>
          <a:xfrm>
            <a:off x="2030301" y="4607671"/>
            <a:ext cx="1115930" cy="248411"/>
          </a:xfrm>
          <a:prstGeom prst="rect">
            <a:avLst/>
          </a:prstGeom>
          <a:solidFill>
            <a:srgbClr val="AE2514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Sudeste 14%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3535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1">
          <a:extLst>
            <a:ext uri="{FF2B5EF4-FFF2-40B4-BE49-F238E27FC236}">
              <a16:creationId xmlns:a16="http://schemas.microsoft.com/office/drawing/2014/main" id="{C39B8489-4DE6-5DB3-70CD-59934FE3F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4">
            <a:extLst>
              <a:ext uri="{FF2B5EF4-FFF2-40B4-BE49-F238E27FC236}">
                <a16:creationId xmlns:a16="http://schemas.microsoft.com/office/drawing/2014/main" id="{9053BEC7-C071-827F-135E-0C9EF879591D}"/>
              </a:ext>
            </a:extLst>
          </p:cNvPr>
          <p:cNvSpPr/>
          <p:nvPr/>
        </p:nvSpPr>
        <p:spPr>
          <a:xfrm>
            <a:off x="1198217" y="653481"/>
            <a:ext cx="3147600" cy="463500"/>
          </a:xfrm>
          <a:prstGeom prst="roundRect">
            <a:avLst>
              <a:gd name="adj" fmla="val 16667"/>
            </a:avLst>
          </a:prstGeom>
          <a:solidFill>
            <a:srgbClr val="F8332A"/>
          </a:solidFill>
          <a:ln w="28575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Raleway" pitchFamily="2" charset="77"/>
                <a:ea typeface="Calibri"/>
                <a:cs typeface="Calibri"/>
                <a:sym typeface="Calibri"/>
              </a:rPr>
              <a:t>E mais...</a:t>
            </a:r>
            <a:endParaRPr sz="1100" dirty="0">
              <a:latin typeface="Raleway" pitchFamily="2" charset="77"/>
            </a:endParaRPr>
          </a:p>
        </p:txBody>
      </p:sp>
      <p:sp>
        <p:nvSpPr>
          <p:cNvPr id="613" name="Google Shape;613;p94">
            <a:extLst>
              <a:ext uri="{FF2B5EF4-FFF2-40B4-BE49-F238E27FC236}">
                <a16:creationId xmlns:a16="http://schemas.microsoft.com/office/drawing/2014/main" id="{48666835-E2D1-C02B-A40B-E1EF0DC46A25}"/>
              </a:ext>
            </a:extLst>
          </p:cNvPr>
          <p:cNvSpPr txBox="1"/>
          <p:nvPr/>
        </p:nvSpPr>
        <p:spPr>
          <a:xfrm>
            <a:off x="129031" y="1547617"/>
            <a:ext cx="833666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SECADI e demais secretarias e vinculadas do MEC</a:t>
            </a:r>
            <a:endParaRPr sz="3200" b="1" dirty="0">
              <a:solidFill>
                <a:srgbClr val="434343"/>
              </a:solidFill>
              <a:latin typeface="Raleway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6225;p461">
            <a:extLst>
              <a:ext uri="{FF2B5EF4-FFF2-40B4-BE49-F238E27FC236}">
                <a16:creationId xmlns:a16="http://schemas.microsoft.com/office/drawing/2014/main" id="{BB8CE2D7-440A-3E41-7F21-917CC763B103}"/>
              </a:ext>
            </a:extLst>
          </p:cNvPr>
          <p:cNvSpPr txBox="1">
            <a:spLocks/>
          </p:cNvSpPr>
          <p:nvPr/>
        </p:nvSpPr>
        <p:spPr>
          <a:xfrm>
            <a:off x="92364" y="2107045"/>
            <a:ext cx="9051636" cy="2613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lnSpc>
                <a:spcPct val="90000"/>
              </a:lnSpc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b="1" dirty="0">
                <a:latin typeface="Raleway" pitchFamily="2" charset="0"/>
              </a:rPr>
              <a:t>PDDE Básico: </a:t>
            </a:r>
            <a:r>
              <a:rPr lang="pt-BR" dirty="0">
                <a:latin typeface="Raleway" pitchFamily="2" charset="0"/>
              </a:rPr>
              <a:t>ampliação e valores diferenciados para Educação Especial, Campo, Indígena e Quilombola</a:t>
            </a: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b="1" dirty="0">
                <a:latin typeface="Raleway" pitchFamily="2" charset="0"/>
              </a:rPr>
              <a:t>Bolsa Permanência: </a:t>
            </a:r>
            <a:r>
              <a:rPr lang="pt-BR" dirty="0">
                <a:latin typeface="Raleway" pitchFamily="2" charset="0"/>
              </a:rPr>
              <a:t>Ampliação dos valores e universalização para estudantes indígenas e quilombolas</a:t>
            </a: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b="1" dirty="0">
                <a:latin typeface="Raleway" pitchFamily="2" charset="0"/>
              </a:rPr>
              <a:t>PARFOR Equidade: </a:t>
            </a:r>
            <a:r>
              <a:rPr lang="pt-BR" dirty="0">
                <a:latin typeface="Raleway" pitchFamily="2" charset="0"/>
              </a:rPr>
              <a:t>1.730 vagas para promover a formação inicial de professores em licenciaturas</a:t>
            </a: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b="1" dirty="0">
                <a:latin typeface="Raleway" pitchFamily="2" charset="0"/>
              </a:rPr>
              <a:t>PIBID Equidade: </a:t>
            </a:r>
            <a:r>
              <a:rPr lang="pt-BR" dirty="0">
                <a:latin typeface="Raleway" pitchFamily="2" charset="0"/>
              </a:rPr>
              <a:t>R$ 74 milhões mensais em bolsas para qualificar a formação dos estudantes</a:t>
            </a: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pt-BR" b="1" dirty="0">
              <a:latin typeface="Raleway" pitchFamily="2" charset="0"/>
            </a:endParaRPr>
          </a:p>
          <a:p>
            <a:pPr marL="171450" indent="-17145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pt-BR" b="1" dirty="0">
              <a:latin typeface="Raleway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0233B4-F5E9-346C-4E1B-542789B14596}"/>
              </a:ext>
            </a:extLst>
          </p:cNvPr>
          <p:cNvSpPr txBox="1"/>
          <p:nvPr/>
        </p:nvSpPr>
        <p:spPr>
          <a:xfrm>
            <a:off x="2285999" y="3918423"/>
            <a:ext cx="4572000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buClr>
                <a:schemeClr val="dk1"/>
              </a:buClr>
              <a:buSzPct val="100000"/>
            </a:pPr>
            <a:r>
              <a:rPr lang="pt-BR" sz="1400" b="1" dirty="0">
                <a:solidFill>
                  <a:srgbClr val="FF0000"/>
                </a:solidFill>
                <a:latin typeface="Raleway" pitchFamily="2" charset="0"/>
              </a:rPr>
              <a:t>! </a:t>
            </a:r>
            <a:r>
              <a:rPr lang="pt-BR" sz="1400" b="1" dirty="0">
                <a:latin typeface="Raleway" pitchFamily="2" charset="0"/>
              </a:rPr>
              <a:t>E outras políticas a serem divulgadas em breve </a:t>
            </a:r>
            <a:r>
              <a:rPr lang="pt-BR" sz="1400" b="1" dirty="0">
                <a:solidFill>
                  <a:srgbClr val="FF0000"/>
                </a:solidFill>
                <a:latin typeface="Raleway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03987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>
          <a:extLst>
            <a:ext uri="{FF2B5EF4-FFF2-40B4-BE49-F238E27FC236}">
              <a16:creationId xmlns:a16="http://schemas.microsoft.com/office/drawing/2014/main" id="{ED6D6D12-A993-11C3-95F7-102FF5946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4A0CB2-9983-7387-278B-48AE384A08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94" b="5512"/>
          <a:stretch/>
        </p:blipFill>
        <p:spPr>
          <a:xfrm>
            <a:off x="98727" y="-2"/>
            <a:ext cx="9045273" cy="5158354"/>
          </a:xfrm>
          <a:prstGeom prst="rect">
            <a:avLst/>
          </a:prstGeom>
        </p:spPr>
      </p:pic>
      <p:pic>
        <p:nvPicPr>
          <p:cNvPr id="628" name="Google Shape;628;g2b958aec9c0_3_107" descr="ManualdeUso_PATROCINIO_capa.png">
            <a:extLst>
              <a:ext uri="{FF2B5EF4-FFF2-40B4-BE49-F238E27FC236}">
                <a16:creationId xmlns:a16="http://schemas.microsoft.com/office/drawing/2014/main" id="{1FDCADB8-AABD-4990-D941-BF22163604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44" t="88373" r="1375" b="7900"/>
          <a:stretch/>
        </p:blipFill>
        <p:spPr>
          <a:xfrm rot="-5400000">
            <a:off x="-2535851" y="2523773"/>
            <a:ext cx="5158353" cy="11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3;p19">
            <a:extLst>
              <a:ext uri="{FF2B5EF4-FFF2-40B4-BE49-F238E27FC236}">
                <a16:creationId xmlns:a16="http://schemas.microsoft.com/office/drawing/2014/main" id="{89671AE4-E8AA-3A87-1A5D-C336396092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6063" y="291474"/>
            <a:ext cx="1664526" cy="38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485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b958aec9c0_3_107"/>
          <p:cNvSpPr/>
          <p:nvPr/>
        </p:nvSpPr>
        <p:spPr>
          <a:xfrm rot="5400000">
            <a:off x="2888411" y="3372056"/>
            <a:ext cx="1598700" cy="1598700"/>
          </a:xfrm>
          <a:prstGeom prst="arc">
            <a:avLst>
              <a:gd name="adj1" fmla="val 16200000"/>
              <a:gd name="adj2" fmla="val 0"/>
            </a:avLst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25" name="Google Shape;625;g2b958aec9c0_3_107"/>
          <p:cNvPicPr preferRelativeResize="0"/>
          <p:nvPr/>
        </p:nvPicPr>
        <p:blipFill rotWithShape="1">
          <a:blip r:embed="rId3">
            <a:alphaModFix/>
          </a:blip>
          <a:srcRect l="3789" t="11187" r="3787" b="51485"/>
          <a:stretch/>
        </p:blipFill>
        <p:spPr>
          <a:xfrm>
            <a:off x="43500" y="2810675"/>
            <a:ext cx="3829426" cy="2320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6" name="Google Shape;626;g2b958aec9c0_3_107"/>
          <p:cNvCxnSpPr/>
          <p:nvPr/>
        </p:nvCxnSpPr>
        <p:spPr>
          <a:xfrm>
            <a:off x="-43475" y="5115175"/>
            <a:ext cx="3821700" cy="0"/>
          </a:xfrm>
          <a:prstGeom prst="straightConnector1">
            <a:avLst/>
          </a:prstGeom>
          <a:noFill/>
          <a:ln w="1524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7" name="Google Shape;627;g2b958aec9c0_3_107"/>
          <p:cNvCxnSpPr/>
          <p:nvPr/>
        </p:nvCxnSpPr>
        <p:spPr>
          <a:xfrm>
            <a:off x="14950" y="2810975"/>
            <a:ext cx="3857700" cy="15000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28" name="Google Shape;628;g2b958aec9c0_3_107" descr="ManualdeUso_PATROCINIO_capa.png"/>
          <p:cNvPicPr preferRelativeResize="0"/>
          <p:nvPr/>
        </p:nvPicPr>
        <p:blipFill rotWithShape="1">
          <a:blip r:embed="rId4">
            <a:alphaModFix/>
          </a:blip>
          <a:srcRect l="1044" t="88373" r="1375" b="7900"/>
          <a:stretch/>
        </p:blipFill>
        <p:spPr>
          <a:xfrm rot="-5400000">
            <a:off x="-2535851" y="2523773"/>
            <a:ext cx="5158353" cy="110802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g2b958aec9c0_3_107"/>
          <p:cNvSpPr txBox="1"/>
          <p:nvPr/>
        </p:nvSpPr>
        <p:spPr>
          <a:xfrm>
            <a:off x="247525" y="88525"/>
            <a:ext cx="394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MODELOS DIFERENCIADOS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aleway Black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0" name="Google Shape;630;g2b958aec9c0_3_107"/>
          <p:cNvSpPr/>
          <p:nvPr/>
        </p:nvSpPr>
        <p:spPr>
          <a:xfrm rot="10800000">
            <a:off x="4466412" y="1222710"/>
            <a:ext cx="41400" cy="2988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Roboto"/>
              <a:buNone/>
              <a:tabLst/>
              <a:defRPr/>
            </a:pPr>
            <a:endParaRPr kumimoji="0" sz="1900" b="1" i="0" u="none" strike="noStrike" kern="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1" name="Google Shape;631;g2b958aec9c0_3_107"/>
          <p:cNvSpPr/>
          <p:nvPr/>
        </p:nvSpPr>
        <p:spPr>
          <a:xfrm>
            <a:off x="4193725" y="3402754"/>
            <a:ext cx="586800" cy="586500"/>
          </a:xfrm>
          <a:prstGeom prst="ellipse">
            <a:avLst/>
          </a:prstGeom>
          <a:solidFill>
            <a:srgbClr val="EA3323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Roboto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2" name="Google Shape;632;g2b958aec9c0_3_107"/>
          <p:cNvSpPr txBox="1"/>
          <p:nvPr/>
        </p:nvSpPr>
        <p:spPr>
          <a:xfrm>
            <a:off x="4955611" y="3554159"/>
            <a:ext cx="3919885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EA3323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PDDE EJA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EA3323"/>
              </a:solidFill>
              <a:effectLst/>
              <a:uLnTx/>
              <a:uFillTx/>
              <a:latin typeface="Raleway Black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3" name="Google Shape;633;g2b958aec9c0_3_107"/>
          <p:cNvSpPr/>
          <p:nvPr/>
        </p:nvSpPr>
        <p:spPr>
          <a:xfrm>
            <a:off x="4198648" y="4273775"/>
            <a:ext cx="586800" cy="586500"/>
          </a:xfrm>
          <a:prstGeom prst="ellipse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Roboto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5" name="Google Shape;635;g2b958aec9c0_3_107"/>
          <p:cNvSpPr txBox="1"/>
          <p:nvPr/>
        </p:nvSpPr>
        <p:spPr>
          <a:xfrm>
            <a:off x="4948203" y="4405475"/>
            <a:ext cx="4123048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PÉ DE MEIA-EJA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aleway Black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7" name="Google Shape;637;g2b958aec9c0_3_107"/>
          <p:cNvSpPr txBox="1"/>
          <p:nvPr/>
        </p:nvSpPr>
        <p:spPr>
          <a:xfrm>
            <a:off x="266405" y="1164624"/>
            <a:ext cx="2969700" cy="133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O MEC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ampliará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 a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oferta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da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Alfabetização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 e da EJA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por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meio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 de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diferentes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iniciativas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adaptadas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às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diferentes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necessidades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 dos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públicos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Black" pitchFamily="2" charset="0"/>
              <a:sym typeface="Arial"/>
            </a:endParaRPr>
          </a:p>
        </p:txBody>
      </p:sp>
      <p:sp>
        <p:nvSpPr>
          <p:cNvPr id="638" name="Google Shape;638;g2b958aec9c0_3_107"/>
          <p:cNvSpPr/>
          <p:nvPr/>
        </p:nvSpPr>
        <p:spPr>
          <a:xfrm>
            <a:off x="4193725" y="1687386"/>
            <a:ext cx="586800" cy="5865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Roboto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9" name="Google Shape;639;g2b958aec9c0_3_107"/>
          <p:cNvSpPr txBox="1"/>
          <p:nvPr/>
        </p:nvSpPr>
        <p:spPr>
          <a:xfrm>
            <a:off x="4894650" y="1842156"/>
            <a:ext cx="417660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PROGRAMA BR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highlight>
                  <a:srgbClr val="FFFFFF"/>
                </a:highlight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ASIL ALFABETIZADO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highlight>
                <a:srgbClr val="FFFFFF"/>
              </a:highlight>
              <a:uLnTx/>
              <a:uFillTx/>
              <a:latin typeface="Raleway Black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1" name="Google Shape;641;g2b958aec9c0_3_107"/>
          <p:cNvSpPr txBox="1"/>
          <p:nvPr/>
        </p:nvSpPr>
        <p:spPr>
          <a:xfrm>
            <a:off x="4948203" y="964458"/>
            <a:ext cx="417660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FF"/>
                </a:highlight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PROJOVEM URBANO E CAMPO 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highlight>
                <a:srgbClr val="FFFFFF"/>
              </a:highlight>
              <a:uLnTx/>
              <a:uFillTx/>
              <a:latin typeface="Raleway Black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2" name="Google Shape;642;g2b958aec9c0_3_107"/>
          <p:cNvSpPr/>
          <p:nvPr/>
        </p:nvSpPr>
        <p:spPr>
          <a:xfrm>
            <a:off x="4193725" y="809688"/>
            <a:ext cx="586800" cy="586500"/>
          </a:xfrm>
          <a:prstGeom prst="ellipse">
            <a:avLst/>
          </a:prstGeom>
          <a:solidFill>
            <a:srgbClr val="469C3F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Roboto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3" name="Google Shape;643;g2b958aec9c0_3_107"/>
          <p:cNvSpPr/>
          <p:nvPr/>
        </p:nvSpPr>
        <p:spPr>
          <a:xfrm>
            <a:off x="4210925" y="2529721"/>
            <a:ext cx="586800" cy="586500"/>
          </a:xfrm>
          <a:prstGeom prst="ellipse">
            <a:avLst/>
          </a:prstGeom>
          <a:solidFill>
            <a:srgbClr val="183EFF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000"/>
              <a:buFont typeface="Roboto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4" name="Google Shape;644;g2b958aec9c0_3_107"/>
          <p:cNvSpPr txBox="1"/>
          <p:nvPr/>
        </p:nvSpPr>
        <p:spPr>
          <a:xfrm>
            <a:off x="4894650" y="2693531"/>
            <a:ext cx="391988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13FFF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Ampliação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13FFF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 dos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13FFF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valores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13FFF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 do FUNDEB para as </a:t>
            </a:r>
            <a:r>
              <a:rPr lang="en-US" sz="1500" b="1" dirty="0" err="1">
                <a:solidFill>
                  <a:srgbClr val="013FFF"/>
                </a:solidFill>
                <a:latin typeface="Raleway Black" pitchFamily="2" charset="0"/>
                <a:ea typeface="Helvetica Neue"/>
                <a:cs typeface="Helvetica Neue"/>
                <a:sym typeface="Helvetica Neue"/>
              </a:rPr>
              <a:t>matrículas</a:t>
            </a:r>
            <a:r>
              <a:rPr lang="en-US" sz="1500" b="1" dirty="0">
                <a:solidFill>
                  <a:srgbClr val="013FFF"/>
                </a:solidFill>
                <a:latin typeface="Raleway Black" pitchFamily="2" charset="0"/>
                <a:ea typeface="Helvetica Neue"/>
                <a:cs typeface="Helvetica Neue"/>
                <a:sym typeface="Helvetica Neue"/>
              </a:rPr>
              <a:t> da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13FFF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EJA  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13FFF"/>
              </a:solidFill>
              <a:effectLst/>
              <a:uLnTx/>
              <a:uFillTx/>
              <a:latin typeface="Raleway Black" pitchFamily="2" charset="0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3" name="Google Shape;1123;g2de29e12141_6_182"/>
          <p:cNvCxnSpPr>
            <a:endCxn id="1124" idx="0"/>
          </p:cNvCxnSpPr>
          <p:nvPr/>
        </p:nvCxnSpPr>
        <p:spPr>
          <a:xfrm flipH="1">
            <a:off x="5490000" y="3155175"/>
            <a:ext cx="600" cy="1953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5" name="Google Shape;1125;g2de29e12141_6_182"/>
          <p:cNvCxnSpPr/>
          <p:nvPr/>
        </p:nvCxnSpPr>
        <p:spPr>
          <a:xfrm flipH="1">
            <a:off x="8025683" y="2451323"/>
            <a:ext cx="600" cy="195300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6" name="Google Shape;1126;g2de29e12141_6_182"/>
          <p:cNvCxnSpPr/>
          <p:nvPr/>
        </p:nvCxnSpPr>
        <p:spPr>
          <a:xfrm flipH="1">
            <a:off x="5490008" y="2451323"/>
            <a:ext cx="600" cy="195300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7" name="Google Shape;1127;g2de29e12141_6_182"/>
          <p:cNvCxnSpPr/>
          <p:nvPr/>
        </p:nvCxnSpPr>
        <p:spPr>
          <a:xfrm rot="10800000">
            <a:off x="7391025" y="4429600"/>
            <a:ext cx="1107600" cy="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8" name="Google Shape;1128;g2de29e12141_6_182"/>
          <p:cNvCxnSpPr/>
          <p:nvPr/>
        </p:nvCxnSpPr>
        <p:spPr>
          <a:xfrm rot="10800000">
            <a:off x="4293925" y="4429600"/>
            <a:ext cx="1926300" cy="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9" name="Google Shape;1129;g2de29e12141_6_182"/>
          <p:cNvCxnSpPr/>
          <p:nvPr/>
        </p:nvCxnSpPr>
        <p:spPr>
          <a:xfrm>
            <a:off x="2019825" y="2133600"/>
            <a:ext cx="300" cy="419400"/>
          </a:xfrm>
          <a:prstGeom prst="straightConnector1">
            <a:avLst/>
          </a:prstGeom>
          <a:noFill/>
          <a:ln w="19050" cap="flat" cmpd="sng">
            <a:solidFill>
              <a:srgbClr val="EA332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30" name="Google Shape;1130;g2de29e12141_6_182" descr="ManualdeUso_PATROCINIO_capa.png"/>
          <p:cNvPicPr preferRelativeResize="0"/>
          <p:nvPr/>
        </p:nvPicPr>
        <p:blipFill rotWithShape="1">
          <a:blip r:embed="rId3">
            <a:alphaModFix/>
          </a:blip>
          <a:srcRect l="1044" t="88373" r="1375" b="7899"/>
          <a:stretch/>
        </p:blipFill>
        <p:spPr>
          <a:xfrm rot="-5400000">
            <a:off x="-2535849" y="2523774"/>
            <a:ext cx="5158350" cy="110803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g2de29e12141_6_182"/>
          <p:cNvSpPr txBox="1"/>
          <p:nvPr/>
        </p:nvSpPr>
        <p:spPr>
          <a:xfrm>
            <a:off x="247525" y="88525"/>
            <a:ext cx="394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Raleway Black" pitchFamily="2" charset="0"/>
                <a:ea typeface="Helvetica Neue"/>
                <a:cs typeface="Helvetica Neue"/>
                <a:sym typeface="Helvetica Neue"/>
              </a:rPr>
              <a:t>ESTRUTURA DE GESTÃO E FORMAÇÃO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Raleway Black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2" name="Google Shape;1132;g2de29e12141_6_182"/>
          <p:cNvSpPr/>
          <p:nvPr/>
        </p:nvSpPr>
        <p:spPr>
          <a:xfrm>
            <a:off x="374175" y="847375"/>
            <a:ext cx="8283600" cy="400200"/>
          </a:xfrm>
          <a:prstGeom prst="roundRect">
            <a:avLst>
              <a:gd name="adj" fmla="val 19434"/>
            </a:avLst>
          </a:prstGeom>
          <a:solidFill>
            <a:srgbClr val="009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Coordenação Estratégica - CampEJA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3" name="Google Shape;1133;g2de29e12141_6_182"/>
          <p:cNvSpPr txBox="1"/>
          <p:nvPr/>
        </p:nvSpPr>
        <p:spPr>
          <a:xfrm>
            <a:off x="778275" y="1573100"/>
            <a:ext cx="12423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b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27 Estaduais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Indicados pelo Estado</a:t>
            </a:r>
            <a:endParaRPr kumimoji="0" sz="8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26 Municipais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Indicados pela  Undime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4" name="Google Shape;1134;g2de29e12141_6_182"/>
          <p:cNvSpPr txBox="1"/>
          <p:nvPr/>
        </p:nvSpPr>
        <p:spPr>
          <a:xfrm>
            <a:off x="247525" y="2568003"/>
            <a:ext cx="11802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325 </a:t>
            </a:r>
            <a:r>
              <a: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Estaduais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Indicado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pelo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Estado</a:t>
            </a:r>
            <a:endParaRPr kumimoji="0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kumimoji="0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325 </a:t>
            </a:r>
            <a:r>
              <a: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Municipais</a:t>
            </a:r>
            <a:endParaRPr kumimoji="0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Indicados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pela </a:t>
            </a:r>
            <a:r>
              <a:rPr kumimoji="0" lang="en-US" sz="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Undime</a:t>
            </a:r>
            <a:endParaRPr kumimoji="0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endParaRPr kumimoji="0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5" name="Google Shape;1135;g2de29e12141_6_182"/>
          <p:cNvSpPr txBox="1"/>
          <p:nvPr/>
        </p:nvSpPr>
        <p:spPr>
          <a:xfrm>
            <a:off x="247525" y="3350479"/>
            <a:ext cx="11802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5.570</a:t>
            </a:r>
            <a:b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(1 por município)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6" name="Google Shape;1136;g2de29e12141_6_182"/>
          <p:cNvSpPr/>
          <p:nvPr/>
        </p:nvSpPr>
        <p:spPr>
          <a:xfrm>
            <a:off x="1478175" y="2462698"/>
            <a:ext cx="1083600" cy="551400"/>
          </a:xfrm>
          <a:prstGeom prst="roundRect">
            <a:avLst>
              <a:gd name="adj" fmla="val 5248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Articulador Regional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7" name="Google Shape;1137;g2de29e12141_6_182"/>
          <p:cNvSpPr/>
          <p:nvPr/>
        </p:nvSpPr>
        <p:spPr>
          <a:xfrm>
            <a:off x="1478175" y="3211829"/>
            <a:ext cx="1083600" cy="746100"/>
          </a:xfrm>
          <a:prstGeom prst="roundRect">
            <a:avLst>
              <a:gd name="adj" fmla="val 524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Coordenador Local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 bolsa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38" name="Google Shape;1138;g2de29e12141_6_182"/>
          <p:cNvCxnSpPr>
            <a:stCxn id="1132" idx="2"/>
          </p:cNvCxnSpPr>
          <p:nvPr/>
        </p:nvCxnSpPr>
        <p:spPr>
          <a:xfrm>
            <a:off x="4515975" y="1247575"/>
            <a:ext cx="0" cy="171900"/>
          </a:xfrm>
          <a:prstGeom prst="straightConnector1">
            <a:avLst/>
          </a:prstGeom>
          <a:noFill/>
          <a:ln w="19050" cap="flat" cmpd="sng">
            <a:solidFill>
              <a:srgbClr val="469C3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39" name="Google Shape;1139;g2de29e12141_6_182"/>
          <p:cNvCxnSpPr>
            <a:endCxn id="1137" idx="0"/>
          </p:cNvCxnSpPr>
          <p:nvPr/>
        </p:nvCxnSpPr>
        <p:spPr>
          <a:xfrm flipH="1">
            <a:off x="2019975" y="3016529"/>
            <a:ext cx="600" cy="1953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40" name="Google Shape;1140;g2de29e12141_6_182"/>
          <p:cNvCxnSpPr/>
          <p:nvPr/>
        </p:nvCxnSpPr>
        <p:spPr>
          <a:xfrm flipH="1">
            <a:off x="6908387" y="2133610"/>
            <a:ext cx="600" cy="329100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1" name="Google Shape;1141;g2de29e12141_6_182"/>
          <p:cNvSpPr/>
          <p:nvPr/>
        </p:nvSpPr>
        <p:spPr>
          <a:xfrm>
            <a:off x="2133825" y="1414888"/>
            <a:ext cx="4764300" cy="551400"/>
          </a:xfrm>
          <a:prstGeom prst="roundRect">
            <a:avLst>
              <a:gd name="adj" fmla="val 5248"/>
            </a:avLst>
          </a:prstGeom>
          <a:solidFill>
            <a:srgbClr val="2C43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Coordenador de Gestão e Pedagógico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2" name="Google Shape;1142;g2de29e12141_6_182"/>
          <p:cNvSpPr/>
          <p:nvPr/>
        </p:nvSpPr>
        <p:spPr>
          <a:xfrm>
            <a:off x="4900200" y="2558138"/>
            <a:ext cx="1180200" cy="623100"/>
          </a:xfrm>
          <a:prstGeom prst="roundRect">
            <a:avLst>
              <a:gd name="adj" fmla="val 5248"/>
            </a:avLst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Formador Regional para</a:t>
            </a:r>
            <a:b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os Municípios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(Alfabet. PBA + EF I)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43" name="Google Shape;1143;g2de29e12141_6_182"/>
          <p:cNvCxnSpPr/>
          <p:nvPr/>
        </p:nvCxnSpPr>
        <p:spPr>
          <a:xfrm>
            <a:off x="4516275" y="1966025"/>
            <a:ext cx="900" cy="178200"/>
          </a:xfrm>
          <a:prstGeom prst="straightConnector1">
            <a:avLst/>
          </a:prstGeom>
          <a:noFill/>
          <a:ln w="28575" cap="flat" cmpd="sng">
            <a:solidFill>
              <a:srgbClr val="2C43F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4" name="Google Shape;1144;g2de29e12141_6_182"/>
          <p:cNvSpPr/>
          <p:nvPr/>
        </p:nvSpPr>
        <p:spPr>
          <a:xfrm>
            <a:off x="4166325" y="4076050"/>
            <a:ext cx="787200" cy="707100"/>
          </a:xfrm>
          <a:prstGeom prst="roundRect">
            <a:avLst>
              <a:gd name="adj" fmla="val 524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Educadores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Populares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PBA - 60 mil em 4 anos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5" name="Google Shape;1145;g2de29e12141_6_182"/>
          <p:cNvSpPr/>
          <p:nvPr/>
        </p:nvSpPr>
        <p:spPr>
          <a:xfrm>
            <a:off x="5062113" y="4076050"/>
            <a:ext cx="829200" cy="707100"/>
          </a:xfrm>
          <a:prstGeom prst="roundRect">
            <a:avLst>
              <a:gd name="adj" fmla="val 524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Professor Alfabetizador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 bolsa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46" name="Google Shape;1146;g2de29e12141_6_182"/>
          <p:cNvCxnSpPr/>
          <p:nvPr/>
        </p:nvCxnSpPr>
        <p:spPr>
          <a:xfrm flipH="1">
            <a:off x="5490000" y="3875977"/>
            <a:ext cx="600" cy="1953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7" name="Google Shape;1147;g2de29e12141_6_182"/>
          <p:cNvSpPr/>
          <p:nvPr/>
        </p:nvSpPr>
        <p:spPr>
          <a:xfrm>
            <a:off x="5971052" y="4076053"/>
            <a:ext cx="755100" cy="707100"/>
          </a:xfrm>
          <a:prstGeom prst="roundRect">
            <a:avLst>
              <a:gd name="adj" fmla="val 524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Professor EF I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 bolsa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8" name="Google Shape;1148;g2de29e12141_6_182"/>
          <p:cNvSpPr/>
          <p:nvPr/>
        </p:nvSpPr>
        <p:spPr>
          <a:xfrm>
            <a:off x="7213150" y="4076053"/>
            <a:ext cx="755100" cy="707100"/>
          </a:xfrm>
          <a:prstGeom prst="roundRect">
            <a:avLst>
              <a:gd name="adj" fmla="val 524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Professor EF II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 bolsa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9" name="Google Shape;1149;g2de29e12141_6_182"/>
          <p:cNvSpPr/>
          <p:nvPr/>
        </p:nvSpPr>
        <p:spPr>
          <a:xfrm>
            <a:off x="8084977" y="4076053"/>
            <a:ext cx="755100" cy="707100"/>
          </a:xfrm>
          <a:prstGeom prst="roundRect">
            <a:avLst>
              <a:gd name="adj" fmla="val 524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Professor Ensino Médio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 bolsa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0" name="Google Shape;1150;g2de29e12141_6_182"/>
          <p:cNvSpPr txBox="1"/>
          <p:nvPr/>
        </p:nvSpPr>
        <p:spPr>
          <a:xfrm>
            <a:off x="3705825" y="2800653"/>
            <a:ext cx="11802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Indicados pela Undime</a:t>
            </a:r>
            <a:endParaRPr kumimoji="0" sz="8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650 (1 a cada</a:t>
            </a:r>
            <a:b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regional de ensino)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000"/>
              <a:buFont typeface="Arial"/>
              <a:buNone/>
              <a:tabLst/>
              <a:defRPr/>
            </a:pPr>
            <a:endParaRPr kumimoji="0" sz="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1" name="Google Shape;1151;g2de29e12141_6_182"/>
          <p:cNvSpPr/>
          <p:nvPr/>
        </p:nvSpPr>
        <p:spPr>
          <a:xfrm>
            <a:off x="7435550" y="2558150"/>
            <a:ext cx="1180200" cy="623100"/>
          </a:xfrm>
          <a:prstGeom prst="roundRect">
            <a:avLst>
              <a:gd name="adj" fmla="val 5248"/>
            </a:avLst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Formador Regional para o Estado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(EFII + Ensino Médio)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2" name="Google Shape;1152;g2de29e12141_6_182"/>
          <p:cNvSpPr/>
          <p:nvPr/>
        </p:nvSpPr>
        <p:spPr>
          <a:xfrm>
            <a:off x="7483858" y="3350473"/>
            <a:ext cx="1083600" cy="525600"/>
          </a:xfrm>
          <a:prstGeom prst="roundRect">
            <a:avLst>
              <a:gd name="adj" fmla="val 524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Formador SEDUC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 bolsa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53" name="Google Shape;1153;g2de29e12141_6_182"/>
          <p:cNvCxnSpPr/>
          <p:nvPr/>
        </p:nvCxnSpPr>
        <p:spPr>
          <a:xfrm>
            <a:off x="8025650" y="3875977"/>
            <a:ext cx="0" cy="5565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4" name="Google Shape;1154;g2de29e12141_6_182"/>
          <p:cNvSpPr txBox="1"/>
          <p:nvPr/>
        </p:nvSpPr>
        <p:spPr>
          <a:xfrm>
            <a:off x="6220200" y="2755425"/>
            <a:ext cx="11802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Indicados pelo Estado</a:t>
            </a:r>
            <a:endParaRPr kumimoji="0" sz="8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650 (1 a cada    regional de ensino)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000"/>
              <a:buFont typeface="Arial"/>
              <a:buNone/>
              <a:tabLst/>
              <a:defRPr/>
            </a:pPr>
            <a:endParaRPr kumimoji="0" sz="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55" name="Google Shape;1155;g2de29e12141_6_182"/>
          <p:cNvCxnSpPr/>
          <p:nvPr/>
        </p:nvCxnSpPr>
        <p:spPr>
          <a:xfrm rot="10800000" flipH="1">
            <a:off x="2019683" y="2139575"/>
            <a:ext cx="4895100" cy="4500"/>
          </a:xfrm>
          <a:prstGeom prst="straightConnector1">
            <a:avLst/>
          </a:prstGeom>
          <a:noFill/>
          <a:ln w="28575" cap="flat" cmpd="sng">
            <a:solidFill>
              <a:srgbClr val="2C43F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6" name="Google Shape;1156;g2de29e12141_6_182"/>
          <p:cNvCxnSpPr/>
          <p:nvPr/>
        </p:nvCxnSpPr>
        <p:spPr>
          <a:xfrm rot="10800000">
            <a:off x="5490250" y="2459675"/>
            <a:ext cx="1242300" cy="0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7" name="Google Shape;1157;g2de29e12141_6_182"/>
          <p:cNvCxnSpPr/>
          <p:nvPr/>
        </p:nvCxnSpPr>
        <p:spPr>
          <a:xfrm rot="10800000">
            <a:off x="6720525" y="2459675"/>
            <a:ext cx="1309200" cy="0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58" name="Google Shape;1158;g2de29e12141_6_1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673399" y="2451562"/>
            <a:ext cx="1472450" cy="132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g2de29e12141_6_182"/>
          <p:cNvSpPr/>
          <p:nvPr/>
        </p:nvSpPr>
        <p:spPr>
          <a:xfrm>
            <a:off x="4948200" y="3350475"/>
            <a:ext cx="1083600" cy="579900"/>
          </a:xfrm>
          <a:prstGeom prst="roundRect">
            <a:avLst>
              <a:gd name="adj" fmla="val 5248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Formador Local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 bolsa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59" name="Google Shape;1159;g2de29e12141_6_182"/>
          <p:cNvCxnSpPr>
            <a:stCxn id="1151" idx="2"/>
            <a:endCxn id="1152" idx="0"/>
          </p:cNvCxnSpPr>
          <p:nvPr/>
        </p:nvCxnSpPr>
        <p:spPr>
          <a:xfrm>
            <a:off x="8025650" y="3181250"/>
            <a:ext cx="0" cy="1692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60" name="Google Shape;1160;g2de29e12141_6_182"/>
          <p:cNvSpPr txBox="1"/>
          <p:nvPr/>
        </p:nvSpPr>
        <p:spPr>
          <a:xfrm>
            <a:off x="3705825" y="3419179"/>
            <a:ext cx="11802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5.570</a:t>
            </a:r>
            <a:b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(1 por município)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8" name="Google Shape;3888;p304"/>
          <p:cNvPicPr preferRelativeResize="0"/>
          <p:nvPr/>
        </p:nvPicPr>
        <p:blipFill rotWithShape="1">
          <a:blip r:embed="rId3">
            <a:alphaModFix/>
          </a:blip>
          <a:srcRect t="71683" b="11"/>
          <a:stretch/>
        </p:blipFill>
        <p:spPr>
          <a:xfrm>
            <a:off x="0" y="3687116"/>
            <a:ext cx="9144000" cy="145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9" name="Google Shape;3889;p304"/>
          <p:cNvPicPr preferRelativeResize="0"/>
          <p:nvPr/>
        </p:nvPicPr>
        <p:blipFill rotWithShape="1">
          <a:blip r:embed="rId4">
            <a:alphaModFix/>
          </a:blip>
          <a:srcRect l="88997" r="188" b="-8201"/>
          <a:stretch/>
        </p:blipFill>
        <p:spPr>
          <a:xfrm>
            <a:off x="-2" y="0"/>
            <a:ext cx="91382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0" name="Google Shape;3890;p304"/>
          <p:cNvPicPr preferRelativeResize="0"/>
          <p:nvPr/>
        </p:nvPicPr>
        <p:blipFill rotWithShape="1">
          <a:blip r:embed="rId4">
            <a:alphaModFix/>
          </a:blip>
          <a:srcRect l="87319" r="1864" b="-8225"/>
          <a:stretch/>
        </p:blipFill>
        <p:spPr>
          <a:xfrm flipH="1">
            <a:off x="8219371" y="0"/>
            <a:ext cx="924624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92" name="Google Shape;3892;p304"/>
          <p:cNvCxnSpPr/>
          <p:nvPr/>
        </p:nvCxnSpPr>
        <p:spPr>
          <a:xfrm rot="10800000">
            <a:off x="5722325" y="2863825"/>
            <a:ext cx="3430500" cy="0"/>
          </a:xfrm>
          <a:prstGeom prst="straightConnector1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51C3B4-50E3-3242-855A-6B24EB1F2154}"/>
              </a:ext>
            </a:extLst>
          </p:cNvPr>
          <p:cNvSpPr/>
          <p:nvPr/>
        </p:nvSpPr>
        <p:spPr>
          <a:xfrm>
            <a:off x="333348" y="762000"/>
            <a:ext cx="8528712" cy="3817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3" name="Google Shape;473;p86"/>
          <p:cNvSpPr/>
          <p:nvPr/>
        </p:nvSpPr>
        <p:spPr>
          <a:xfrm>
            <a:off x="333348" y="207350"/>
            <a:ext cx="4096800" cy="440700"/>
          </a:xfrm>
          <a:prstGeom prst="roundRect">
            <a:avLst>
              <a:gd name="adj" fmla="val 16667"/>
            </a:avLst>
          </a:prstGeom>
          <a:solidFill>
            <a:srgbClr val="F8332A"/>
          </a:solidFill>
          <a:ln w="28575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ORGANOGRAMA DA SECADI</a:t>
            </a:r>
            <a:endParaRPr sz="1100"/>
          </a:p>
        </p:txBody>
      </p:sp>
      <p:sp>
        <p:nvSpPr>
          <p:cNvPr id="474" name="Google Shape;474;p86"/>
          <p:cNvSpPr/>
          <p:nvPr/>
        </p:nvSpPr>
        <p:spPr>
          <a:xfrm>
            <a:off x="1908213" y="2608400"/>
            <a:ext cx="1214400" cy="177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5" name="Google Shape;475;p86"/>
          <p:cNvSpPr/>
          <p:nvPr/>
        </p:nvSpPr>
        <p:spPr>
          <a:xfrm>
            <a:off x="3282150" y="2608400"/>
            <a:ext cx="1214400" cy="177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6" name="Google Shape;476;p86"/>
          <p:cNvSpPr/>
          <p:nvPr/>
        </p:nvSpPr>
        <p:spPr>
          <a:xfrm>
            <a:off x="4656088" y="2608400"/>
            <a:ext cx="1214400" cy="177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7" name="Google Shape;477;p86"/>
          <p:cNvSpPr/>
          <p:nvPr/>
        </p:nvSpPr>
        <p:spPr>
          <a:xfrm>
            <a:off x="6030038" y="2608400"/>
            <a:ext cx="1214400" cy="177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8" name="Google Shape;478;p86"/>
          <p:cNvSpPr/>
          <p:nvPr/>
        </p:nvSpPr>
        <p:spPr>
          <a:xfrm>
            <a:off x="7403988" y="2608400"/>
            <a:ext cx="1214400" cy="177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9" name="Google Shape;479;p86"/>
          <p:cNvSpPr/>
          <p:nvPr/>
        </p:nvSpPr>
        <p:spPr>
          <a:xfrm>
            <a:off x="534275" y="2608400"/>
            <a:ext cx="1214400" cy="177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0" name="Google Shape;480;p86"/>
          <p:cNvSpPr/>
          <p:nvPr/>
        </p:nvSpPr>
        <p:spPr>
          <a:xfrm>
            <a:off x="534275" y="1365799"/>
            <a:ext cx="8077200" cy="1178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1" name="Google Shape;481;p86"/>
          <p:cNvSpPr/>
          <p:nvPr/>
        </p:nvSpPr>
        <p:spPr>
          <a:xfrm>
            <a:off x="3964475" y="897842"/>
            <a:ext cx="1216800" cy="43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latin typeface="Raleway"/>
                <a:ea typeface="Raleway"/>
                <a:cs typeface="Raleway"/>
                <a:sym typeface="Raleway"/>
              </a:rPr>
              <a:t>SECRETÁRIA</a:t>
            </a:r>
            <a:endParaRPr sz="7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latin typeface="Raleway"/>
                <a:ea typeface="Raleway"/>
                <a:cs typeface="Raleway"/>
                <a:sym typeface="Raleway"/>
              </a:rPr>
              <a:t>Zara Figueiredo</a:t>
            </a:r>
            <a:endParaRPr sz="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2" name="Google Shape;482;p86"/>
          <p:cNvSpPr/>
          <p:nvPr/>
        </p:nvSpPr>
        <p:spPr>
          <a:xfrm>
            <a:off x="534275" y="2604350"/>
            <a:ext cx="1214400" cy="607800"/>
          </a:xfrm>
          <a:prstGeom prst="rect">
            <a:avLst/>
          </a:prstGeom>
          <a:solidFill>
            <a:srgbClr val="B1CDF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DPAEJA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Diretoria de Políticas de Alfabetização e Educação de Jovens e Adultos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Claudia Borges Costa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3" name="Google Shape;483;p86"/>
          <p:cNvSpPr/>
          <p:nvPr/>
        </p:nvSpPr>
        <p:spPr>
          <a:xfrm>
            <a:off x="1908213" y="2604350"/>
            <a:ext cx="1214400" cy="607800"/>
          </a:xfrm>
          <a:prstGeom prst="rect">
            <a:avLst/>
          </a:prstGeom>
          <a:solidFill>
            <a:srgbClr val="B1CDF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DIPEBS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Diretoria de Políticas de Educação Bilíngue de Surdos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Patrícia Luiza F. Rezende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4" name="Google Shape;484;p86"/>
          <p:cNvSpPr/>
          <p:nvPr/>
        </p:nvSpPr>
        <p:spPr>
          <a:xfrm>
            <a:off x="3282151" y="2604350"/>
            <a:ext cx="1214400" cy="607800"/>
          </a:xfrm>
          <a:prstGeom prst="rect">
            <a:avLst/>
          </a:prstGeom>
          <a:solidFill>
            <a:srgbClr val="B1CDF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DIPECEA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Diretora de Políticas de Educação do Campo e Educação ambiental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Maria do Socorro Silva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5" name="Google Shape;485;p86"/>
          <p:cNvSpPr/>
          <p:nvPr/>
        </p:nvSpPr>
        <p:spPr>
          <a:xfrm>
            <a:off x="4656089" y="2604350"/>
            <a:ext cx="1214400" cy="607800"/>
          </a:xfrm>
          <a:prstGeom prst="rect">
            <a:avLst/>
          </a:prstGeom>
          <a:solidFill>
            <a:srgbClr val="B1CDF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DIPEPI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Diretoria de Políticas de Educação Especial na Perspectiva Inclusiva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Alexandre Mapurunga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6" name="Google Shape;486;p86"/>
          <p:cNvSpPr/>
          <p:nvPr/>
        </p:nvSpPr>
        <p:spPr>
          <a:xfrm>
            <a:off x="6030028" y="2604350"/>
            <a:ext cx="1214400" cy="607800"/>
          </a:xfrm>
          <a:prstGeom prst="rect">
            <a:avLst/>
          </a:prstGeom>
          <a:solidFill>
            <a:srgbClr val="B1CDF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 dirty="0">
                <a:latin typeface="Raleway"/>
                <a:ea typeface="Raleway"/>
                <a:cs typeface="Raleway"/>
                <a:sym typeface="Raleway"/>
              </a:rPr>
              <a:t>DIPERQ</a:t>
            </a:r>
            <a:endParaRPr sz="600" b="1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 dirty="0">
                <a:latin typeface="Raleway"/>
                <a:ea typeface="Raleway"/>
                <a:cs typeface="Raleway"/>
                <a:sym typeface="Raleway"/>
              </a:rPr>
              <a:t>Diretoria de Políticas de Educação Étnico-racial Educação Escolar Quilombola</a:t>
            </a:r>
            <a:endParaRPr sz="600" b="1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6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6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7" name="Google Shape;487;p86"/>
          <p:cNvSpPr/>
          <p:nvPr/>
        </p:nvSpPr>
        <p:spPr>
          <a:xfrm>
            <a:off x="7403966" y="2604350"/>
            <a:ext cx="1214400" cy="607800"/>
          </a:xfrm>
          <a:prstGeom prst="rect">
            <a:avLst/>
          </a:prstGeom>
          <a:solidFill>
            <a:srgbClr val="B1CDF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DIPEEI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Diretoria de Políticas de Educação Escolar Indígena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Rosilene Araujo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8" name="Google Shape;488;p86"/>
          <p:cNvSpPr/>
          <p:nvPr/>
        </p:nvSpPr>
        <p:spPr>
          <a:xfrm>
            <a:off x="610950" y="3347699"/>
            <a:ext cx="1061100" cy="46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 dirty="0">
                <a:latin typeface="Raleway"/>
                <a:ea typeface="Raleway"/>
                <a:cs typeface="Raleway"/>
                <a:sym typeface="Raleway"/>
              </a:rPr>
              <a:t>Coordenação geral de Alfabetização</a:t>
            </a:r>
            <a:endParaRPr sz="600" b="1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b="1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dirty="0">
                <a:latin typeface="Raleway"/>
                <a:ea typeface="Raleway"/>
                <a:cs typeface="Raleway"/>
                <a:sym typeface="Raleway"/>
              </a:rPr>
              <a:t>Maria do Socorro A. Nunes</a:t>
            </a:r>
            <a:endParaRPr sz="6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9" name="Google Shape;489;p86"/>
          <p:cNvSpPr/>
          <p:nvPr/>
        </p:nvSpPr>
        <p:spPr>
          <a:xfrm>
            <a:off x="610962" y="3861432"/>
            <a:ext cx="1061100" cy="46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geral de Educação de Jovens e Adultos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Mariângela Graciano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0" name="Google Shape;490;p86"/>
          <p:cNvSpPr/>
          <p:nvPr/>
        </p:nvSpPr>
        <p:spPr>
          <a:xfrm>
            <a:off x="1984875" y="3347710"/>
            <a:ext cx="1061100" cy="46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geral Bilíngue de Educação Básica e Educação Superior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Bianco Ribeiro Pontin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1" name="Google Shape;491;p86"/>
          <p:cNvSpPr/>
          <p:nvPr/>
        </p:nvSpPr>
        <p:spPr>
          <a:xfrm>
            <a:off x="1984875" y="3861442"/>
            <a:ext cx="1061100" cy="46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geral de atendimento especializado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Marisa Lima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2" name="Google Shape;492;p86"/>
          <p:cNvSpPr/>
          <p:nvPr/>
        </p:nvSpPr>
        <p:spPr>
          <a:xfrm>
            <a:off x="3358800" y="3342492"/>
            <a:ext cx="1061100" cy="46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geral de Políticas de Educação do Campo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Evandro Costa Medeiros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3" name="Google Shape;493;p86"/>
          <p:cNvSpPr/>
          <p:nvPr/>
        </p:nvSpPr>
        <p:spPr>
          <a:xfrm>
            <a:off x="3358812" y="3851006"/>
            <a:ext cx="1061100" cy="46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geral de Educação Ambiental para a Diversidade e Sustentabilidade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Viviane Vazzi Pedro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4" name="Google Shape;494;p86"/>
          <p:cNvSpPr/>
          <p:nvPr/>
        </p:nvSpPr>
        <p:spPr>
          <a:xfrm>
            <a:off x="4732762" y="3349442"/>
            <a:ext cx="1061100" cy="46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geral de Política Pedagógica da Educação Especial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Marco Antonio M. Franco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5" name="Google Shape;495;p86"/>
          <p:cNvSpPr/>
          <p:nvPr/>
        </p:nvSpPr>
        <p:spPr>
          <a:xfrm>
            <a:off x="4732762" y="3857956"/>
            <a:ext cx="1061100" cy="46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geral de Estruturação do Sistema Educacional Inclusivo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Liliane Garcez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6" name="Google Shape;496;p86"/>
          <p:cNvSpPr/>
          <p:nvPr/>
        </p:nvSpPr>
        <p:spPr>
          <a:xfrm>
            <a:off x="6106675" y="3342492"/>
            <a:ext cx="1061100" cy="46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geral de Educação Étnico-Racial e Educação Escolar Quilombola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Eduardo F. de Araújo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7" name="Google Shape;497;p86"/>
          <p:cNvSpPr/>
          <p:nvPr/>
        </p:nvSpPr>
        <p:spPr>
          <a:xfrm>
            <a:off x="6106675" y="3851006"/>
            <a:ext cx="1061100" cy="46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geral de Formação Continuada para as Relações Étnico-Raciais e a Educ. Escolar Quilombola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Lara Vilela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8" name="Google Shape;498;p86"/>
          <p:cNvSpPr/>
          <p:nvPr/>
        </p:nvSpPr>
        <p:spPr>
          <a:xfrm>
            <a:off x="7480375" y="3342510"/>
            <a:ext cx="1061100" cy="46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geral de Políticas Educacionais Indígenas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Pierlângela da Cunha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9" name="Google Shape;499;p86"/>
          <p:cNvSpPr/>
          <p:nvPr/>
        </p:nvSpPr>
        <p:spPr>
          <a:xfrm>
            <a:off x="3300100" y="1410200"/>
            <a:ext cx="1214400" cy="432000"/>
          </a:xfrm>
          <a:prstGeom prst="rect">
            <a:avLst/>
          </a:prstGeom>
          <a:solidFill>
            <a:srgbClr val="FFDB6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 dirty="0">
                <a:latin typeface="Raleway"/>
                <a:ea typeface="Raleway"/>
                <a:cs typeface="Raleway"/>
                <a:sym typeface="Raleway"/>
              </a:rPr>
              <a:t>Chefia de Gabinete</a:t>
            </a:r>
            <a:endParaRPr sz="600" b="1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dirty="0">
                <a:latin typeface="Raleway"/>
                <a:ea typeface="Raleway"/>
                <a:cs typeface="Raleway"/>
                <a:sym typeface="Raleway"/>
              </a:rPr>
              <a:t>Lucas Fernandes Hoogerbrugge</a:t>
            </a:r>
            <a:endParaRPr sz="6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0" name="Google Shape;500;p86"/>
          <p:cNvSpPr/>
          <p:nvPr/>
        </p:nvSpPr>
        <p:spPr>
          <a:xfrm>
            <a:off x="660500" y="1922554"/>
            <a:ext cx="1061100" cy="5445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Geral de Planejamento, Orçamento e Gestão Administrativa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Irlane Medeiros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1" name="Google Shape;501;p86"/>
          <p:cNvSpPr/>
          <p:nvPr/>
        </p:nvSpPr>
        <p:spPr>
          <a:xfrm>
            <a:off x="4631250" y="1410188"/>
            <a:ext cx="1214400" cy="432000"/>
          </a:xfrm>
          <a:prstGeom prst="rect">
            <a:avLst/>
          </a:prstGeom>
          <a:solidFill>
            <a:srgbClr val="FFDB6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 dirty="0">
                <a:latin typeface="Raleway"/>
                <a:ea typeface="Raleway"/>
                <a:cs typeface="Raleway"/>
                <a:sym typeface="Raleway"/>
              </a:rPr>
              <a:t>Secretário Substituto</a:t>
            </a:r>
            <a:endParaRPr sz="600" b="1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b="1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dirty="0">
                <a:latin typeface="Raleway"/>
                <a:ea typeface="Raleway"/>
                <a:cs typeface="Raleway"/>
                <a:sym typeface="Raleway"/>
              </a:rPr>
              <a:t>Cleber Santos Vieira</a:t>
            </a:r>
            <a:endParaRPr sz="6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2" name="Google Shape;502;p86"/>
          <p:cNvSpPr/>
          <p:nvPr/>
        </p:nvSpPr>
        <p:spPr>
          <a:xfrm>
            <a:off x="1787771" y="1922554"/>
            <a:ext cx="1061100" cy="5445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Geral de Avaliação, Monitoramento e Fortalecimento da Política de Diversidade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Francisco Marques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3" name="Google Shape;503;p86"/>
          <p:cNvSpPr/>
          <p:nvPr/>
        </p:nvSpPr>
        <p:spPr>
          <a:xfrm>
            <a:off x="2915042" y="1922554"/>
            <a:ext cx="1061100" cy="5445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Geral de Equidade Educacional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Maurício Ernica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4" name="Google Shape;504;p86"/>
          <p:cNvSpPr/>
          <p:nvPr/>
        </p:nvSpPr>
        <p:spPr>
          <a:xfrm>
            <a:off x="4042313" y="1922554"/>
            <a:ext cx="1061100" cy="5445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Geral de Políticas Educacionais em Direitos Humanos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Erasto Mendonça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5" name="Google Shape;505;p86"/>
          <p:cNvSpPr/>
          <p:nvPr/>
        </p:nvSpPr>
        <p:spPr>
          <a:xfrm>
            <a:off x="5169583" y="1922554"/>
            <a:ext cx="1061100" cy="5445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de Acompanhamento Educacional do Programa Bolsa Família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Marcia Seroa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6" name="Google Shape;506;p86"/>
          <p:cNvSpPr/>
          <p:nvPr/>
        </p:nvSpPr>
        <p:spPr>
          <a:xfrm>
            <a:off x="6296854" y="1922554"/>
            <a:ext cx="1061100" cy="5445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Geral de Acompanhamento do Combate à Violência nas Escolas - CGave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Thaís Dias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7" name="Google Shape;507;p86"/>
          <p:cNvSpPr/>
          <p:nvPr/>
        </p:nvSpPr>
        <p:spPr>
          <a:xfrm>
            <a:off x="7424125" y="1922554"/>
            <a:ext cx="1061100" cy="5445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b="1">
                <a:latin typeface="Raleway"/>
                <a:ea typeface="Raleway"/>
                <a:cs typeface="Raleway"/>
                <a:sym typeface="Raleway"/>
              </a:rPr>
              <a:t>Coordenação Geral de Políticas Educacionais para a Juventude - CGJUV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Yann Furtado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7" name="Google Shape;3997;p313"/>
          <p:cNvSpPr/>
          <p:nvPr/>
        </p:nvSpPr>
        <p:spPr>
          <a:xfrm>
            <a:off x="2112551" y="1119653"/>
            <a:ext cx="1856304" cy="1993424"/>
          </a:xfrm>
          <a:custGeom>
            <a:avLst/>
            <a:gdLst/>
            <a:ahLst/>
            <a:cxnLst/>
            <a:rect l="l" t="t" r="r" b="b"/>
            <a:pathLst>
              <a:path w="1518449" h="1841500" extrusionOk="0">
                <a:moveTo>
                  <a:pt x="475456" y="0"/>
                </a:moveTo>
                <a:lnTo>
                  <a:pt x="1518449" y="832125"/>
                </a:lnTo>
                <a:lnTo>
                  <a:pt x="1450904" y="1182706"/>
                </a:lnTo>
                <a:cubicBezTo>
                  <a:pt x="1436606" y="1248203"/>
                  <a:pt x="1424388" y="1312377"/>
                  <a:pt x="1412170" y="1376550"/>
                </a:cubicBezTo>
                <a:lnTo>
                  <a:pt x="1379707" y="1539008"/>
                </a:lnTo>
                <a:lnTo>
                  <a:pt x="54769" y="1841500"/>
                </a:lnTo>
                <a:lnTo>
                  <a:pt x="41275" y="1781149"/>
                </a:lnTo>
                <a:lnTo>
                  <a:pt x="30956" y="1720004"/>
                </a:lnTo>
                <a:lnTo>
                  <a:pt x="21431" y="1658859"/>
                </a:lnTo>
                <a:lnTo>
                  <a:pt x="14288" y="1597714"/>
                </a:lnTo>
                <a:lnTo>
                  <a:pt x="7938" y="1536569"/>
                </a:lnTo>
                <a:lnTo>
                  <a:pt x="3175" y="1476218"/>
                </a:lnTo>
                <a:lnTo>
                  <a:pt x="1588" y="1415073"/>
                </a:lnTo>
                <a:lnTo>
                  <a:pt x="0" y="1353928"/>
                </a:lnTo>
                <a:lnTo>
                  <a:pt x="1588" y="1292782"/>
                </a:lnTo>
                <a:lnTo>
                  <a:pt x="4763" y="1231637"/>
                </a:lnTo>
                <a:lnTo>
                  <a:pt x="7938" y="1171286"/>
                </a:lnTo>
                <a:lnTo>
                  <a:pt x="14288" y="1111729"/>
                </a:lnTo>
                <a:lnTo>
                  <a:pt x="21431" y="1050584"/>
                </a:lnTo>
                <a:lnTo>
                  <a:pt x="30956" y="991027"/>
                </a:lnTo>
                <a:lnTo>
                  <a:pt x="42863" y="931470"/>
                </a:lnTo>
                <a:lnTo>
                  <a:pt x="54769" y="871913"/>
                </a:lnTo>
                <a:lnTo>
                  <a:pt x="69056" y="813945"/>
                </a:lnTo>
                <a:lnTo>
                  <a:pt x="85725" y="754388"/>
                </a:lnTo>
                <a:lnTo>
                  <a:pt x="102394" y="696419"/>
                </a:lnTo>
                <a:lnTo>
                  <a:pt x="122238" y="640039"/>
                </a:lnTo>
                <a:lnTo>
                  <a:pt x="142081" y="582070"/>
                </a:lnTo>
                <a:lnTo>
                  <a:pt x="165100" y="525689"/>
                </a:lnTo>
                <a:lnTo>
                  <a:pt x="188913" y="469309"/>
                </a:lnTo>
                <a:lnTo>
                  <a:pt x="215106" y="414516"/>
                </a:lnTo>
                <a:lnTo>
                  <a:pt x="241300" y="359724"/>
                </a:lnTo>
                <a:lnTo>
                  <a:pt x="269875" y="306520"/>
                </a:lnTo>
                <a:lnTo>
                  <a:pt x="300831" y="253316"/>
                </a:lnTo>
                <a:lnTo>
                  <a:pt x="332581" y="200905"/>
                </a:lnTo>
                <a:lnTo>
                  <a:pt x="365919" y="149289"/>
                </a:lnTo>
                <a:lnTo>
                  <a:pt x="400844" y="99262"/>
                </a:lnTo>
                <a:lnTo>
                  <a:pt x="437356" y="48440"/>
                </a:lnTo>
                <a:close/>
              </a:path>
            </a:pathLst>
          </a:custGeom>
          <a:solidFill>
            <a:srgbClr val="0096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98" name="Google Shape;3998;p313"/>
          <p:cNvSpPr/>
          <p:nvPr/>
        </p:nvSpPr>
        <p:spPr>
          <a:xfrm>
            <a:off x="5719466" y="1119653"/>
            <a:ext cx="1859107" cy="1993424"/>
          </a:xfrm>
          <a:custGeom>
            <a:avLst/>
            <a:gdLst/>
            <a:ahLst/>
            <a:cxnLst/>
            <a:rect l="l" t="t" r="r" b="b"/>
            <a:pathLst>
              <a:path w="1520742" h="1841500" extrusionOk="0">
                <a:moveTo>
                  <a:pt x="1046873" y="0"/>
                </a:moveTo>
                <a:lnTo>
                  <a:pt x="1084973" y="48440"/>
                </a:lnTo>
                <a:lnTo>
                  <a:pt x="1119898" y="99262"/>
                </a:lnTo>
                <a:lnTo>
                  <a:pt x="1154823" y="149289"/>
                </a:lnTo>
                <a:lnTo>
                  <a:pt x="1188161" y="200905"/>
                </a:lnTo>
                <a:lnTo>
                  <a:pt x="1219911" y="253316"/>
                </a:lnTo>
                <a:lnTo>
                  <a:pt x="1250867" y="306520"/>
                </a:lnTo>
                <a:lnTo>
                  <a:pt x="1279442" y="359724"/>
                </a:lnTo>
                <a:lnTo>
                  <a:pt x="1307223" y="414516"/>
                </a:lnTo>
                <a:lnTo>
                  <a:pt x="1331830" y="469309"/>
                </a:lnTo>
                <a:lnTo>
                  <a:pt x="1355642" y="525689"/>
                </a:lnTo>
                <a:lnTo>
                  <a:pt x="1378661" y="582070"/>
                </a:lnTo>
                <a:lnTo>
                  <a:pt x="1398505" y="640039"/>
                </a:lnTo>
                <a:lnTo>
                  <a:pt x="1418348" y="696419"/>
                </a:lnTo>
                <a:lnTo>
                  <a:pt x="1436605" y="754388"/>
                </a:lnTo>
                <a:lnTo>
                  <a:pt x="1451686" y="813945"/>
                </a:lnTo>
                <a:lnTo>
                  <a:pt x="1465973" y="871913"/>
                </a:lnTo>
                <a:lnTo>
                  <a:pt x="1479467" y="931470"/>
                </a:lnTo>
                <a:lnTo>
                  <a:pt x="1489786" y="991027"/>
                </a:lnTo>
                <a:lnTo>
                  <a:pt x="1499311" y="1050584"/>
                </a:lnTo>
                <a:lnTo>
                  <a:pt x="1506455" y="1111729"/>
                </a:lnTo>
                <a:lnTo>
                  <a:pt x="1512805" y="1171286"/>
                </a:lnTo>
                <a:lnTo>
                  <a:pt x="1517567" y="1231637"/>
                </a:lnTo>
                <a:lnTo>
                  <a:pt x="1520742" y="1292782"/>
                </a:lnTo>
                <a:lnTo>
                  <a:pt x="1520742" y="1353928"/>
                </a:lnTo>
                <a:lnTo>
                  <a:pt x="1520742" y="1415073"/>
                </a:lnTo>
                <a:lnTo>
                  <a:pt x="1517567" y="1476218"/>
                </a:lnTo>
                <a:lnTo>
                  <a:pt x="1512805" y="1536569"/>
                </a:lnTo>
                <a:lnTo>
                  <a:pt x="1506455" y="1597714"/>
                </a:lnTo>
                <a:lnTo>
                  <a:pt x="1499311" y="1658859"/>
                </a:lnTo>
                <a:lnTo>
                  <a:pt x="1489786" y="1720004"/>
                </a:lnTo>
                <a:lnTo>
                  <a:pt x="1479467" y="1781149"/>
                </a:lnTo>
                <a:lnTo>
                  <a:pt x="1465973" y="1841500"/>
                </a:lnTo>
                <a:lnTo>
                  <a:pt x="141125" y="1539029"/>
                </a:lnTo>
                <a:lnTo>
                  <a:pt x="108572" y="1373813"/>
                </a:lnTo>
                <a:cubicBezTo>
                  <a:pt x="96353" y="1308272"/>
                  <a:pt x="84135" y="1242731"/>
                  <a:pt x="69838" y="1177233"/>
                </a:cubicBezTo>
                <a:lnTo>
                  <a:pt x="0" y="834442"/>
                </a:lnTo>
                <a:close/>
              </a:path>
            </a:pathLst>
          </a:custGeom>
          <a:solidFill>
            <a:srgbClr val="00D3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99" name="Google Shape;3999;p313"/>
          <p:cNvSpPr txBox="1"/>
          <p:nvPr/>
        </p:nvSpPr>
        <p:spPr>
          <a:xfrm>
            <a:off x="5715000" y="1524000"/>
            <a:ext cx="19335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2.</a:t>
            </a:r>
            <a:endParaRPr sz="15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Diagnóstico e Monitoramento da Implementação da Lei n˚10.639/2003</a:t>
            </a:r>
            <a:endParaRPr sz="15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00" name="Google Shape;4000;p313"/>
          <p:cNvSpPr/>
          <p:nvPr/>
        </p:nvSpPr>
        <p:spPr>
          <a:xfrm>
            <a:off x="4877645" y="184524"/>
            <a:ext cx="2078510" cy="1785766"/>
          </a:xfrm>
          <a:custGeom>
            <a:avLst/>
            <a:gdLst/>
            <a:ahLst/>
            <a:cxnLst/>
            <a:rect l="l" t="t" r="r" b="b"/>
            <a:pathLst>
              <a:path w="1700213" h="1649668" extrusionOk="0">
                <a:moveTo>
                  <a:pt x="0" y="0"/>
                </a:moveTo>
                <a:lnTo>
                  <a:pt x="61913" y="1588"/>
                </a:lnTo>
                <a:lnTo>
                  <a:pt x="123032" y="3175"/>
                </a:lnTo>
                <a:lnTo>
                  <a:pt x="185738" y="7938"/>
                </a:lnTo>
                <a:lnTo>
                  <a:pt x="246857" y="14288"/>
                </a:lnTo>
                <a:lnTo>
                  <a:pt x="307182" y="21431"/>
                </a:lnTo>
                <a:lnTo>
                  <a:pt x="366713" y="32544"/>
                </a:lnTo>
                <a:lnTo>
                  <a:pt x="427832" y="42863"/>
                </a:lnTo>
                <a:lnTo>
                  <a:pt x="487363" y="54769"/>
                </a:lnTo>
                <a:lnTo>
                  <a:pt x="546894" y="70644"/>
                </a:lnTo>
                <a:lnTo>
                  <a:pt x="604838" y="85725"/>
                </a:lnTo>
                <a:lnTo>
                  <a:pt x="662782" y="103981"/>
                </a:lnTo>
                <a:lnTo>
                  <a:pt x="720725" y="123825"/>
                </a:lnTo>
                <a:lnTo>
                  <a:pt x="777082" y="143669"/>
                </a:lnTo>
                <a:lnTo>
                  <a:pt x="833438" y="166688"/>
                </a:lnTo>
                <a:lnTo>
                  <a:pt x="889794" y="190500"/>
                </a:lnTo>
                <a:lnTo>
                  <a:pt x="944563" y="216694"/>
                </a:lnTo>
                <a:lnTo>
                  <a:pt x="1050925" y="271463"/>
                </a:lnTo>
                <a:lnTo>
                  <a:pt x="1156494" y="332581"/>
                </a:lnTo>
                <a:lnTo>
                  <a:pt x="1257301" y="399256"/>
                </a:lnTo>
                <a:lnTo>
                  <a:pt x="1354932" y="473075"/>
                </a:lnTo>
                <a:lnTo>
                  <a:pt x="1447801" y="551656"/>
                </a:lnTo>
                <a:lnTo>
                  <a:pt x="1537494" y="635794"/>
                </a:lnTo>
                <a:lnTo>
                  <a:pt x="1621632" y="725488"/>
                </a:lnTo>
                <a:lnTo>
                  <a:pt x="1700213" y="819944"/>
                </a:lnTo>
                <a:lnTo>
                  <a:pt x="660267" y="1649668"/>
                </a:lnTo>
                <a:lnTo>
                  <a:pt x="318902" y="1474309"/>
                </a:lnTo>
                <a:lnTo>
                  <a:pt x="0" y="1312853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01" name="Google Shape;4001;p313"/>
          <p:cNvSpPr/>
          <p:nvPr/>
        </p:nvSpPr>
        <p:spPr>
          <a:xfrm>
            <a:off x="5352223" y="2845228"/>
            <a:ext cx="2145928" cy="1924973"/>
          </a:xfrm>
          <a:custGeom>
            <a:avLst/>
            <a:gdLst/>
            <a:ahLst/>
            <a:cxnLst/>
            <a:rect l="l" t="t" r="r" b="b"/>
            <a:pathLst>
              <a:path w="1755360" h="1778266" extrusionOk="0">
                <a:moveTo>
                  <a:pt x="431666" y="0"/>
                </a:moveTo>
                <a:lnTo>
                  <a:pt x="1755360" y="302087"/>
                </a:lnTo>
                <a:lnTo>
                  <a:pt x="1740273" y="361642"/>
                </a:lnTo>
                <a:lnTo>
                  <a:pt x="1725186" y="421198"/>
                </a:lnTo>
                <a:lnTo>
                  <a:pt x="1706923" y="480753"/>
                </a:lnTo>
                <a:lnTo>
                  <a:pt x="1687072" y="538720"/>
                </a:lnTo>
                <a:lnTo>
                  <a:pt x="1665633" y="596688"/>
                </a:lnTo>
                <a:lnTo>
                  <a:pt x="1642605" y="653067"/>
                </a:lnTo>
                <a:lnTo>
                  <a:pt x="1619578" y="709446"/>
                </a:lnTo>
                <a:lnTo>
                  <a:pt x="1594169" y="764237"/>
                </a:lnTo>
                <a:lnTo>
                  <a:pt x="1537791" y="873024"/>
                </a:lnTo>
                <a:lnTo>
                  <a:pt x="1475062" y="977842"/>
                </a:lnTo>
                <a:lnTo>
                  <a:pt x="1407568" y="1078689"/>
                </a:lnTo>
                <a:lnTo>
                  <a:pt x="1334515" y="1174772"/>
                </a:lnTo>
                <a:lnTo>
                  <a:pt x="1256699" y="1267678"/>
                </a:lnTo>
                <a:lnTo>
                  <a:pt x="1174912" y="1355820"/>
                </a:lnTo>
                <a:lnTo>
                  <a:pt x="1085978" y="1439992"/>
                </a:lnTo>
                <a:lnTo>
                  <a:pt x="993075" y="1517811"/>
                </a:lnTo>
                <a:lnTo>
                  <a:pt x="895407" y="1590865"/>
                </a:lnTo>
                <a:lnTo>
                  <a:pt x="793769" y="1659155"/>
                </a:lnTo>
                <a:lnTo>
                  <a:pt x="688161" y="1721887"/>
                </a:lnTo>
                <a:lnTo>
                  <a:pt x="578582" y="1778266"/>
                </a:lnTo>
                <a:lnTo>
                  <a:pt x="0" y="578800"/>
                </a:lnTo>
                <a:lnTo>
                  <a:pt x="216196" y="29511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02" name="Google Shape;4002;p313"/>
          <p:cNvSpPr txBox="1"/>
          <p:nvPr/>
        </p:nvSpPr>
        <p:spPr>
          <a:xfrm>
            <a:off x="5410200" y="3124200"/>
            <a:ext cx="1933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3.</a:t>
            </a:r>
            <a:r>
              <a:rPr lang="pt-BR" sz="15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5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Formação dos(as) profissionais da educação</a:t>
            </a: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03" name="Google Shape;4003;p313"/>
          <p:cNvSpPr/>
          <p:nvPr/>
        </p:nvSpPr>
        <p:spPr>
          <a:xfrm>
            <a:off x="3691499" y="3499771"/>
            <a:ext cx="2309455" cy="1531835"/>
          </a:xfrm>
          <a:custGeom>
            <a:avLst/>
            <a:gdLst/>
            <a:ahLst/>
            <a:cxnLst/>
            <a:rect l="l" t="t" r="r" b="b"/>
            <a:pathLst>
              <a:path w="1889125" h="1415090" extrusionOk="0">
                <a:moveTo>
                  <a:pt x="578515" y="0"/>
                </a:moveTo>
                <a:lnTo>
                  <a:pt x="945082" y="2412"/>
                </a:lnTo>
                <a:lnTo>
                  <a:pt x="1312742" y="2412"/>
                </a:lnTo>
                <a:lnTo>
                  <a:pt x="1889125" y="1200699"/>
                </a:lnTo>
                <a:lnTo>
                  <a:pt x="1832769" y="1226109"/>
                </a:lnTo>
                <a:lnTo>
                  <a:pt x="1775619" y="1250724"/>
                </a:lnTo>
                <a:lnTo>
                  <a:pt x="1718469" y="1273751"/>
                </a:lnTo>
                <a:lnTo>
                  <a:pt x="1661319" y="1293602"/>
                </a:lnTo>
                <a:lnTo>
                  <a:pt x="1602581" y="1313453"/>
                </a:lnTo>
                <a:lnTo>
                  <a:pt x="1544638" y="1331716"/>
                </a:lnTo>
                <a:lnTo>
                  <a:pt x="1485106" y="1346803"/>
                </a:lnTo>
                <a:lnTo>
                  <a:pt x="1425575" y="1361889"/>
                </a:lnTo>
                <a:lnTo>
                  <a:pt x="1366044" y="1374594"/>
                </a:lnTo>
                <a:lnTo>
                  <a:pt x="1306513" y="1384917"/>
                </a:lnTo>
                <a:lnTo>
                  <a:pt x="1246981" y="1393651"/>
                </a:lnTo>
                <a:lnTo>
                  <a:pt x="1185863" y="1401591"/>
                </a:lnTo>
                <a:lnTo>
                  <a:pt x="1126331" y="1407944"/>
                </a:lnTo>
                <a:lnTo>
                  <a:pt x="1066006" y="1412708"/>
                </a:lnTo>
                <a:lnTo>
                  <a:pt x="1004888" y="1413502"/>
                </a:lnTo>
                <a:lnTo>
                  <a:pt x="945356" y="1415090"/>
                </a:lnTo>
                <a:lnTo>
                  <a:pt x="884238" y="1413502"/>
                </a:lnTo>
                <a:lnTo>
                  <a:pt x="823119" y="1412708"/>
                </a:lnTo>
                <a:lnTo>
                  <a:pt x="763588" y="1407944"/>
                </a:lnTo>
                <a:lnTo>
                  <a:pt x="703263" y="1401591"/>
                </a:lnTo>
                <a:lnTo>
                  <a:pt x="642144" y="1393651"/>
                </a:lnTo>
                <a:lnTo>
                  <a:pt x="582613" y="1384917"/>
                </a:lnTo>
                <a:lnTo>
                  <a:pt x="523081" y="1374594"/>
                </a:lnTo>
                <a:lnTo>
                  <a:pt x="463550" y="1361889"/>
                </a:lnTo>
                <a:lnTo>
                  <a:pt x="404019" y="1346803"/>
                </a:lnTo>
                <a:lnTo>
                  <a:pt x="344488" y="1331716"/>
                </a:lnTo>
                <a:lnTo>
                  <a:pt x="286544" y="1313453"/>
                </a:lnTo>
                <a:lnTo>
                  <a:pt x="228600" y="1293602"/>
                </a:lnTo>
                <a:lnTo>
                  <a:pt x="170656" y="1273751"/>
                </a:lnTo>
                <a:lnTo>
                  <a:pt x="113506" y="1250724"/>
                </a:lnTo>
                <a:lnTo>
                  <a:pt x="56356" y="1226109"/>
                </a:lnTo>
                <a:lnTo>
                  <a:pt x="0" y="120069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04" name="Google Shape;4004;p313"/>
          <p:cNvSpPr/>
          <p:nvPr/>
        </p:nvSpPr>
        <p:spPr>
          <a:xfrm>
            <a:off x="2193820" y="2845217"/>
            <a:ext cx="2144940" cy="1924984"/>
          </a:xfrm>
          <a:custGeom>
            <a:avLst/>
            <a:gdLst/>
            <a:ahLst/>
            <a:cxnLst/>
            <a:rect l="l" t="t" r="r" b="b"/>
            <a:pathLst>
              <a:path w="1754552" h="1778276" extrusionOk="0">
                <a:moveTo>
                  <a:pt x="1323738" y="0"/>
                </a:moveTo>
                <a:lnTo>
                  <a:pt x="1541936" y="297949"/>
                </a:lnTo>
                <a:lnTo>
                  <a:pt x="1754552" y="581770"/>
                </a:lnTo>
                <a:lnTo>
                  <a:pt x="1178366" y="1778276"/>
                </a:lnTo>
                <a:lnTo>
                  <a:pt x="1068788" y="1721897"/>
                </a:lnTo>
                <a:lnTo>
                  <a:pt x="961591" y="1659165"/>
                </a:lnTo>
                <a:lnTo>
                  <a:pt x="859953" y="1590875"/>
                </a:lnTo>
                <a:lnTo>
                  <a:pt x="762285" y="1517821"/>
                </a:lnTo>
                <a:lnTo>
                  <a:pt x="670970" y="1440002"/>
                </a:lnTo>
                <a:lnTo>
                  <a:pt x="582037" y="1355830"/>
                </a:lnTo>
                <a:lnTo>
                  <a:pt x="498662" y="1267688"/>
                </a:lnTo>
                <a:lnTo>
                  <a:pt x="420845" y="1174782"/>
                </a:lnTo>
                <a:lnTo>
                  <a:pt x="347793" y="1078699"/>
                </a:lnTo>
                <a:lnTo>
                  <a:pt x="280299" y="977852"/>
                </a:lnTo>
                <a:lnTo>
                  <a:pt x="217569" y="873034"/>
                </a:lnTo>
                <a:lnTo>
                  <a:pt x="162780" y="764247"/>
                </a:lnTo>
                <a:lnTo>
                  <a:pt x="137370" y="709456"/>
                </a:lnTo>
                <a:lnTo>
                  <a:pt x="112755" y="653077"/>
                </a:lnTo>
                <a:lnTo>
                  <a:pt x="89727" y="596698"/>
                </a:lnTo>
                <a:lnTo>
                  <a:pt x="68288" y="538730"/>
                </a:lnTo>
                <a:lnTo>
                  <a:pt x="48437" y="480763"/>
                </a:lnTo>
                <a:lnTo>
                  <a:pt x="31762" y="421208"/>
                </a:lnTo>
                <a:lnTo>
                  <a:pt x="15087" y="361652"/>
                </a:lnTo>
                <a:lnTo>
                  <a:pt x="0" y="302097"/>
                </a:lnTo>
                <a:close/>
              </a:path>
            </a:pathLst>
          </a:custGeom>
          <a:solidFill>
            <a:srgbClr val="B45F0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05" name="Google Shape;4005;p313"/>
          <p:cNvSpPr txBox="1"/>
          <p:nvPr/>
        </p:nvSpPr>
        <p:spPr>
          <a:xfrm>
            <a:off x="2224875" y="1611925"/>
            <a:ext cx="15987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6.</a:t>
            </a:r>
            <a:r>
              <a:rPr lang="pt-BR" sz="15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5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Afirmação das trajetórias negras e quilombolas</a:t>
            </a: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06" name="Google Shape;4006;p313"/>
          <p:cNvSpPr/>
          <p:nvPr/>
        </p:nvSpPr>
        <p:spPr>
          <a:xfrm>
            <a:off x="2735616" y="184524"/>
            <a:ext cx="2078510" cy="1783195"/>
          </a:xfrm>
          <a:custGeom>
            <a:avLst/>
            <a:gdLst/>
            <a:ahLst/>
            <a:cxnLst/>
            <a:rect l="l" t="t" r="r" b="b"/>
            <a:pathLst>
              <a:path w="1700213" h="1647293" extrusionOk="0">
                <a:moveTo>
                  <a:pt x="1700213" y="0"/>
                </a:moveTo>
                <a:lnTo>
                  <a:pt x="1700213" y="1313335"/>
                </a:lnTo>
                <a:lnTo>
                  <a:pt x="1381310" y="1474309"/>
                </a:lnTo>
                <a:lnTo>
                  <a:pt x="1036970" y="1647293"/>
                </a:lnTo>
                <a:lnTo>
                  <a:pt x="0" y="819944"/>
                </a:lnTo>
                <a:lnTo>
                  <a:pt x="78581" y="725488"/>
                </a:lnTo>
                <a:lnTo>
                  <a:pt x="164306" y="635794"/>
                </a:lnTo>
                <a:lnTo>
                  <a:pt x="252413" y="551656"/>
                </a:lnTo>
                <a:lnTo>
                  <a:pt x="345281" y="473075"/>
                </a:lnTo>
                <a:lnTo>
                  <a:pt x="442913" y="399256"/>
                </a:lnTo>
                <a:lnTo>
                  <a:pt x="545307" y="332581"/>
                </a:lnTo>
                <a:lnTo>
                  <a:pt x="649288" y="271463"/>
                </a:lnTo>
                <a:lnTo>
                  <a:pt x="757238" y="216694"/>
                </a:lnTo>
                <a:lnTo>
                  <a:pt x="812007" y="190500"/>
                </a:lnTo>
                <a:lnTo>
                  <a:pt x="866775" y="166688"/>
                </a:lnTo>
                <a:lnTo>
                  <a:pt x="923132" y="143669"/>
                </a:lnTo>
                <a:lnTo>
                  <a:pt x="979488" y="123825"/>
                </a:lnTo>
                <a:lnTo>
                  <a:pt x="1037432" y="103981"/>
                </a:lnTo>
                <a:lnTo>
                  <a:pt x="1095376" y="85725"/>
                </a:lnTo>
                <a:lnTo>
                  <a:pt x="1154907" y="70644"/>
                </a:lnTo>
                <a:lnTo>
                  <a:pt x="1212851" y="54769"/>
                </a:lnTo>
                <a:lnTo>
                  <a:pt x="1273969" y="42863"/>
                </a:lnTo>
                <a:lnTo>
                  <a:pt x="1333501" y="32544"/>
                </a:lnTo>
                <a:lnTo>
                  <a:pt x="1394619" y="21431"/>
                </a:lnTo>
                <a:lnTo>
                  <a:pt x="1453357" y="14288"/>
                </a:lnTo>
                <a:lnTo>
                  <a:pt x="1516063" y="7938"/>
                </a:lnTo>
                <a:lnTo>
                  <a:pt x="1577182" y="3175"/>
                </a:lnTo>
                <a:lnTo>
                  <a:pt x="1638301" y="1588"/>
                </a:lnTo>
                <a:close/>
              </a:path>
            </a:pathLst>
          </a:custGeom>
          <a:solidFill>
            <a:srgbClr val="AF241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07" name="Google Shape;4007;p313"/>
          <p:cNvSpPr txBox="1"/>
          <p:nvPr/>
        </p:nvSpPr>
        <p:spPr>
          <a:xfrm>
            <a:off x="3142275" y="637375"/>
            <a:ext cx="16884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7. </a:t>
            </a:r>
            <a:endParaRPr sz="15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    Difusão de Saberes</a:t>
            </a: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08" name="Google Shape;4008;p313"/>
          <p:cNvSpPr txBox="1"/>
          <p:nvPr/>
        </p:nvSpPr>
        <p:spPr>
          <a:xfrm>
            <a:off x="76200" y="0"/>
            <a:ext cx="6972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pt-BR" sz="2600" b="1" i="0" u="none" strike="noStrike" cap="none" dirty="0">
                <a:solidFill>
                  <a:srgbClr val="242424"/>
                </a:solidFill>
                <a:latin typeface="Raleway"/>
                <a:ea typeface="Raleway"/>
                <a:cs typeface="Raleway"/>
                <a:sym typeface="Raleway"/>
              </a:rPr>
              <a:t> Eixos da PNEERQ</a:t>
            </a:r>
            <a:endParaRPr sz="2600" b="1" i="0" u="none" strike="noStrike" cap="none" dirty="0">
              <a:solidFill>
                <a:srgbClr val="24242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009" name="Google Shape;4009;p3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6000" y="80895"/>
            <a:ext cx="1702175" cy="510650"/>
          </a:xfrm>
          <a:prstGeom prst="rect">
            <a:avLst/>
          </a:prstGeom>
          <a:noFill/>
          <a:ln>
            <a:noFill/>
          </a:ln>
        </p:spPr>
      </p:pic>
      <p:sp>
        <p:nvSpPr>
          <p:cNvPr id="4010" name="Google Shape;4010;p313"/>
          <p:cNvSpPr txBox="1"/>
          <p:nvPr/>
        </p:nvSpPr>
        <p:spPr>
          <a:xfrm>
            <a:off x="4002025" y="3692000"/>
            <a:ext cx="1688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1" i="0" u="none" strike="noStrike" cap="none">
                <a:solidFill>
                  <a:srgbClr val="212121"/>
                </a:solidFill>
                <a:latin typeface="Raleway"/>
                <a:ea typeface="Raleway"/>
                <a:cs typeface="Raleway"/>
                <a:sym typeface="Raleway"/>
              </a:rPr>
              <a:t>4.</a:t>
            </a:r>
            <a:endParaRPr sz="1500" b="1" i="0" u="none" strike="noStrike" cap="none">
              <a:solidFill>
                <a:srgbClr val="21212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rgbClr val="212121"/>
                </a:solidFill>
                <a:latin typeface="Raleway"/>
                <a:ea typeface="Raleway"/>
                <a:cs typeface="Raleway"/>
                <a:sym typeface="Raleway"/>
              </a:rPr>
              <a:t> Material Didático e  </a:t>
            </a:r>
            <a:endParaRPr sz="1500" b="0" i="0" u="none" strike="noStrike" cap="none">
              <a:solidFill>
                <a:srgbClr val="21212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rgbClr val="212121"/>
                </a:solidFill>
                <a:latin typeface="Raleway"/>
                <a:ea typeface="Raleway"/>
                <a:cs typeface="Raleway"/>
                <a:sym typeface="Raleway"/>
              </a:rPr>
              <a:t>Literário</a:t>
            </a: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11" name="Google Shape;4011;p313"/>
          <p:cNvSpPr txBox="1"/>
          <p:nvPr/>
        </p:nvSpPr>
        <p:spPr>
          <a:xfrm>
            <a:off x="4694771" y="385899"/>
            <a:ext cx="1933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1.</a:t>
            </a:r>
            <a:r>
              <a:rPr lang="pt-BR" sz="15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5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Coordenação Federativa</a:t>
            </a:r>
            <a:endParaRPr sz="15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12" name="Google Shape;4012;p313"/>
          <p:cNvSpPr txBox="1"/>
          <p:nvPr/>
        </p:nvSpPr>
        <p:spPr>
          <a:xfrm>
            <a:off x="2590800" y="2635175"/>
            <a:ext cx="16884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5.</a:t>
            </a:r>
            <a:r>
              <a:rPr lang="pt-BR" sz="15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5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Protocolos de prevenção, identificação e respostas ao  racismo na educação</a:t>
            </a:r>
            <a:endParaRPr sz="15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7" name="Google Shape;4057;p3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1125" y="174750"/>
            <a:ext cx="6401475" cy="3781801"/>
          </a:xfrm>
          <a:prstGeom prst="rect">
            <a:avLst/>
          </a:prstGeom>
          <a:noFill/>
          <a:ln>
            <a:noFill/>
          </a:ln>
        </p:spPr>
      </p:pic>
      <p:sp>
        <p:nvSpPr>
          <p:cNvPr id="4058" name="Google Shape;4058;p316"/>
          <p:cNvSpPr txBox="1"/>
          <p:nvPr/>
        </p:nvSpPr>
        <p:spPr>
          <a:xfrm>
            <a:off x="5365725" y="166545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53 Coordenadores</a:t>
            </a:r>
            <a:endParaRPr sz="14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27 </a:t>
            </a:r>
            <a:r>
              <a:rPr lang="pt-BR" sz="1200" b="0" i="0" u="none" strike="noStrike" cap="none" dirty="0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rPr>
              <a:t>Representantes Estaduais</a:t>
            </a:r>
            <a:endParaRPr sz="12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26 Representantes Municipais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9" name="Google Shape;4059;p316"/>
          <p:cNvSpPr txBox="1"/>
          <p:nvPr/>
        </p:nvSpPr>
        <p:spPr>
          <a:xfrm>
            <a:off x="4204950" y="3999425"/>
            <a:ext cx="2498100" cy="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rPr>
              <a:t>647 Agentes de Governança Regional</a:t>
            </a:r>
            <a:endParaRPr sz="1300" b="1" i="0" u="none" strike="noStrike" cap="none">
              <a:solidFill>
                <a:srgbClr val="0C0C0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rPr>
              <a:t>326 Representantes Estaduais</a:t>
            </a:r>
            <a:endParaRPr sz="1200" b="0" i="0" u="none" strike="noStrike" cap="none">
              <a:solidFill>
                <a:srgbClr val="0C0C0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rPr>
              <a:t>321 Representantes Municipais</a:t>
            </a:r>
            <a:endParaRPr sz="1200" b="0" i="0" u="none" strike="noStrike" cap="none">
              <a:solidFill>
                <a:srgbClr val="0C0C0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60" name="Google Shape;4060;p316"/>
          <p:cNvSpPr txBox="1"/>
          <p:nvPr/>
        </p:nvSpPr>
        <p:spPr>
          <a:xfrm>
            <a:off x="1842750" y="3999425"/>
            <a:ext cx="2498100" cy="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rPr>
              <a:t>53 Articuladores de </a:t>
            </a:r>
            <a:endParaRPr sz="1300" b="1" i="0" u="none" strike="noStrike" cap="none">
              <a:solidFill>
                <a:srgbClr val="0C0C0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rPr>
              <a:t>formação</a:t>
            </a:r>
            <a:endParaRPr sz="1300" b="1" i="0" u="none" strike="noStrike" cap="none">
              <a:solidFill>
                <a:srgbClr val="0C0C0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rPr>
              <a:t>27 Representantes Estaduais</a:t>
            </a:r>
            <a:endParaRPr sz="1200" b="0" i="0" u="none" strike="noStrike" cap="none">
              <a:solidFill>
                <a:srgbClr val="0C0C0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rPr>
              <a:t>26 Representantes Municipais</a:t>
            </a:r>
            <a:endParaRPr sz="1200" b="0" i="0" u="none" strike="noStrike" cap="none">
              <a:solidFill>
                <a:srgbClr val="0C0C0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61" name="Google Shape;4061;p316"/>
          <p:cNvSpPr txBox="1"/>
          <p:nvPr/>
        </p:nvSpPr>
        <p:spPr>
          <a:xfrm>
            <a:off x="6490950" y="3999425"/>
            <a:ext cx="2721900" cy="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rPr>
              <a:t>780 Agentes de Governança Local</a:t>
            </a:r>
            <a:endParaRPr sz="1300" b="1" i="0" u="none" strike="noStrike" cap="none">
              <a:solidFill>
                <a:srgbClr val="0C0C0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rPr>
              <a:t>7 Representantes Estaduais</a:t>
            </a:r>
            <a:endParaRPr sz="1200" b="0" i="0" u="none" strike="noStrike" cap="none">
              <a:solidFill>
                <a:srgbClr val="0C0C0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rPr>
              <a:t>773 Representantes Municipais</a:t>
            </a:r>
            <a:endParaRPr sz="1200" b="0" i="0" u="none" strike="noStrike" cap="none">
              <a:solidFill>
                <a:srgbClr val="0C0C0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62" name="Google Shape;4062;p316"/>
          <p:cNvSpPr txBox="1"/>
          <p:nvPr/>
        </p:nvSpPr>
        <p:spPr>
          <a:xfrm>
            <a:off x="6496500" y="209750"/>
            <a:ext cx="34533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rPr>
              <a:t>1.533 Bolsistas</a:t>
            </a:r>
            <a:endParaRPr sz="1800" b="1" i="0" u="none" strike="noStrike" cap="none">
              <a:solidFill>
                <a:srgbClr val="0C0C0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rPr>
              <a:t>R$ 1.200/mês</a:t>
            </a:r>
            <a:endParaRPr sz="1800" b="1" i="0" u="none" strike="noStrike" cap="none">
              <a:solidFill>
                <a:srgbClr val="0C0C0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rPr>
              <a:t>Resolução nº 18/2024</a:t>
            </a:r>
            <a:endParaRPr sz="2300" b="0" i="0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63" name="Google Shape;4063;p316"/>
          <p:cNvSpPr/>
          <p:nvPr/>
        </p:nvSpPr>
        <p:spPr>
          <a:xfrm>
            <a:off x="1842750" y="4687158"/>
            <a:ext cx="147600" cy="147600"/>
          </a:xfrm>
          <a:prstGeom prst="rect">
            <a:avLst/>
          </a:prstGeom>
          <a:solidFill>
            <a:srgbClr val="22E6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64" name="Google Shape;4064;p316"/>
          <p:cNvSpPr/>
          <p:nvPr/>
        </p:nvSpPr>
        <p:spPr>
          <a:xfrm>
            <a:off x="1842750" y="4506200"/>
            <a:ext cx="147600" cy="147600"/>
          </a:xfrm>
          <a:prstGeom prst="ellipse">
            <a:avLst/>
          </a:prstGeom>
          <a:solidFill>
            <a:srgbClr val="22E6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65" name="Google Shape;4065;p316"/>
          <p:cNvSpPr/>
          <p:nvPr/>
        </p:nvSpPr>
        <p:spPr>
          <a:xfrm>
            <a:off x="5641925" y="2226233"/>
            <a:ext cx="147600" cy="147600"/>
          </a:xfrm>
          <a:prstGeom prst="rect">
            <a:avLst/>
          </a:prstGeom>
          <a:solidFill>
            <a:srgbClr val="85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66" name="Google Shape;4066;p316"/>
          <p:cNvSpPr/>
          <p:nvPr/>
        </p:nvSpPr>
        <p:spPr>
          <a:xfrm>
            <a:off x="5641925" y="2045275"/>
            <a:ext cx="147600" cy="147600"/>
          </a:xfrm>
          <a:prstGeom prst="ellipse">
            <a:avLst/>
          </a:prstGeom>
          <a:solidFill>
            <a:srgbClr val="85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67" name="Google Shape;4067;p3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8175" y="310250"/>
            <a:ext cx="300775" cy="30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8" name="Google Shape;4068;p3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50" y="-142525"/>
            <a:ext cx="3541045" cy="3541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9" name="Google Shape;4069;p3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3675" y="3776825"/>
            <a:ext cx="300775" cy="30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0" name="Google Shape;4070;p3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8950" y="3776825"/>
            <a:ext cx="300775" cy="30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24"/>
          <p:cNvSpPr txBox="1"/>
          <p:nvPr/>
        </p:nvSpPr>
        <p:spPr>
          <a:xfrm>
            <a:off x="3569170" y="3034600"/>
            <a:ext cx="304500" cy="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" tIns="0" rIns="1270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7" name="Google Shape;4187;p324"/>
          <p:cNvSpPr txBox="1"/>
          <p:nvPr/>
        </p:nvSpPr>
        <p:spPr>
          <a:xfrm>
            <a:off x="1107587" y="3922122"/>
            <a:ext cx="28200" cy="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" tIns="0" rIns="1270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8" name="Google Shape;4188;p324"/>
          <p:cNvSpPr txBox="1"/>
          <p:nvPr/>
        </p:nvSpPr>
        <p:spPr>
          <a:xfrm>
            <a:off x="330035" y="-28200"/>
            <a:ext cx="76509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latin typeface="Raleway"/>
                <a:ea typeface="Raleway"/>
                <a:cs typeface="Raleway"/>
                <a:sym typeface="Raleway"/>
              </a:rPr>
              <a:t>Formação para profissionais da educação</a:t>
            </a:r>
            <a:endParaRPr sz="2400" b="1" i="0" u="none" strike="noStrike" cap="none" dirty="0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89" name="Google Shape;4189;p324"/>
          <p:cNvSpPr/>
          <p:nvPr/>
        </p:nvSpPr>
        <p:spPr>
          <a:xfrm>
            <a:off x="259173" y="124152"/>
            <a:ext cx="96000" cy="52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0" name="Google Shape;4190;p3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6717" y="864392"/>
            <a:ext cx="6439696" cy="3414716"/>
          </a:xfrm>
          <a:prstGeom prst="rect">
            <a:avLst/>
          </a:prstGeom>
          <a:noFill/>
          <a:ln>
            <a:noFill/>
          </a:ln>
        </p:spPr>
      </p:pic>
      <p:sp>
        <p:nvSpPr>
          <p:cNvPr id="4191" name="Google Shape;4191;p324"/>
          <p:cNvSpPr txBox="1"/>
          <p:nvPr/>
        </p:nvSpPr>
        <p:spPr>
          <a:xfrm>
            <a:off x="259173" y="4496168"/>
            <a:ext cx="92105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 editais publicados! Previsão de 250 mil vagas.</a:t>
            </a:r>
            <a:endParaRPr sz="12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7" name="Google Shape;4087;p3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8A14F5-82FA-8D63-E08C-C90E9073C381}"/>
              </a:ext>
            </a:extLst>
          </p:cNvPr>
          <p:cNvSpPr/>
          <p:nvPr/>
        </p:nvSpPr>
        <p:spPr>
          <a:xfrm>
            <a:off x="3356658" y="3240911"/>
            <a:ext cx="2812648" cy="775504"/>
          </a:xfrm>
          <a:prstGeom prst="rect">
            <a:avLst/>
          </a:prstGeom>
          <a:solidFill>
            <a:srgbClr val="FF96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" name="Google Shape;3278;p253"/>
          <p:cNvPicPr preferRelativeResize="0"/>
          <p:nvPr/>
        </p:nvPicPr>
        <p:blipFill rotWithShape="1">
          <a:blip r:embed="rId3">
            <a:alphaModFix/>
          </a:blip>
          <a:srcRect r="10255" b="37379"/>
          <a:stretch/>
        </p:blipFill>
        <p:spPr>
          <a:xfrm>
            <a:off x="-562241" y="1063621"/>
            <a:ext cx="4375673" cy="1813799"/>
          </a:xfrm>
          <a:prstGeom prst="rect">
            <a:avLst/>
          </a:prstGeom>
          <a:noFill/>
          <a:ln>
            <a:noFill/>
          </a:ln>
        </p:spPr>
      </p:pic>
      <p:sp>
        <p:nvSpPr>
          <p:cNvPr id="3279" name="Google Shape;3279;p253"/>
          <p:cNvSpPr/>
          <p:nvPr/>
        </p:nvSpPr>
        <p:spPr>
          <a:xfrm>
            <a:off x="0" y="4899379"/>
            <a:ext cx="2246489" cy="237066"/>
          </a:xfrm>
          <a:prstGeom prst="rect">
            <a:avLst/>
          </a:prstGeom>
          <a:solidFill>
            <a:srgbClr val="00DB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0" name="Google Shape;3280;p253"/>
          <p:cNvSpPr/>
          <p:nvPr/>
        </p:nvSpPr>
        <p:spPr>
          <a:xfrm>
            <a:off x="1625596" y="4899382"/>
            <a:ext cx="688625" cy="237064"/>
          </a:xfrm>
          <a:prstGeom prst="rect">
            <a:avLst/>
          </a:prstGeom>
          <a:solidFill>
            <a:srgbClr val="FFD7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1" name="Google Shape;3281;p2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6033" y="182774"/>
            <a:ext cx="2650209" cy="50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2" name="Google Shape;3282;p253"/>
          <p:cNvPicPr preferRelativeResize="0"/>
          <p:nvPr/>
        </p:nvPicPr>
        <p:blipFill rotWithShape="1">
          <a:blip r:embed="rId5">
            <a:alphaModFix/>
          </a:blip>
          <a:srcRect l="22810" t="65466" r="15884"/>
          <a:stretch/>
        </p:blipFill>
        <p:spPr>
          <a:xfrm>
            <a:off x="499424" y="2903013"/>
            <a:ext cx="2942896" cy="932490"/>
          </a:xfrm>
          <a:prstGeom prst="rect">
            <a:avLst/>
          </a:prstGeom>
          <a:noFill/>
          <a:ln>
            <a:noFill/>
          </a:ln>
        </p:spPr>
      </p:pic>
      <p:sp>
        <p:nvSpPr>
          <p:cNvPr id="3283" name="Google Shape;3283;p253"/>
          <p:cNvSpPr txBox="1"/>
          <p:nvPr/>
        </p:nvSpPr>
        <p:spPr>
          <a:xfrm>
            <a:off x="4150762" y="1802308"/>
            <a:ext cx="4855480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rgbClr val="434343"/>
                </a:solidFill>
                <a:latin typeface="Raleway Black"/>
                <a:ea typeface="Raleway Black"/>
                <a:cs typeface="Raleway Black"/>
                <a:sym typeface="Raleway Black"/>
              </a:rPr>
              <a:t>Afirmação e Fortalecimento da Política de Educação Especial na Perspectiva da Educação Inclusiva- PNEEPEI (2023-2026)</a:t>
            </a:r>
            <a:br>
              <a:rPr lang="pt-BR" sz="1400" b="1" i="0" u="none" strike="noStrike" cap="none">
                <a:solidFill>
                  <a:srgbClr val="0043B7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717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AC7F2A1-698F-0456-368F-6F1AE28BD8CB}"/>
              </a:ext>
            </a:extLst>
          </p:cNvPr>
          <p:cNvSpPr/>
          <p:nvPr/>
        </p:nvSpPr>
        <p:spPr>
          <a:xfrm>
            <a:off x="0" y="4899379"/>
            <a:ext cx="2246489" cy="237066"/>
          </a:xfrm>
          <a:prstGeom prst="rect">
            <a:avLst/>
          </a:prstGeom>
          <a:solidFill>
            <a:srgbClr val="00D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852B4A6-276C-C5AA-B8BB-9620C533474A}"/>
              </a:ext>
            </a:extLst>
          </p:cNvPr>
          <p:cNvSpPr/>
          <p:nvPr/>
        </p:nvSpPr>
        <p:spPr>
          <a:xfrm>
            <a:off x="1625596" y="4899382"/>
            <a:ext cx="688625" cy="237064"/>
          </a:xfrm>
          <a:prstGeom prst="rect">
            <a:avLst/>
          </a:prstGeom>
          <a:solidFill>
            <a:srgbClr val="FF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Google Shape;112;p17">
            <a:extLst>
              <a:ext uri="{FF2B5EF4-FFF2-40B4-BE49-F238E27FC236}">
                <a16:creationId xmlns:a16="http://schemas.microsoft.com/office/drawing/2014/main" id="{BBED5995-99A5-93A0-9D04-496F02F8C185}"/>
              </a:ext>
            </a:extLst>
          </p:cNvPr>
          <p:cNvSpPr txBox="1"/>
          <p:nvPr/>
        </p:nvSpPr>
        <p:spPr>
          <a:xfrm>
            <a:off x="160550" y="351352"/>
            <a:ext cx="90075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pt-BR" sz="25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aleway Black"/>
                <a:cs typeface="Arial"/>
                <a:sym typeface="Arial"/>
              </a:rPr>
              <a:t>AFIRMAÇÃO E FORTALECIMENTO DA PNEEPEI</a:t>
            </a:r>
          </a:p>
        </p:txBody>
      </p:sp>
      <p:pic>
        <p:nvPicPr>
          <p:cNvPr id="11" name="Google Shape;133;p19">
            <a:extLst>
              <a:ext uri="{FF2B5EF4-FFF2-40B4-BE49-F238E27FC236}">
                <a16:creationId xmlns:a16="http://schemas.microsoft.com/office/drawing/2014/main" id="{93A519D6-5968-3F5A-BA71-D40B2ED46EA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71406" y="4632569"/>
            <a:ext cx="1664526" cy="38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3;p15">
            <a:extLst>
              <a:ext uri="{FF2B5EF4-FFF2-40B4-BE49-F238E27FC236}">
                <a16:creationId xmlns:a16="http://schemas.microsoft.com/office/drawing/2014/main" id="{DBD6D378-BDB0-5ECB-FFA8-21949671F203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56" b="37379"/>
          <a:stretch/>
        </p:blipFill>
        <p:spPr>
          <a:xfrm>
            <a:off x="5659090" y="4572649"/>
            <a:ext cx="1340021" cy="5080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C6B8210-9665-843C-28C8-4FA1E30C2D5C}"/>
              </a:ext>
            </a:extLst>
          </p:cNvPr>
          <p:cNvGraphicFramePr/>
          <p:nvPr/>
        </p:nvGraphicFramePr>
        <p:xfrm>
          <a:off x="160550" y="1171797"/>
          <a:ext cx="8775294" cy="2954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50236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5" name="Google Shape;3685;p280"/>
          <p:cNvSpPr/>
          <p:nvPr/>
        </p:nvSpPr>
        <p:spPr>
          <a:xfrm>
            <a:off x="701056" y="744140"/>
            <a:ext cx="2979872" cy="438308"/>
          </a:xfrm>
          <a:prstGeom prst="roundRect">
            <a:avLst>
              <a:gd name="adj" fmla="val 16667"/>
            </a:avLst>
          </a:prstGeom>
          <a:solidFill>
            <a:srgbClr val="11B880"/>
          </a:solidFill>
          <a:ln w="28575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Raleway" pitchFamily="2" charset="77"/>
                <a:ea typeface="Calibri"/>
                <a:cs typeface="Calibri"/>
                <a:sym typeface="Calibri"/>
              </a:rPr>
              <a:t>PDDE - SRM</a:t>
            </a:r>
            <a:endParaRPr sz="2400" dirty="0">
              <a:solidFill>
                <a:schemeClr val="lt1"/>
              </a:solidFill>
              <a:latin typeface="Raleway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3686" name="Google Shape;3686;p28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79" r="478"/>
          <a:stretch/>
        </p:blipFill>
        <p:spPr>
          <a:xfrm>
            <a:off x="4251722" y="744140"/>
            <a:ext cx="4629150" cy="36552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5;p20">
            <a:extLst>
              <a:ext uri="{FF2B5EF4-FFF2-40B4-BE49-F238E27FC236}">
                <a16:creationId xmlns:a16="http://schemas.microsoft.com/office/drawing/2014/main" id="{DAAB0FA7-A654-DE9A-3A8C-8EF196D6F269}"/>
              </a:ext>
            </a:extLst>
          </p:cNvPr>
          <p:cNvSpPr txBox="1"/>
          <p:nvPr/>
        </p:nvSpPr>
        <p:spPr>
          <a:xfrm>
            <a:off x="263128" y="1556107"/>
            <a:ext cx="3874532" cy="2154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600" b="1" dirty="0">
              <a:solidFill>
                <a:schemeClr val="tx1"/>
              </a:solidFill>
              <a:latin typeface="Raleway" pitchFamily="2" charset="0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Raleway" pitchFamily="2" charset="0"/>
              </a:rPr>
              <a:t>Em 2023 e 2024, o MEC empenhou </a:t>
            </a:r>
            <a:br>
              <a:rPr lang="pt-BR" sz="1600" b="1" dirty="0">
                <a:solidFill>
                  <a:schemeClr val="bg2">
                    <a:lumMod val="50000"/>
                  </a:schemeClr>
                </a:solidFill>
                <a:latin typeface="Raleway" pitchFamily="2" charset="0"/>
              </a:rPr>
            </a:br>
            <a:r>
              <a:rPr lang="pt-BR" sz="1600" b="1" dirty="0">
                <a:solidFill>
                  <a:srgbClr val="00B050"/>
                </a:solidFill>
                <a:latin typeface="Raleway" pitchFamily="2" charset="0"/>
              </a:rPr>
              <a:t>R$ 430 milhões</a:t>
            </a:r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Raleway" pitchFamily="2" charset="0"/>
              </a:rPr>
              <a:t> no PDDE-SRM para apoiar mais de </a:t>
            </a:r>
            <a:r>
              <a:rPr lang="pt-BR" sz="1600" b="1" dirty="0">
                <a:solidFill>
                  <a:srgbClr val="00B050"/>
                </a:solidFill>
                <a:latin typeface="Raleway" pitchFamily="2" charset="0"/>
              </a:rPr>
              <a:t>20 mil escolas</a:t>
            </a:r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Raleway" pitchFamily="2" charset="0"/>
              </a:rPr>
              <a:t>.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b="1" dirty="0">
              <a:solidFill>
                <a:schemeClr val="tx1"/>
              </a:solidFill>
              <a:latin typeface="Raleway" pitchFamily="2" charset="0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bg2">
                    <a:lumMod val="75000"/>
                  </a:schemeClr>
                </a:solidFill>
                <a:latin typeface="Raleway" pitchFamily="2" charset="0"/>
              </a:rPr>
              <a:t>De forma inédita, foram apoiadas escolas indígenas, quilombolas, do campo, bilíngue de surdos e escolas que ofertam AEE para estudantes autistas.</a:t>
            </a:r>
          </a:p>
        </p:txBody>
      </p:sp>
      <p:sp>
        <p:nvSpPr>
          <p:cNvPr id="2" name="Retângulo 4">
            <a:extLst>
              <a:ext uri="{FF2B5EF4-FFF2-40B4-BE49-F238E27FC236}">
                <a16:creationId xmlns:a16="http://schemas.microsoft.com/office/drawing/2014/main" id="{5A1146F4-3EAE-3B8C-45E2-8A9A9222A264}"/>
              </a:ext>
            </a:extLst>
          </p:cNvPr>
          <p:cNvSpPr/>
          <p:nvPr/>
        </p:nvSpPr>
        <p:spPr>
          <a:xfrm>
            <a:off x="0" y="4899379"/>
            <a:ext cx="2246489" cy="237066"/>
          </a:xfrm>
          <a:prstGeom prst="rect">
            <a:avLst/>
          </a:prstGeom>
          <a:solidFill>
            <a:srgbClr val="00D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oogle Shape;133;p19">
            <a:extLst>
              <a:ext uri="{FF2B5EF4-FFF2-40B4-BE49-F238E27FC236}">
                <a16:creationId xmlns:a16="http://schemas.microsoft.com/office/drawing/2014/main" id="{934CAE46-0F8E-D0F7-CEB7-4779FE0CD9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1406" y="4632569"/>
            <a:ext cx="1664526" cy="3881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5">
            <a:extLst>
              <a:ext uri="{FF2B5EF4-FFF2-40B4-BE49-F238E27FC236}">
                <a16:creationId xmlns:a16="http://schemas.microsoft.com/office/drawing/2014/main" id="{CA0285BE-1EC7-0948-BCE3-5E0B862D5923}"/>
              </a:ext>
            </a:extLst>
          </p:cNvPr>
          <p:cNvSpPr/>
          <p:nvPr/>
        </p:nvSpPr>
        <p:spPr>
          <a:xfrm>
            <a:off x="1625596" y="4899382"/>
            <a:ext cx="688625" cy="237064"/>
          </a:xfrm>
          <a:prstGeom prst="rect">
            <a:avLst/>
          </a:prstGeom>
          <a:solidFill>
            <a:srgbClr val="FF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505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AC7F2A1-698F-0456-368F-6F1AE28BD8CB}"/>
              </a:ext>
            </a:extLst>
          </p:cNvPr>
          <p:cNvSpPr/>
          <p:nvPr/>
        </p:nvSpPr>
        <p:spPr>
          <a:xfrm>
            <a:off x="0" y="4899379"/>
            <a:ext cx="2246489" cy="237066"/>
          </a:xfrm>
          <a:prstGeom prst="rect">
            <a:avLst/>
          </a:prstGeom>
          <a:solidFill>
            <a:srgbClr val="00D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852B4A6-276C-C5AA-B8BB-9620C533474A}"/>
              </a:ext>
            </a:extLst>
          </p:cNvPr>
          <p:cNvSpPr/>
          <p:nvPr/>
        </p:nvSpPr>
        <p:spPr>
          <a:xfrm>
            <a:off x="1625596" y="4899382"/>
            <a:ext cx="688625" cy="237064"/>
          </a:xfrm>
          <a:prstGeom prst="rect">
            <a:avLst/>
          </a:prstGeom>
          <a:solidFill>
            <a:srgbClr val="FF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Google Shape;111;p17">
            <a:extLst>
              <a:ext uri="{FF2B5EF4-FFF2-40B4-BE49-F238E27FC236}">
                <a16:creationId xmlns:a16="http://schemas.microsoft.com/office/drawing/2014/main" id="{E53BD813-F462-C558-9DA2-81AC1A4C0CAB}"/>
              </a:ext>
            </a:extLst>
          </p:cNvPr>
          <p:cNvSpPr txBox="1"/>
          <p:nvPr/>
        </p:nvSpPr>
        <p:spPr>
          <a:xfrm>
            <a:off x="204999" y="994008"/>
            <a:ext cx="8794992" cy="335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434343"/>
                </a:solidFill>
                <a:latin typeface="Raleway Black"/>
              </a:rPr>
              <a:t>Formação continuada</a:t>
            </a:r>
            <a:endParaRPr lang="pt-BR" sz="1100" dirty="0">
              <a:solidFill>
                <a:srgbClr val="434343"/>
              </a:solidFill>
              <a:latin typeface="Raleway" pitchFamily="2" charset="0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434343"/>
                </a:solidFill>
                <a:latin typeface="Raleway" pitchFamily="2" charset="0"/>
              </a:rPr>
              <a:t>Formação de gestores escolares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434343"/>
                </a:solidFill>
                <a:latin typeface="Raleway" pitchFamily="2" charset="0"/>
              </a:rPr>
              <a:t>Formação de professores de salas comuns 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434343"/>
                </a:solidFill>
                <a:latin typeface="Raleway" pitchFamily="2" charset="0"/>
              </a:rPr>
              <a:t>Formação de professores de AEE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434343"/>
                </a:solidFill>
                <a:latin typeface="Raleway" pitchFamily="2" charset="0"/>
              </a:rPr>
              <a:t>Formação específica para a EJA</a:t>
            </a:r>
            <a:endParaRPr lang="pt-BR" sz="2000" dirty="0">
              <a:solidFill>
                <a:srgbClr val="434343"/>
              </a:solidFill>
              <a:latin typeface="Raleway Black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PIBID Equidade/Educação Especial Inclusiva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PARFOR Equidade/Educação Especial Inclusiva</a:t>
            </a:r>
          </a:p>
          <a:p>
            <a:pPr algn="just"/>
            <a:endParaRPr lang="pt-BR"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/>
            <a:r>
              <a:rPr lang="pt-BR" sz="2000" b="1" dirty="0">
                <a:solidFill>
                  <a:schemeClr val="accent2"/>
                </a:solidFill>
              </a:rPr>
              <a:t>Previsão de 1.250 milhão de vagas</a:t>
            </a:r>
            <a:endParaRPr lang="pt-BR" sz="20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rgbClr val="434343"/>
              </a:solidFill>
              <a:latin typeface="Raleway Medium"/>
            </a:endParaRPr>
          </a:p>
        </p:txBody>
      </p:sp>
      <p:sp>
        <p:nvSpPr>
          <p:cNvPr id="3" name="Google Shape;112;p17">
            <a:extLst>
              <a:ext uri="{FF2B5EF4-FFF2-40B4-BE49-F238E27FC236}">
                <a16:creationId xmlns:a16="http://schemas.microsoft.com/office/drawing/2014/main" id="{BBED5995-99A5-93A0-9D04-496F02F8C185}"/>
              </a:ext>
            </a:extLst>
          </p:cNvPr>
          <p:cNvSpPr txBox="1"/>
          <p:nvPr/>
        </p:nvSpPr>
        <p:spPr>
          <a:xfrm>
            <a:off x="181327" y="433770"/>
            <a:ext cx="90075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4800"/>
            </a:pPr>
            <a:r>
              <a:rPr lang="pt-BR" sz="2500" dirty="0">
                <a:solidFill>
                  <a:srgbClr val="FF0000"/>
                </a:solidFill>
                <a:latin typeface="Raleway Black"/>
              </a:rPr>
              <a:t>FORMAÇÃO INICIAL E CONTINUADA</a:t>
            </a:r>
            <a:endParaRPr sz="2500" dirty="0">
              <a:solidFill>
                <a:srgbClr val="FF0000"/>
              </a:solidFill>
              <a:latin typeface="Raleway Black"/>
            </a:endParaRPr>
          </a:p>
        </p:txBody>
      </p:sp>
      <p:pic>
        <p:nvPicPr>
          <p:cNvPr id="11" name="Google Shape;133;p19">
            <a:extLst>
              <a:ext uri="{FF2B5EF4-FFF2-40B4-BE49-F238E27FC236}">
                <a16:creationId xmlns:a16="http://schemas.microsoft.com/office/drawing/2014/main" id="{93A519D6-5968-3F5A-BA71-D40B2ED46EA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71406" y="4632569"/>
            <a:ext cx="1664526" cy="38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47DD05D-E7E9-8B66-3FB6-E631229F9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829" y="1003126"/>
            <a:ext cx="3412678" cy="217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8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0"/>
          <p:cNvSpPr/>
          <p:nvPr/>
        </p:nvSpPr>
        <p:spPr>
          <a:xfrm>
            <a:off x="1198217" y="653481"/>
            <a:ext cx="3147600" cy="463500"/>
          </a:xfrm>
          <a:prstGeom prst="roundRect">
            <a:avLst>
              <a:gd name="adj" fmla="val 16667"/>
            </a:avLst>
          </a:prstGeom>
          <a:solidFill>
            <a:srgbClr val="F8332A"/>
          </a:solidFill>
          <a:ln w="28575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Orçamento</a:t>
            </a:r>
            <a:endParaRPr sz="1100" dirty="0"/>
          </a:p>
        </p:txBody>
      </p:sp>
      <p:sp>
        <p:nvSpPr>
          <p:cNvPr id="581" name="Google Shape;581;p90"/>
          <p:cNvSpPr txBox="1"/>
          <p:nvPr/>
        </p:nvSpPr>
        <p:spPr>
          <a:xfrm>
            <a:off x="1198225" y="1197925"/>
            <a:ext cx="739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Dotação orçamentária da SECADI de 2019 a 2024</a:t>
            </a:r>
            <a:endParaRPr sz="1800" b="1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90"/>
          <p:cNvSpPr txBox="1"/>
          <p:nvPr/>
        </p:nvSpPr>
        <p:spPr>
          <a:xfrm>
            <a:off x="2708688" y="4720425"/>
            <a:ext cx="47727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SIAF - Sistema Integrado de Administração Financeira do Governo Federal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698A7EA-D390-3F6A-469C-9C7DA730C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390" r="1250" b="3759"/>
          <a:stretch/>
        </p:blipFill>
        <p:spPr bwMode="auto">
          <a:xfrm>
            <a:off x="1081489" y="1657486"/>
            <a:ext cx="6528655" cy="306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1">
          <a:extLst>
            <a:ext uri="{FF2B5EF4-FFF2-40B4-BE49-F238E27FC236}">
              <a16:creationId xmlns:a16="http://schemas.microsoft.com/office/drawing/2014/main" id="{4B33ACD1-BDC3-7BBA-05A2-8C5752918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909;p118">
            <a:extLst>
              <a:ext uri="{FF2B5EF4-FFF2-40B4-BE49-F238E27FC236}">
                <a16:creationId xmlns:a16="http://schemas.microsoft.com/office/drawing/2014/main" id="{ADF7BD57-8FA6-EEF7-B547-90E4BECEBD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250" r="17021"/>
          <a:stretch/>
        </p:blipFill>
        <p:spPr>
          <a:xfrm>
            <a:off x="400126" y="1849623"/>
            <a:ext cx="2896975" cy="2502102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912;p118">
            <a:extLst>
              <a:ext uri="{FF2B5EF4-FFF2-40B4-BE49-F238E27FC236}">
                <a16:creationId xmlns:a16="http://schemas.microsoft.com/office/drawing/2014/main" id="{67C45F59-B7DB-0CA8-24B8-757E9DBCA7EE}"/>
              </a:ext>
            </a:extLst>
          </p:cNvPr>
          <p:cNvSpPr/>
          <p:nvPr/>
        </p:nvSpPr>
        <p:spPr>
          <a:xfrm>
            <a:off x="2913579" y="3102149"/>
            <a:ext cx="529163" cy="656160"/>
          </a:xfrm>
          <a:custGeom>
            <a:avLst/>
            <a:gdLst/>
            <a:ahLst/>
            <a:cxnLst/>
            <a:rect l="l" t="t" r="r" b="b"/>
            <a:pathLst>
              <a:path w="20084" h="19672" extrusionOk="0">
                <a:moveTo>
                  <a:pt x="20084" y="19170"/>
                </a:moveTo>
                <a:cubicBezTo>
                  <a:pt x="5082" y="21600"/>
                  <a:pt x="-1516" y="15210"/>
                  <a:pt x="291" y="0"/>
                </a:cubicBezTo>
              </a:path>
            </a:pathLst>
          </a:custGeom>
          <a:noFill/>
          <a:ln w="25400" cap="flat" cmpd="sng">
            <a:solidFill>
              <a:srgbClr val="223D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00"/>
              </a:buClr>
              <a:buSzPts val="1400"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9600"/>
              </a:solidFill>
              <a:effectLst/>
              <a:uLnTx/>
              <a:uFillTx/>
            </a:endParaRPr>
          </a:p>
        </p:txBody>
      </p:sp>
      <p:sp>
        <p:nvSpPr>
          <p:cNvPr id="50" name="Google Shape;913;p118">
            <a:extLst>
              <a:ext uri="{FF2B5EF4-FFF2-40B4-BE49-F238E27FC236}">
                <a16:creationId xmlns:a16="http://schemas.microsoft.com/office/drawing/2014/main" id="{7E605B6D-4515-A6EA-3EB0-469E53C986B0}"/>
              </a:ext>
            </a:extLst>
          </p:cNvPr>
          <p:cNvSpPr txBox="1"/>
          <p:nvPr/>
        </p:nvSpPr>
        <p:spPr>
          <a:xfrm>
            <a:off x="1494804" y="4955871"/>
            <a:ext cx="38454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SzPts val="700"/>
            </a:pPr>
            <a:r>
              <a:rPr lang="pt-BR" sz="500" b="1" dirty="0">
                <a:latin typeface="Helvetica Neue"/>
                <a:ea typeface="Helvetica Neue"/>
                <a:cs typeface="Helvetica Neue"/>
                <a:sym typeface="Helvetica Neue"/>
              </a:rPr>
              <a:t>Elaboração: CGAM/</a:t>
            </a:r>
            <a:r>
              <a:rPr lang="pt-BR" sz="500" b="1" dirty="0" err="1">
                <a:latin typeface="Helvetica Neue"/>
                <a:ea typeface="Helvetica Neue"/>
                <a:cs typeface="Helvetica Neue"/>
                <a:sym typeface="Helvetica Neue"/>
              </a:rPr>
              <a:t>Secadi</a:t>
            </a:r>
            <a:r>
              <a:rPr lang="pt-BR" sz="500" b="1" dirty="0">
                <a:latin typeface="Helvetica Neue"/>
                <a:ea typeface="Helvetica Neue"/>
                <a:cs typeface="Helvetica Neue"/>
                <a:sym typeface="Helvetica Neue"/>
              </a:rPr>
              <a:t>, com dados do censo demográfico de 2022.</a:t>
            </a:r>
            <a:endParaRPr sz="12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916;p118">
            <a:extLst>
              <a:ext uri="{FF2B5EF4-FFF2-40B4-BE49-F238E27FC236}">
                <a16:creationId xmlns:a16="http://schemas.microsoft.com/office/drawing/2014/main" id="{3BBFA07C-E478-2489-90C6-B9B179EC53F3}"/>
              </a:ext>
            </a:extLst>
          </p:cNvPr>
          <p:cNvSpPr txBox="1"/>
          <p:nvPr/>
        </p:nvSpPr>
        <p:spPr>
          <a:xfrm>
            <a:off x="3281605" y="2292375"/>
            <a:ext cx="1157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212121"/>
              </a:buClr>
              <a:buSzPts val="1500"/>
            </a:pPr>
            <a:r>
              <a:rPr lang="pt-BR" sz="1000" dirty="0" err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UFs</a:t>
            </a:r>
            <a:r>
              <a:rPr lang="pt-BR" sz="1000" dirty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com maior percentual de pessoas não alfabetizadas do país </a:t>
            </a:r>
            <a:r>
              <a:rPr lang="pt-BR" sz="1000" b="1" dirty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estão no Norte e Nordeste</a:t>
            </a:r>
            <a:endParaRPr sz="10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Google Shape;917;p118">
            <a:extLst>
              <a:ext uri="{FF2B5EF4-FFF2-40B4-BE49-F238E27FC236}">
                <a16:creationId xmlns:a16="http://schemas.microsoft.com/office/drawing/2014/main" id="{6890A168-0A70-5533-8822-1BE7E13C5CAB}"/>
              </a:ext>
            </a:extLst>
          </p:cNvPr>
          <p:cNvSpPr txBox="1"/>
          <p:nvPr/>
        </p:nvSpPr>
        <p:spPr>
          <a:xfrm>
            <a:off x="3453269" y="3493675"/>
            <a:ext cx="1357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212121"/>
              </a:buClr>
              <a:buSzPts val="1300"/>
            </a:pPr>
            <a:r>
              <a:rPr lang="pt-BR" sz="1000" dirty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Enquanto </a:t>
            </a:r>
            <a:r>
              <a:rPr lang="pt-BR" sz="1000" b="1" dirty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54% </a:t>
            </a:r>
            <a:endParaRPr sz="10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212121"/>
              </a:buClr>
              <a:buSzPts val="1300"/>
            </a:pPr>
            <a:r>
              <a:rPr lang="pt-BR" sz="1000" b="1" dirty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 população </a:t>
            </a:r>
            <a:endParaRPr sz="10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212121"/>
              </a:buClr>
              <a:buSzPts val="1300"/>
            </a:pPr>
            <a:r>
              <a:rPr lang="pt-BR" sz="1000" b="1" dirty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não alfabetizada estão no Nordeste e 24% no Sudeste</a:t>
            </a:r>
            <a:endParaRPr sz="10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Google Shape;922;p118">
            <a:extLst>
              <a:ext uri="{FF2B5EF4-FFF2-40B4-BE49-F238E27FC236}">
                <a16:creationId xmlns:a16="http://schemas.microsoft.com/office/drawing/2014/main" id="{B6CAAB49-8B1C-6836-E370-501E0BD8E7B1}"/>
              </a:ext>
            </a:extLst>
          </p:cNvPr>
          <p:cNvSpPr/>
          <p:nvPr/>
        </p:nvSpPr>
        <p:spPr>
          <a:xfrm>
            <a:off x="7808057" y="4541525"/>
            <a:ext cx="1057200" cy="22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634A2C1-9C54-8567-FB46-CB2E64DD31B8}"/>
              </a:ext>
            </a:extLst>
          </p:cNvPr>
          <p:cNvGrpSpPr/>
          <p:nvPr/>
        </p:nvGrpSpPr>
        <p:grpSpPr>
          <a:xfrm>
            <a:off x="772388" y="802011"/>
            <a:ext cx="3808751" cy="839531"/>
            <a:chOff x="298474" y="620644"/>
            <a:chExt cx="3808751" cy="839531"/>
          </a:xfrm>
        </p:grpSpPr>
        <p:sp>
          <p:nvSpPr>
            <p:cNvPr id="58" name="Google Shape;911;p118">
              <a:extLst>
                <a:ext uri="{FF2B5EF4-FFF2-40B4-BE49-F238E27FC236}">
                  <a16:creationId xmlns:a16="http://schemas.microsoft.com/office/drawing/2014/main" id="{4710E967-9815-A217-DD58-A4630CD3A6F2}"/>
                </a:ext>
              </a:extLst>
            </p:cNvPr>
            <p:cNvSpPr txBox="1"/>
            <p:nvPr/>
          </p:nvSpPr>
          <p:spPr>
            <a:xfrm>
              <a:off x="381825" y="906075"/>
              <a:ext cx="3725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>
                <a:buClr>
                  <a:srgbClr val="212121"/>
                </a:buClr>
                <a:buSzPts val="1500"/>
              </a:pPr>
              <a:r>
                <a:rPr lang="pt-BR" sz="1500" dirty="0">
                  <a:solidFill>
                    <a:srgbClr val="21212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Taxa de analfabetismo das pessoas </a:t>
              </a:r>
              <a:br>
                <a:rPr lang="pt-BR" sz="1500" dirty="0">
                  <a:solidFill>
                    <a:srgbClr val="21212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pt-BR" sz="1500" dirty="0">
                  <a:solidFill>
                    <a:srgbClr val="21212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de 15 anos ou mais </a:t>
              </a:r>
              <a:r>
                <a:rPr lang="pt-BR" sz="1300" dirty="0">
                  <a:solidFill>
                    <a:srgbClr val="21212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- </a:t>
              </a:r>
              <a:r>
                <a:rPr lang="pt-BR" sz="1500" b="1" dirty="0">
                  <a:solidFill>
                    <a:srgbClr val="C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11,4 milhões </a:t>
              </a:r>
              <a:endParaRPr sz="1500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9" name="Google Shape;923;p118">
              <a:extLst>
                <a:ext uri="{FF2B5EF4-FFF2-40B4-BE49-F238E27FC236}">
                  <a16:creationId xmlns:a16="http://schemas.microsoft.com/office/drawing/2014/main" id="{30B3623D-9749-0B38-13DF-7CE309A747B8}"/>
                </a:ext>
              </a:extLst>
            </p:cNvPr>
            <p:cNvSpPr txBox="1"/>
            <p:nvPr/>
          </p:nvSpPr>
          <p:spPr>
            <a:xfrm>
              <a:off x="298474" y="620644"/>
              <a:ext cx="3471757" cy="615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>
                <a:buSzPts val="1400"/>
              </a:pPr>
              <a:r>
                <a:rPr lang="pt-BR" b="1" dirty="0">
                  <a:solidFill>
                    <a:srgbClr val="183EFF"/>
                  </a:solidFill>
                  <a:latin typeface="Arial Black" panose="020B0A04020102020204" pitchFamily="34" charset="0"/>
                  <a:ea typeface="Helvetica Neue"/>
                  <a:cs typeface="Helvetica Neue"/>
                  <a:sym typeface="Helvetica Neue"/>
                </a:rPr>
                <a:t>PESSOAS NÃO ALFABETIZADAS</a:t>
              </a:r>
              <a:br>
                <a:rPr lang="pt-BR" b="1" dirty="0">
                  <a:solidFill>
                    <a:srgbClr val="183EFF"/>
                  </a:solidFill>
                  <a:latin typeface="Arial Black" panose="020B0A04020102020204" pitchFamily="34" charset="0"/>
                  <a:ea typeface="Helvetica Neue"/>
                  <a:cs typeface="Helvetica Neue"/>
                  <a:sym typeface="Helvetica Neue"/>
                </a:rPr>
              </a:br>
              <a:endParaRPr b="1" u="sng" dirty="0">
                <a:solidFill>
                  <a:srgbClr val="183EFF"/>
                </a:solidFill>
                <a:latin typeface="Arial Black" panose="020B0A040201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60" name="Google Shape;925;p118">
            <a:extLst>
              <a:ext uri="{FF2B5EF4-FFF2-40B4-BE49-F238E27FC236}">
                <a16:creationId xmlns:a16="http://schemas.microsoft.com/office/drawing/2014/main" id="{85A88DAF-EF6E-FCF1-EDAA-B8C99BAF8A28}"/>
              </a:ext>
            </a:extLst>
          </p:cNvPr>
          <p:cNvSpPr/>
          <p:nvPr/>
        </p:nvSpPr>
        <p:spPr>
          <a:xfrm>
            <a:off x="2411911" y="4130313"/>
            <a:ext cx="820200" cy="22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61" name="Google Shape;926;p118">
            <a:extLst>
              <a:ext uri="{FF2B5EF4-FFF2-40B4-BE49-F238E27FC236}">
                <a16:creationId xmlns:a16="http://schemas.microsoft.com/office/drawing/2014/main" id="{DBAB9749-68A1-A6F2-AD44-B194A7E4B8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1554" t="34933" r="-787" b="34936"/>
          <a:stretch/>
        </p:blipFill>
        <p:spPr>
          <a:xfrm>
            <a:off x="645525" y="3460400"/>
            <a:ext cx="310200" cy="7538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927;p118">
            <a:extLst>
              <a:ext uri="{FF2B5EF4-FFF2-40B4-BE49-F238E27FC236}">
                <a16:creationId xmlns:a16="http://schemas.microsoft.com/office/drawing/2014/main" id="{F50A9A62-8735-07CB-8DDF-A0477C5E9EC6}"/>
              </a:ext>
            </a:extLst>
          </p:cNvPr>
          <p:cNvSpPr txBox="1"/>
          <p:nvPr/>
        </p:nvSpPr>
        <p:spPr>
          <a:xfrm>
            <a:off x="5061066" y="4948071"/>
            <a:ext cx="3845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SzPts val="700"/>
            </a:pPr>
            <a:r>
              <a:rPr lang="pt-BR" sz="500" b="1">
                <a:latin typeface="Helvetica Neue"/>
                <a:ea typeface="Helvetica Neue"/>
                <a:cs typeface="Helvetica Neue"/>
                <a:sym typeface="Helvetica Neue"/>
              </a:rPr>
              <a:t>Elaboração: CGAM/Secadi, com dados da Pnad do 4</a:t>
            </a:r>
            <a:r>
              <a:rPr lang="pt-BR" sz="600" b="1">
                <a:latin typeface="Helvetica Neue"/>
                <a:ea typeface="Helvetica Neue"/>
                <a:cs typeface="Helvetica Neue"/>
                <a:sym typeface="Helvetica Neue"/>
              </a:rPr>
              <a:t>º </a:t>
            </a:r>
            <a:r>
              <a:rPr lang="pt-BR" sz="500" b="1">
                <a:latin typeface="Helvetica Neue"/>
                <a:ea typeface="Helvetica Neue"/>
                <a:cs typeface="Helvetica Neue"/>
                <a:sym typeface="Helvetica Neue"/>
              </a:rPr>
              <a:t> trimestre de  2023.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" name="Google Shape;928;p118">
            <a:extLst>
              <a:ext uri="{FF2B5EF4-FFF2-40B4-BE49-F238E27FC236}">
                <a16:creationId xmlns:a16="http://schemas.microsoft.com/office/drawing/2014/main" id="{49143F38-88F0-EA06-34BA-D370852DFC83}"/>
              </a:ext>
            </a:extLst>
          </p:cNvPr>
          <p:cNvSpPr txBox="1"/>
          <p:nvPr/>
        </p:nvSpPr>
        <p:spPr>
          <a:xfrm>
            <a:off x="1017970" y="2316303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AM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6" name="Google Shape;929;p118">
            <a:extLst>
              <a:ext uri="{FF2B5EF4-FFF2-40B4-BE49-F238E27FC236}">
                <a16:creationId xmlns:a16="http://schemas.microsoft.com/office/drawing/2014/main" id="{580ACC95-32EB-5FD1-CE8A-9A6B3AFD3263}"/>
              </a:ext>
            </a:extLst>
          </p:cNvPr>
          <p:cNvSpPr txBox="1"/>
          <p:nvPr/>
        </p:nvSpPr>
        <p:spPr>
          <a:xfrm>
            <a:off x="1224223" y="1932234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RR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7" name="Google Shape;930;p118">
            <a:extLst>
              <a:ext uri="{FF2B5EF4-FFF2-40B4-BE49-F238E27FC236}">
                <a16:creationId xmlns:a16="http://schemas.microsoft.com/office/drawing/2014/main" id="{1E98C517-DAF9-D868-87E4-66810CC407AB}"/>
              </a:ext>
            </a:extLst>
          </p:cNvPr>
          <p:cNvSpPr txBox="1"/>
          <p:nvPr/>
        </p:nvSpPr>
        <p:spPr>
          <a:xfrm>
            <a:off x="1749417" y="2302034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PA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8" name="Google Shape;931;p118">
            <a:extLst>
              <a:ext uri="{FF2B5EF4-FFF2-40B4-BE49-F238E27FC236}">
                <a16:creationId xmlns:a16="http://schemas.microsoft.com/office/drawing/2014/main" id="{F79211F9-AF3A-80EF-CFC2-975B7B4C7EA9}"/>
              </a:ext>
            </a:extLst>
          </p:cNvPr>
          <p:cNvSpPr txBox="1"/>
          <p:nvPr/>
        </p:nvSpPr>
        <p:spPr>
          <a:xfrm>
            <a:off x="1828427" y="1977931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AP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9" name="Google Shape;932;p118">
            <a:extLst>
              <a:ext uri="{FF2B5EF4-FFF2-40B4-BE49-F238E27FC236}">
                <a16:creationId xmlns:a16="http://schemas.microsoft.com/office/drawing/2014/main" id="{A5A19143-0C3C-14D0-4EC2-9A7146FBB467}"/>
              </a:ext>
            </a:extLst>
          </p:cNvPr>
          <p:cNvSpPr txBox="1"/>
          <p:nvPr/>
        </p:nvSpPr>
        <p:spPr>
          <a:xfrm>
            <a:off x="2230909" y="2376686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MA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0" name="Google Shape;933;p118">
            <a:extLst>
              <a:ext uri="{FF2B5EF4-FFF2-40B4-BE49-F238E27FC236}">
                <a16:creationId xmlns:a16="http://schemas.microsoft.com/office/drawing/2014/main" id="{FBAB0047-3FAA-3F7F-7105-3E45F6477397}"/>
              </a:ext>
            </a:extLst>
          </p:cNvPr>
          <p:cNvSpPr txBox="1"/>
          <p:nvPr/>
        </p:nvSpPr>
        <p:spPr>
          <a:xfrm>
            <a:off x="2459722" y="2509561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PI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1" name="Google Shape;934;p118">
            <a:extLst>
              <a:ext uri="{FF2B5EF4-FFF2-40B4-BE49-F238E27FC236}">
                <a16:creationId xmlns:a16="http://schemas.microsoft.com/office/drawing/2014/main" id="{0CEEB14A-1DF9-1DFF-CE17-5306E0464F5F}"/>
              </a:ext>
            </a:extLst>
          </p:cNvPr>
          <p:cNvSpPr txBox="1"/>
          <p:nvPr/>
        </p:nvSpPr>
        <p:spPr>
          <a:xfrm>
            <a:off x="2593910" y="2372739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CE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2" name="Google Shape;935;p118">
            <a:extLst>
              <a:ext uri="{FF2B5EF4-FFF2-40B4-BE49-F238E27FC236}">
                <a16:creationId xmlns:a16="http://schemas.microsoft.com/office/drawing/2014/main" id="{008CA48F-36AC-F03E-DCF2-75C38E5358B5}"/>
              </a:ext>
            </a:extLst>
          </p:cNvPr>
          <p:cNvSpPr txBox="1"/>
          <p:nvPr/>
        </p:nvSpPr>
        <p:spPr>
          <a:xfrm>
            <a:off x="2817578" y="2404327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RN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3" name="Google Shape;936;p118">
            <a:extLst>
              <a:ext uri="{FF2B5EF4-FFF2-40B4-BE49-F238E27FC236}">
                <a16:creationId xmlns:a16="http://schemas.microsoft.com/office/drawing/2014/main" id="{95BC780C-8ED0-E2B6-8511-8DA2FC38E5CD}"/>
              </a:ext>
            </a:extLst>
          </p:cNvPr>
          <p:cNvSpPr txBox="1"/>
          <p:nvPr/>
        </p:nvSpPr>
        <p:spPr>
          <a:xfrm>
            <a:off x="2966238" y="2560877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PB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4" name="Google Shape;937;p118">
            <a:extLst>
              <a:ext uri="{FF2B5EF4-FFF2-40B4-BE49-F238E27FC236}">
                <a16:creationId xmlns:a16="http://schemas.microsoft.com/office/drawing/2014/main" id="{3E7C9E28-E025-227F-E02C-84E1CDB3BB92}"/>
              </a:ext>
            </a:extLst>
          </p:cNvPr>
          <p:cNvSpPr txBox="1"/>
          <p:nvPr/>
        </p:nvSpPr>
        <p:spPr>
          <a:xfrm>
            <a:off x="2583397" y="2624026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PE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5" name="Google Shape;938;p118">
            <a:extLst>
              <a:ext uri="{FF2B5EF4-FFF2-40B4-BE49-F238E27FC236}">
                <a16:creationId xmlns:a16="http://schemas.microsoft.com/office/drawing/2014/main" id="{4330CD2C-16A8-8ACC-3B84-E0EA0EB67979}"/>
              </a:ext>
            </a:extLst>
          </p:cNvPr>
          <p:cNvSpPr txBox="1"/>
          <p:nvPr/>
        </p:nvSpPr>
        <p:spPr>
          <a:xfrm>
            <a:off x="2455784" y="2835830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BA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6" name="Google Shape;939;p118">
            <a:extLst>
              <a:ext uri="{FF2B5EF4-FFF2-40B4-BE49-F238E27FC236}">
                <a16:creationId xmlns:a16="http://schemas.microsoft.com/office/drawing/2014/main" id="{0A0E778B-D45F-6C8A-7EC5-745DBD8E89FD}"/>
              </a:ext>
            </a:extLst>
          </p:cNvPr>
          <p:cNvSpPr txBox="1"/>
          <p:nvPr/>
        </p:nvSpPr>
        <p:spPr>
          <a:xfrm>
            <a:off x="2891238" y="2738477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AL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7" name="Google Shape;940;p118">
            <a:extLst>
              <a:ext uri="{FF2B5EF4-FFF2-40B4-BE49-F238E27FC236}">
                <a16:creationId xmlns:a16="http://schemas.microsoft.com/office/drawing/2014/main" id="{56830509-8BC2-D35C-69BB-C201CCB910AE}"/>
              </a:ext>
            </a:extLst>
          </p:cNvPr>
          <p:cNvSpPr txBox="1"/>
          <p:nvPr/>
        </p:nvSpPr>
        <p:spPr>
          <a:xfrm>
            <a:off x="2835994" y="2813477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SE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8" name="Google Shape;941;p118">
            <a:extLst>
              <a:ext uri="{FF2B5EF4-FFF2-40B4-BE49-F238E27FC236}">
                <a16:creationId xmlns:a16="http://schemas.microsoft.com/office/drawing/2014/main" id="{50D48371-ACFE-384A-D6A9-DDC695D39DD2}"/>
              </a:ext>
            </a:extLst>
          </p:cNvPr>
          <p:cNvSpPr txBox="1"/>
          <p:nvPr/>
        </p:nvSpPr>
        <p:spPr>
          <a:xfrm>
            <a:off x="2274857" y="3191912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MG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9" name="Google Shape;942;p118">
            <a:extLst>
              <a:ext uri="{FF2B5EF4-FFF2-40B4-BE49-F238E27FC236}">
                <a16:creationId xmlns:a16="http://schemas.microsoft.com/office/drawing/2014/main" id="{4EDB147A-5E21-0153-E6F3-CB8DDEC9CF91}"/>
              </a:ext>
            </a:extLst>
          </p:cNvPr>
          <p:cNvSpPr txBox="1"/>
          <p:nvPr/>
        </p:nvSpPr>
        <p:spPr>
          <a:xfrm>
            <a:off x="2662734" y="3360762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ES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0" name="Google Shape;943;p118">
            <a:extLst>
              <a:ext uri="{FF2B5EF4-FFF2-40B4-BE49-F238E27FC236}">
                <a16:creationId xmlns:a16="http://schemas.microsoft.com/office/drawing/2014/main" id="{5EA1CF29-810C-1D7E-9AD7-98AB5590F4BE}"/>
              </a:ext>
            </a:extLst>
          </p:cNvPr>
          <p:cNvSpPr txBox="1"/>
          <p:nvPr/>
        </p:nvSpPr>
        <p:spPr>
          <a:xfrm>
            <a:off x="2509684" y="3547987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RJ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1" name="Google Shape;944;p118">
            <a:extLst>
              <a:ext uri="{FF2B5EF4-FFF2-40B4-BE49-F238E27FC236}">
                <a16:creationId xmlns:a16="http://schemas.microsoft.com/office/drawing/2014/main" id="{CF4A929B-7C1D-D898-8B52-E7CE468A1B20}"/>
              </a:ext>
            </a:extLst>
          </p:cNvPr>
          <p:cNvSpPr txBox="1"/>
          <p:nvPr/>
        </p:nvSpPr>
        <p:spPr>
          <a:xfrm>
            <a:off x="2026721" y="3438212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SP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2" name="Google Shape;945;p118">
            <a:extLst>
              <a:ext uri="{FF2B5EF4-FFF2-40B4-BE49-F238E27FC236}">
                <a16:creationId xmlns:a16="http://schemas.microsoft.com/office/drawing/2014/main" id="{1B354EB6-8B12-5FB2-2242-6ABE3FDF0E60}"/>
              </a:ext>
            </a:extLst>
          </p:cNvPr>
          <p:cNvSpPr txBox="1"/>
          <p:nvPr/>
        </p:nvSpPr>
        <p:spPr>
          <a:xfrm>
            <a:off x="2091203" y="3047490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DF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3" name="Google Shape;946;p118">
            <a:extLst>
              <a:ext uri="{FF2B5EF4-FFF2-40B4-BE49-F238E27FC236}">
                <a16:creationId xmlns:a16="http://schemas.microsoft.com/office/drawing/2014/main" id="{6C163B84-4FA0-5214-6FF4-FB8A649AF85A}"/>
              </a:ext>
            </a:extLst>
          </p:cNvPr>
          <p:cNvSpPr txBox="1"/>
          <p:nvPr/>
        </p:nvSpPr>
        <p:spPr>
          <a:xfrm>
            <a:off x="1878165" y="3109443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GO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4" name="Google Shape;947;p118">
            <a:extLst>
              <a:ext uri="{FF2B5EF4-FFF2-40B4-BE49-F238E27FC236}">
                <a16:creationId xmlns:a16="http://schemas.microsoft.com/office/drawing/2014/main" id="{22A7F238-AC9E-0B7E-A417-32D953DAE77B}"/>
              </a:ext>
            </a:extLst>
          </p:cNvPr>
          <p:cNvSpPr txBox="1"/>
          <p:nvPr/>
        </p:nvSpPr>
        <p:spPr>
          <a:xfrm>
            <a:off x="1567784" y="2860781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MT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5" name="Google Shape;948;p118">
            <a:extLst>
              <a:ext uri="{FF2B5EF4-FFF2-40B4-BE49-F238E27FC236}">
                <a16:creationId xmlns:a16="http://schemas.microsoft.com/office/drawing/2014/main" id="{D7CF52C8-FE9F-A1F5-06C6-3449E5B30105}"/>
              </a:ext>
            </a:extLst>
          </p:cNvPr>
          <p:cNvSpPr txBox="1"/>
          <p:nvPr/>
        </p:nvSpPr>
        <p:spPr>
          <a:xfrm>
            <a:off x="1130884" y="2731856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RO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6" name="Google Shape;949;p118">
            <a:extLst>
              <a:ext uri="{FF2B5EF4-FFF2-40B4-BE49-F238E27FC236}">
                <a16:creationId xmlns:a16="http://schemas.microsoft.com/office/drawing/2014/main" id="{E03C0C70-4489-906C-EC8B-740E3260E2C9}"/>
              </a:ext>
            </a:extLst>
          </p:cNvPr>
          <p:cNvSpPr txBox="1"/>
          <p:nvPr/>
        </p:nvSpPr>
        <p:spPr>
          <a:xfrm>
            <a:off x="652012" y="2643725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AC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7" name="Google Shape;950;p118">
            <a:extLst>
              <a:ext uri="{FF2B5EF4-FFF2-40B4-BE49-F238E27FC236}">
                <a16:creationId xmlns:a16="http://schemas.microsoft.com/office/drawing/2014/main" id="{638E4B4D-2E0F-F855-958F-FFD9EA4155E5}"/>
              </a:ext>
            </a:extLst>
          </p:cNvPr>
          <p:cNvSpPr txBox="1"/>
          <p:nvPr/>
        </p:nvSpPr>
        <p:spPr>
          <a:xfrm>
            <a:off x="1636099" y="3318609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MS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8" name="Google Shape;951;p118">
            <a:extLst>
              <a:ext uri="{FF2B5EF4-FFF2-40B4-BE49-F238E27FC236}">
                <a16:creationId xmlns:a16="http://schemas.microsoft.com/office/drawing/2014/main" id="{3B5DA4D6-4DFA-3299-BAC3-25820416DCFC}"/>
              </a:ext>
            </a:extLst>
          </p:cNvPr>
          <p:cNvSpPr txBox="1"/>
          <p:nvPr/>
        </p:nvSpPr>
        <p:spPr>
          <a:xfrm>
            <a:off x="1835963" y="3588325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PR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9" name="Google Shape;952;p118">
            <a:extLst>
              <a:ext uri="{FF2B5EF4-FFF2-40B4-BE49-F238E27FC236}">
                <a16:creationId xmlns:a16="http://schemas.microsoft.com/office/drawing/2014/main" id="{0F03EF39-5FB8-8D21-6C99-184288360E20}"/>
              </a:ext>
            </a:extLst>
          </p:cNvPr>
          <p:cNvSpPr txBox="1"/>
          <p:nvPr/>
        </p:nvSpPr>
        <p:spPr>
          <a:xfrm>
            <a:off x="1985960" y="3840925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SC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0" name="Google Shape;953;p118">
            <a:extLst>
              <a:ext uri="{FF2B5EF4-FFF2-40B4-BE49-F238E27FC236}">
                <a16:creationId xmlns:a16="http://schemas.microsoft.com/office/drawing/2014/main" id="{F9CA5679-2D21-74CC-6C6B-4CCCAFF2FEE4}"/>
              </a:ext>
            </a:extLst>
          </p:cNvPr>
          <p:cNvSpPr txBox="1"/>
          <p:nvPr/>
        </p:nvSpPr>
        <p:spPr>
          <a:xfrm>
            <a:off x="1730725" y="3900119"/>
            <a:ext cx="34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400" b="1">
                <a:latin typeface="Helvetica Neue"/>
                <a:ea typeface="Helvetica Neue"/>
                <a:cs typeface="Helvetica Neue"/>
                <a:sym typeface="Helvetica Neue"/>
              </a:rPr>
              <a:t>RS</a:t>
            </a:r>
            <a:endParaRPr sz="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F843C736-F776-BC62-30A4-F3A0FB191E5F}"/>
              </a:ext>
            </a:extLst>
          </p:cNvPr>
          <p:cNvGrpSpPr/>
          <p:nvPr/>
        </p:nvGrpSpPr>
        <p:grpSpPr>
          <a:xfrm>
            <a:off x="4751333" y="782386"/>
            <a:ext cx="4155133" cy="1095680"/>
            <a:chOff x="4751333" y="543810"/>
            <a:chExt cx="4155133" cy="1095680"/>
          </a:xfrm>
        </p:grpSpPr>
        <p:sp>
          <p:nvSpPr>
            <p:cNvPr id="602" name="Google Shape;915;p118">
              <a:extLst>
                <a:ext uri="{FF2B5EF4-FFF2-40B4-BE49-F238E27FC236}">
                  <a16:creationId xmlns:a16="http://schemas.microsoft.com/office/drawing/2014/main" id="{1254EA86-DE38-84DE-80D5-6D7FA0326F68}"/>
                </a:ext>
              </a:extLst>
            </p:cNvPr>
            <p:cNvSpPr txBox="1"/>
            <p:nvPr/>
          </p:nvSpPr>
          <p:spPr>
            <a:xfrm>
              <a:off x="4855800" y="854700"/>
              <a:ext cx="3849825" cy="7847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>
                <a:buSzPts val="1500"/>
              </a:pPr>
              <a:r>
                <a:rPr lang="pt-BR" sz="1500" dirty="0">
                  <a:solidFill>
                    <a:srgbClr val="21212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Percentual da população de 18 anos ou mais sem educação básica concluída e fora da escola - </a:t>
              </a:r>
              <a:r>
                <a:rPr lang="pt-BR" sz="1500" b="1" dirty="0">
                  <a:solidFill>
                    <a:srgbClr val="C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68 milhões</a:t>
              </a:r>
              <a:endParaRPr sz="1500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03" name="Google Shape;923;p118">
              <a:extLst>
                <a:ext uri="{FF2B5EF4-FFF2-40B4-BE49-F238E27FC236}">
                  <a16:creationId xmlns:a16="http://schemas.microsoft.com/office/drawing/2014/main" id="{BB48B01F-FC02-56FA-8E54-B716192AEAB6}"/>
                </a:ext>
              </a:extLst>
            </p:cNvPr>
            <p:cNvSpPr txBox="1"/>
            <p:nvPr/>
          </p:nvSpPr>
          <p:spPr>
            <a:xfrm>
              <a:off x="4751333" y="543810"/>
              <a:ext cx="4155133" cy="400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>
                <a:buSzPts val="1400"/>
              </a:pPr>
              <a:r>
                <a:rPr lang="pt-BR" b="1" dirty="0">
                  <a:solidFill>
                    <a:srgbClr val="183EFF"/>
                  </a:solidFill>
                  <a:latin typeface="Arial Black" panose="020B0A04020102020204" pitchFamily="34" charset="0"/>
                  <a:ea typeface="Helvetica Neue"/>
                  <a:cs typeface="Helvetica Neue"/>
                  <a:sym typeface="Helvetica Neue"/>
                </a:rPr>
                <a:t>PESSOAS SEM A EDUCAÇÃO BÁSICA</a:t>
              </a:r>
              <a:endParaRPr b="1" u="sng" dirty="0">
                <a:solidFill>
                  <a:srgbClr val="183EFF"/>
                </a:solidFill>
                <a:latin typeface="Arial Black" panose="020B0A040201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604" name="Google Shape;920;p118">
            <a:extLst>
              <a:ext uri="{FF2B5EF4-FFF2-40B4-BE49-F238E27FC236}">
                <a16:creationId xmlns:a16="http://schemas.microsoft.com/office/drawing/2014/main" id="{90DE85E0-B884-1457-355E-7463793D75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99836" y="1898197"/>
            <a:ext cx="3089959" cy="2668791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Rectangle 606">
            <a:extLst>
              <a:ext uri="{FF2B5EF4-FFF2-40B4-BE49-F238E27FC236}">
                <a16:creationId xmlns:a16="http://schemas.microsoft.com/office/drawing/2014/main" id="{E4331199-9E23-B5F0-4974-048759A2D8A2}"/>
              </a:ext>
            </a:extLst>
          </p:cNvPr>
          <p:cNvSpPr/>
          <p:nvPr/>
        </p:nvSpPr>
        <p:spPr>
          <a:xfrm>
            <a:off x="7532595" y="4356379"/>
            <a:ext cx="1057200" cy="210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Google Shape;580;p90">
            <a:extLst>
              <a:ext uri="{FF2B5EF4-FFF2-40B4-BE49-F238E27FC236}">
                <a16:creationId xmlns:a16="http://schemas.microsoft.com/office/drawing/2014/main" id="{0C01C17C-6301-6B50-1CEE-F2D7D5B1FB8F}"/>
              </a:ext>
            </a:extLst>
          </p:cNvPr>
          <p:cNvSpPr/>
          <p:nvPr/>
        </p:nvSpPr>
        <p:spPr>
          <a:xfrm>
            <a:off x="1027748" y="137519"/>
            <a:ext cx="7088503" cy="463500"/>
          </a:xfrm>
          <a:prstGeom prst="roundRect">
            <a:avLst>
              <a:gd name="adj" fmla="val 16667"/>
            </a:avLst>
          </a:prstGeom>
          <a:solidFill>
            <a:srgbClr val="F8332A"/>
          </a:solidFill>
          <a:ln w="28575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Alfabetização e Educação de Jovens e Adultos</a:t>
            </a:r>
            <a:endParaRPr sz="11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391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1">
          <a:extLst>
            <a:ext uri="{FF2B5EF4-FFF2-40B4-BE49-F238E27FC236}">
              <a16:creationId xmlns:a16="http://schemas.microsoft.com/office/drawing/2014/main" id="{9E175E7B-FE5F-60A2-6CE1-B5EEC6AC7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922;p118">
            <a:extLst>
              <a:ext uri="{FF2B5EF4-FFF2-40B4-BE49-F238E27FC236}">
                <a16:creationId xmlns:a16="http://schemas.microsoft.com/office/drawing/2014/main" id="{D28B1B88-0C1E-0BDB-BC40-A38FE7A72DF8}"/>
              </a:ext>
            </a:extLst>
          </p:cNvPr>
          <p:cNvSpPr/>
          <p:nvPr/>
        </p:nvSpPr>
        <p:spPr>
          <a:xfrm>
            <a:off x="7808057" y="4541525"/>
            <a:ext cx="1057200" cy="22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07" name="Rectangle 606">
            <a:extLst>
              <a:ext uri="{FF2B5EF4-FFF2-40B4-BE49-F238E27FC236}">
                <a16:creationId xmlns:a16="http://schemas.microsoft.com/office/drawing/2014/main" id="{CA59A218-995F-FD81-5ACC-BBF35FEA8EF8}"/>
              </a:ext>
            </a:extLst>
          </p:cNvPr>
          <p:cNvSpPr/>
          <p:nvPr/>
        </p:nvSpPr>
        <p:spPr>
          <a:xfrm>
            <a:off x="7532595" y="4356379"/>
            <a:ext cx="1057200" cy="210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ED50BB-DC27-8CC8-C47D-97379528DF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13" r="16513"/>
          <a:stretch/>
        </p:blipFill>
        <p:spPr>
          <a:xfrm>
            <a:off x="622635" y="724542"/>
            <a:ext cx="4989447" cy="4190509"/>
          </a:xfrm>
          <a:prstGeom prst="snip2DiagRect">
            <a:avLst>
              <a:gd name="adj1" fmla="val 29637"/>
              <a:gd name="adj2" fmla="val 27387"/>
            </a:avLst>
          </a:prstGeom>
        </p:spPr>
      </p:pic>
      <p:sp>
        <p:nvSpPr>
          <p:cNvPr id="7" name="CaixaDeTexto 2">
            <a:extLst>
              <a:ext uri="{FF2B5EF4-FFF2-40B4-BE49-F238E27FC236}">
                <a16:creationId xmlns:a16="http://schemas.microsoft.com/office/drawing/2014/main" id="{C4A2C938-9D59-6FF2-CB33-199FE0702F18}"/>
              </a:ext>
            </a:extLst>
          </p:cNvPr>
          <p:cNvSpPr txBox="1"/>
          <p:nvPr/>
        </p:nvSpPr>
        <p:spPr>
          <a:xfrm>
            <a:off x="4758770" y="2736711"/>
            <a:ext cx="4106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FontTx/>
              <a:buNone/>
            </a:pPr>
            <a:r>
              <a:rPr lang="pt-BR" sz="1800" kern="1200" dirty="0">
                <a:solidFill>
                  <a:prstClr val="black"/>
                </a:solidFill>
                <a:latin typeface="Rawline" panose="00000500000000000000" pitchFamily="2" charset="0"/>
                <a:ea typeface="+mn-ea"/>
                <a:cs typeface="+mn-cs"/>
              </a:rPr>
              <a:t>Mais de 11 milhões de analfabetos e</a:t>
            </a:r>
          </a:p>
          <a:p>
            <a:pPr algn="r">
              <a:buClrTx/>
              <a:buFontTx/>
              <a:buNone/>
            </a:pPr>
            <a:r>
              <a:rPr lang="pt-BR" sz="1800" kern="1200" dirty="0">
                <a:solidFill>
                  <a:prstClr val="black"/>
                </a:solidFill>
                <a:latin typeface="Raleway Black" pitchFamily="2" charset="0"/>
                <a:ea typeface="+mn-ea"/>
                <a:cs typeface="+mn-cs"/>
              </a:rPr>
              <a:t> cerca de mil municípios sem oferta alguma de EJA</a:t>
            </a:r>
          </a:p>
        </p:txBody>
      </p:sp>
      <p:sp>
        <p:nvSpPr>
          <p:cNvPr id="2" name="Google Shape;580;p90">
            <a:extLst>
              <a:ext uri="{FF2B5EF4-FFF2-40B4-BE49-F238E27FC236}">
                <a16:creationId xmlns:a16="http://schemas.microsoft.com/office/drawing/2014/main" id="{E10D2F51-D1E7-A507-405B-4C09FA254293}"/>
              </a:ext>
            </a:extLst>
          </p:cNvPr>
          <p:cNvSpPr/>
          <p:nvPr/>
        </p:nvSpPr>
        <p:spPr>
          <a:xfrm>
            <a:off x="1027748" y="137519"/>
            <a:ext cx="7088503" cy="463500"/>
          </a:xfrm>
          <a:prstGeom prst="roundRect">
            <a:avLst>
              <a:gd name="adj" fmla="val 16667"/>
            </a:avLst>
          </a:prstGeom>
          <a:solidFill>
            <a:srgbClr val="F8332A"/>
          </a:solidFill>
          <a:ln w="28575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Alfabetização e Educação de Jovens e Adultos</a:t>
            </a:r>
            <a:endParaRPr sz="11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906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1">
          <a:extLst>
            <a:ext uri="{FF2B5EF4-FFF2-40B4-BE49-F238E27FC236}">
              <a16:creationId xmlns:a16="http://schemas.microsoft.com/office/drawing/2014/main" id="{FC0AE28A-D0FE-6703-CFD3-58380FDD8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580;p90">
            <a:extLst>
              <a:ext uri="{FF2B5EF4-FFF2-40B4-BE49-F238E27FC236}">
                <a16:creationId xmlns:a16="http://schemas.microsoft.com/office/drawing/2014/main" id="{15976218-D6E2-7446-B00F-EA2E97AD6C5D}"/>
              </a:ext>
            </a:extLst>
          </p:cNvPr>
          <p:cNvSpPr/>
          <p:nvPr/>
        </p:nvSpPr>
        <p:spPr>
          <a:xfrm>
            <a:off x="596287" y="372107"/>
            <a:ext cx="6316980" cy="463500"/>
          </a:xfrm>
          <a:prstGeom prst="roundRect">
            <a:avLst>
              <a:gd name="adj" fmla="val 16667"/>
            </a:avLst>
          </a:prstGeom>
          <a:solidFill>
            <a:srgbClr val="F8332A"/>
          </a:solidFill>
          <a:ln w="28575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Desigualdades Educacionais</a:t>
            </a:r>
            <a:endParaRPr sz="1100" dirty="0">
              <a:latin typeface="Raleway" pitchFamily="2" charset="0"/>
            </a:endParaRPr>
          </a:p>
        </p:txBody>
      </p:sp>
      <p:sp>
        <p:nvSpPr>
          <p:cNvPr id="4" name="Google Shape;507;p76">
            <a:extLst>
              <a:ext uri="{FF2B5EF4-FFF2-40B4-BE49-F238E27FC236}">
                <a16:creationId xmlns:a16="http://schemas.microsoft.com/office/drawing/2014/main" id="{0F9E7D6D-731A-CDF1-F7C4-CEAFB68CAF1D}"/>
              </a:ext>
            </a:extLst>
          </p:cNvPr>
          <p:cNvSpPr txBox="1"/>
          <p:nvPr/>
        </p:nvSpPr>
        <p:spPr>
          <a:xfrm>
            <a:off x="378902" y="1901754"/>
            <a:ext cx="40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3" name="Retângulo: Cantos Arredondados 1">
            <a:extLst>
              <a:ext uri="{FF2B5EF4-FFF2-40B4-BE49-F238E27FC236}">
                <a16:creationId xmlns:a16="http://schemas.microsoft.com/office/drawing/2014/main" id="{87A726A2-ABD2-08C7-9991-A7583CFD2B3C}"/>
              </a:ext>
            </a:extLst>
          </p:cNvPr>
          <p:cNvSpPr/>
          <p:nvPr/>
        </p:nvSpPr>
        <p:spPr>
          <a:xfrm>
            <a:off x="786302" y="789040"/>
            <a:ext cx="8219220" cy="402604"/>
          </a:xfrm>
          <a:prstGeom prst="roundRect">
            <a:avLst/>
          </a:prstGeom>
          <a:solidFill>
            <a:srgbClr val="0FAADA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</a:pPr>
            <a:r>
              <a:rPr lang="pt-BR" sz="2400" b="1" kern="1200" dirty="0">
                <a:solidFill>
                  <a:prstClr val="white"/>
                </a:solidFill>
                <a:latin typeface="Raleway" pitchFamily="2" charset="0"/>
              </a:rPr>
              <a:t>Desigualdades de acesso da Creche ao Ensino Médio</a:t>
            </a:r>
          </a:p>
        </p:txBody>
      </p:sp>
      <p:sp>
        <p:nvSpPr>
          <p:cNvPr id="14" name="Google Shape;510;p76">
            <a:extLst>
              <a:ext uri="{FF2B5EF4-FFF2-40B4-BE49-F238E27FC236}">
                <a16:creationId xmlns:a16="http://schemas.microsoft.com/office/drawing/2014/main" id="{BA95E95D-A921-88F5-4D55-0FC96069E0C2}"/>
              </a:ext>
            </a:extLst>
          </p:cNvPr>
          <p:cNvSpPr txBox="1"/>
          <p:nvPr/>
        </p:nvSpPr>
        <p:spPr>
          <a:xfrm>
            <a:off x="1933798" y="4922378"/>
            <a:ext cx="5136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dirty="0">
                <a:latin typeface="Raleway"/>
                <a:ea typeface="Raleway"/>
                <a:cs typeface="Raleway"/>
                <a:sym typeface="Raleway"/>
              </a:rPr>
              <a:t>Fonte: Elaborado pela </a:t>
            </a:r>
            <a:r>
              <a:rPr lang="pt-BR" sz="700" dirty="0" err="1">
                <a:latin typeface="Raleway"/>
                <a:ea typeface="Raleway"/>
                <a:cs typeface="Raleway"/>
                <a:sym typeface="Raleway"/>
              </a:rPr>
              <a:t>Dired</a:t>
            </a:r>
            <a:r>
              <a:rPr lang="pt-BR" sz="700" dirty="0">
                <a:latin typeface="Raleway"/>
                <a:ea typeface="Raleway"/>
                <a:cs typeface="Raleway"/>
                <a:sym typeface="Raleway"/>
              </a:rPr>
              <a:t>/Inep com base em dados da Pnad/IBGE (2013-2015) e Pnad-c/IBGE (2016-2019). </a:t>
            </a:r>
            <a:endParaRPr sz="7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BEE100-5B28-016E-ABC2-228CC28E9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298" y="4477771"/>
            <a:ext cx="729227" cy="324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93409A-D3C7-8F59-60A7-ACB3B33AD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851" y="1712182"/>
            <a:ext cx="4836105" cy="2354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4E9A59-0569-CC2C-5248-D4A847A7D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264" y="1661801"/>
            <a:ext cx="4188058" cy="245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40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1">
          <a:extLst>
            <a:ext uri="{FF2B5EF4-FFF2-40B4-BE49-F238E27FC236}">
              <a16:creationId xmlns:a16="http://schemas.microsoft.com/office/drawing/2014/main" id="{586CB3C1-B788-13BD-9FD4-62D39A133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Google Shape;538;p78">
            <a:extLst>
              <a:ext uri="{FF2B5EF4-FFF2-40B4-BE49-F238E27FC236}">
                <a16:creationId xmlns:a16="http://schemas.microsoft.com/office/drawing/2014/main" id="{B4BB050E-65F5-8E84-5CA6-2B63FC29EA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6539560"/>
              </p:ext>
            </p:extLst>
          </p:nvPr>
        </p:nvGraphicFramePr>
        <p:xfrm>
          <a:off x="1505853" y="2079202"/>
          <a:ext cx="4401675" cy="2765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5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5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5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5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b="1" i="0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Cor/raça dos/as alunos/as</a:t>
                      </a:r>
                      <a:endParaRPr sz="1100"/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b="1" dirty="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Branca</a:t>
                      </a:r>
                      <a:endParaRPr sz="700" b="1" dirty="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Preta</a:t>
                      </a:r>
                      <a:endParaRPr sz="7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Parda</a:t>
                      </a:r>
                      <a:endParaRPr sz="7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Amarela</a:t>
                      </a:r>
                      <a:endParaRPr sz="7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Indígena</a:t>
                      </a:r>
                      <a:endParaRPr sz="7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b="1" i="0" u="none" strike="noStrike" cap="none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5º ano do EF - LP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34300" marB="343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219,0</a:t>
                      </a:r>
                      <a:endParaRPr sz="1200"/>
                    </a:p>
                  </a:txBody>
                  <a:tcPr marL="68575" marR="68575" marT="34300" marB="343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C203">
                        <a:alpha val="48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186,4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C203">
                        <a:alpha val="48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209,9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C203">
                        <a:alpha val="48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189,5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C203">
                        <a:alpha val="48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202,1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C203">
                        <a:alpha val="4875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b="1" i="0" u="none" strike="noStrike" cap="none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9º ano do EF - LP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34300" marB="343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271,1</a:t>
                      </a:r>
                      <a:endParaRPr sz="1200"/>
                    </a:p>
                  </a:txBody>
                  <a:tcPr marL="68575" marR="68575" marT="34300" marB="343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C203">
                        <a:alpha val="48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244,5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C203">
                        <a:alpha val="48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255,9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C203">
                        <a:alpha val="48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251,0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C203">
                        <a:alpha val="48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240,7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C203">
                        <a:alpha val="4875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b="1" i="0" u="none" strike="noStrike" cap="none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3ª série do EM - LP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34300" marB="343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290,2</a:t>
                      </a:r>
                      <a:endParaRPr sz="1200"/>
                    </a:p>
                  </a:txBody>
                  <a:tcPr marL="68575" marR="68575" marT="34300" marB="343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C203">
                        <a:alpha val="48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263,7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C203">
                        <a:alpha val="48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269,0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C203">
                        <a:alpha val="48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268,4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C203">
                        <a:alpha val="487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248,0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C203">
                        <a:alpha val="4875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b="1" i="0" u="none" strike="noStrike" cap="none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5º ano do EF - MT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34300" marB="343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3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227,9</a:t>
                      </a:r>
                      <a:endParaRPr sz="1200"/>
                    </a:p>
                  </a:txBody>
                  <a:tcPr marL="68575" marR="68575" marT="34300" marB="343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7EF9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195,8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7EF9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217,7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7EF9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201,1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7EF9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208,8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7EF9">
                        <a:alpha val="4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b="1" i="0" u="none" strike="noStrike" cap="none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9º ano do EF - MT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34300" marB="343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3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269,9</a:t>
                      </a:r>
                      <a:endParaRPr sz="1200" b="1"/>
                    </a:p>
                  </a:txBody>
                  <a:tcPr marL="68575" marR="68575" marT="34300" marB="343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7EF9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b="1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241,5</a:t>
                      </a:r>
                      <a:endParaRPr sz="1200" b="1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7EF9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b="1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253,7</a:t>
                      </a:r>
                      <a:endParaRPr sz="1200" b="1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7EF9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b="1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250,5</a:t>
                      </a:r>
                      <a:endParaRPr sz="1200" b="1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7EF9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b="1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239,8</a:t>
                      </a:r>
                      <a:endParaRPr sz="1200" b="1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7EF9">
                        <a:alpha val="4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b="1" i="0" u="none" strike="noStrike" cap="none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3ª série do EM - MT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34300" marB="343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3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287,3</a:t>
                      </a:r>
                      <a:endParaRPr sz="1200"/>
                    </a:p>
                  </a:txBody>
                  <a:tcPr marL="68575" marR="68575" marT="34300" marB="343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7EF9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255,6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7EF9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263,3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7EF9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264,7</a:t>
                      </a:r>
                      <a:endParaRPr sz="120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7EF9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244,5</a:t>
                      </a:r>
                      <a:endParaRPr sz="1200" dirty="0"/>
                    </a:p>
                  </a:txBody>
                  <a:tcPr marL="68575" marR="68575" marT="34300" marB="34300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7EF9">
                        <a:alpha val="4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Google Shape;539;p78">
            <a:extLst>
              <a:ext uri="{FF2B5EF4-FFF2-40B4-BE49-F238E27FC236}">
                <a16:creationId xmlns:a16="http://schemas.microsoft.com/office/drawing/2014/main" id="{F3086F06-66C6-B2ED-EF97-307B5AEA32BA}"/>
              </a:ext>
            </a:extLst>
          </p:cNvPr>
          <p:cNvSpPr txBox="1"/>
          <p:nvPr/>
        </p:nvSpPr>
        <p:spPr>
          <a:xfrm>
            <a:off x="6190547" y="3707268"/>
            <a:ext cx="2749813" cy="90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6 anos de diferença de aprendizado </a:t>
            </a:r>
            <a:r>
              <a:rPr lang="pt-BR" sz="105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entre grupos</a:t>
            </a:r>
            <a:r>
              <a:rPr lang="pt-BR" sz="105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Pretos, Amarelos e Indígenas são os mais afetados pela Educação ofertada no 9˚ano em Matemática</a:t>
            </a:r>
            <a:endParaRPr sz="1100" dirty="0"/>
          </a:p>
        </p:txBody>
      </p:sp>
      <p:sp>
        <p:nvSpPr>
          <p:cNvPr id="32" name="Google Shape;540;p78">
            <a:extLst>
              <a:ext uri="{FF2B5EF4-FFF2-40B4-BE49-F238E27FC236}">
                <a16:creationId xmlns:a16="http://schemas.microsoft.com/office/drawing/2014/main" id="{1B3CFC16-0B59-61A8-F43C-13A507BF177F}"/>
              </a:ext>
            </a:extLst>
          </p:cNvPr>
          <p:cNvSpPr/>
          <p:nvPr/>
        </p:nvSpPr>
        <p:spPr>
          <a:xfrm rot="-5400000">
            <a:off x="5725307" y="4160148"/>
            <a:ext cx="864000" cy="3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" name="Google Shape;541;p78">
            <a:extLst>
              <a:ext uri="{FF2B5EF4-FFF2-40B4-BE49-F238E27FC236}">
                <a16:creationId xmlns:a16="http://schemas.microsoft.com/office/drawing/2014/main" id="{F8CBCDB9-CFA6-8843-9EA4-AF4508C7375F}"/>
              </a:ext>
            </a:extLst>
          </p:cNvPr>
          <p:cNvSpPr/>
          <p:nvPr/>
        </p:nvSpPr>
        <p:spPr>
          <a:xfrm>
            <a:off x="5846493" y="4178118"/>
            <a:ext cx="360000" cy="138600"/>
          </a:xfrm>
          <a:prstGeom prst="mathMinus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" name="Google Shape;542;p78">
            <a:extLst>
              <a:ext uri="{FF2B5EF4-FFF2-40B4-BE49-F238E27FC236}">
                <a16:creationId xmlns:a16="http://schemas.microsoft.com/office/drawing/2014/main" id="{3B22F80E-B4D9-4FF1-5478-78C137971119}"/>
              </a:ext>
            </a:extLst>
          </p:cNvPr>
          <p:cNvSpPr txBox="1"/>
          <p:nvPr/>
        </p:nvSpPr>
        <p:spPr>
          <a:xfrm>
            <a:off x="1505853" y="4985247"/>
            <a:ext cx="2757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Fonte: INEP, Microdados do Saeb 2021. </a:t>
            </a:r>
            <a:endParaRPr sz="45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" name="Google Shape;543;p78">
            <a:extLst>
              <a:ext uri="{FF2B5EF4-FFF2-40B4-BE49-F238E27FC236}">
                <a16:creationId xmlns:a16="http://schemas.microsoft.com/office/drawing/2014/main" id="{1E08C7EF-B92F-7581-A94F-A9678633380A}"/>
              </a:ext>
            </a:extLst>
          </p:cNvPr>
          <p:cNvSpPr/>
          <p:nvPr/>
        </p:nvSpPr>
        <p:spPr>
          <a:xfrm>
            <a:off x="1487266" y="4046873"/>
            <a:ext cx="4401600" cy="392400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" name="Google Shape;549;p78">
            <a:extLst>
              <a:ext uri="{FF2B5EF4-FFF2-40B4-BE49-F238E27FC236}">
                <a16:creationId xmlns:a16="http://schemas.microsoft.com/office/drawing/2014/main" id="{E35DCDAF-5E0D-2864-0DAB-0A82AACCC5FB}"/>
              </a:ext>
            </a:extLst>
          </p:cNvPr>
          <p:cNvSpPr txBox="1"/>
          <p:nvPr/>
        </p:nvSpPr>
        <p:spPr>
          <a:xfrm>
            <a:off x="1059180" y="1424990"/>
            <a:ext cx="5394960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Proficiência Média em Língua Portuguesa e Matemática </a:t>
            </a:r>
            <a:r>
              <a:rPr lang="pt-BR" sz="1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nos </a:t>
            </a:r>
            <a:r>
              <a:rPr lang="pt-BR" sz="1200" b="1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5º e 9º Anos do Ensino Fundamental e da 3ª Série do Ensino Médio, por Cor/Raça d</a:t>
            </a:r>
            <a:r>
              <a:rPr lang="pt-BR" sz="1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as(</a:t>
            </a:r>
            <a:r>
              <a:rPr lang="pt-BR" sz="1200" b="1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os) Alun</a:t>
            </a:r>
            <a:r>
              <a:rPr lang="pt-BR" sz="12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as(os)</a:t>
            </a:r>
            <a:r>
              <a:rPr lang="pt-BR" sz="1200" b="1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– Brasil – 2021</a:t>
            </a:r>
            <a:endParaRPr sz="1200" b="1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9F0213-C464-FE4D-9659-C2E7BA89385B}"/>
              </a:ext>
            </a:extLst>
          </p:cNvPr>
          <p:cNvSpPr/>
          <p:nvPr/>
        </p:nvSpPr>
        <p:spPr>
          <a:xfrm>
            <a:off x="1487266" y="2462824"/>
            <a:ext cx="4420262" cy="157509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4E3761-5D30-3F7D-2C7B-6C79504DBDB6}"/>
              </a:ext>
            </a:extLst>
          </p:cNvPr>
          <p:cNvSpPr/>
          <p:nvPr/>
        </p:nvSpPr>
        <p:spPr>
          <a:xfrm>
            <a:off x="1468604" y="4463503"/>
            <a:ext cx="4420262" cy="43830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oogle Shape;580;p90">
            <a:extLst>
              <a:ext uri="{FF2B5EF4-FFF2-40B4-BE49-F238E27FC236}">
                <a16:creationId xmlns:a16="http://schemas.microsoft.com/office/drawing/2014/main" id="{15C3FBCD-0FBC-A071-C124-985B3268708F}"/>
              </a:ext>
            </a:extLst>
          </p:cNvPr>
          <p:cNvSpPr/>
          <p:nvPr/>
        </p:nvSpPr>
        <p:spPr>
          <a:xfrm>
            <a:off x="596287" y="372107"/>
            <a:ext cx="6316980" cy="463500"/>
          </a:xfrm>
          <a:prstGeom prst="roundRect">
            <a:avLst>
              <a:gd name="adj" fmla="val 16667"/>
            </a:avLst>
          </a:prstGeom>
          <a:solidFill>
            <a:srgbClr val="F8332A"/>
          </a:solidFill>
          <a:ln w="28575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Desigualdades Educacionais</a:t>
            </a:r>
            <a:endParaRPr sz="1100" dirty="0">
              <a:latin typeface="Raleway" pitchFamily="2" charset="0"/>
            </a:endParaRPr>
          </a:p>
        </p:txBody>
      </p:sp>
      <p:sp>
        <p:nvSpPr>
          <p:cNvPr id="13" name="Retângulo: Cantos Arredondados 1">
            <a:extLst>
              <a:ext uri="{FF2B5EF4-FFF2-40B4-BE49-F238E27FC236}">
                <a16:creationId xmlns:a16="http://schemas.microsoft.com/office/drawing/2014/main" id="{A9BB9927-8835-684A-82BC-061667AE215D}"/>
              </a:ext>
            </a:extLst>
          </p:cNvPr>
          <p:cNvSpPr/>
          <p:nvPr/>
        </p:nvSpPr>
        <p:spPr>
          <a:xfrm>
            <a:off x="1284543" y="786961"/>
            <a:ext cx="6961912" cy="402604"/>
          </a:xfrm>
          <a:prstGeom prst="roundRect">
            <a:avLst/>
          </a:prstGeom>
          <a:solidFill>
            <a:srgbClr val="0FAADA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</a:pPr>
            <a:r>
              <a:rPr lang="pt-BR" sz="2400" b="1" kern="1200" dirty="0">
                <a:solidFill>
                  <a:prstClr val="white"/>
                </a:solidFill>
                <a:latin typeface="Raleway" pitchFamily="2" charset="0"/>
              </a:rPr>
              <a:t>Desigualdades de aprendizagem - SAEB </a:t>
            </a:r>
          </a:p>
        </p:txBody>
      </p:sp>
    </p:spTree>
    <p:extLst>
      <p:ext uri="{BB962C8B-B14F-4D97-AF65-F5344CB8AC3E}">
        <p14:creationId xmlns:p14="http://schemas.microsoft.com/office/powerpoint/2010/main" val="3612723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1">
          <a:extLst>
            <a:ext uri="{FF2B5EF4-FFF2-40B4-BE49-F238E27FC236}">
              <a16:creationId xmlns:a16="http://schemas.microsoft.com/office/drawing/2014/main" id="{3E66B5F5-DE63-0679-4675-4AC9037B4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0;p90">
            <a:extLst>
              <a:ext uri="{FF2B5EF4-FFF2-40B4-BE49-F238E27FC236}">
                <a16:creationId xmlns:a16="http://schemas.microsoft.com/office/drawing/2014/main" id="{ADA4FDC9-E8C2-F789-941E-FAAB203AC7EB}"/>
              </a:ext>
            </a:extLst>
          </p:cNvPr>
          <p:cNvSpPr/>
          <p:nvPr/>
        </p:nvSpPr>
        <p:spPr>
          <a:xfrm>
            <a:off x="596287" y="372107"/>
            <a:ext cx="6316980" cy="463500"/>
          </a:xfrm>
          <a:prstGeom prst="roundRect">
            <a:avLst>
              <a:gd name="adj" fmla="val 16667"/>
            </a:avLst>
          </a:prstGeom>
          <a:solidFill>
            <a:srgbClr val="F8332A"/>
          </a:solidFill>
          <a:ln w="28575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Desigualdades Educacionais</a:t>
            </a:r>
            <a:endParaRPr sz="1100" dirty="0">
              <a:latin typeface="Raleway" pitchFamily="2" charset="0"/>
            </a:endParaRPr>
          </a:p>
        </p:txBody>
      </p:sp>
      <p:sp>
        <p:nvSpPr>
          <p:cNvPr id="13" name="Retângulo: Cantos Arredondados 1">
            <a:extLst>
              <a:ext uri="{FF2B5EF4-FFF2-40B4-BE49-F238E27FC236}">
                <a16:creationId xmlns:a16="http://schemas.microsoft.com/office/drawing/2014/main" id="{B3F264B8-49AE-92C2-20F1-CF5C552FF462}"/>
              </a:ext>
            </a:extLst>
          </p:cNvPr>
          <p:cNvSpPr/>
          <p:nvPr/>
        </p:nvSpPr>
        <p:spPr>
          <a:xfrm>
            <a:off x="951840" y="807899"/>
            <a:ext cx="7971179" cy="402604"/>
          </a:xfrm>
          <a:prstGeom prst="roundRect">
            <a:avLst/>
          </a:prstGeom>
          <a:solidFill>
            <a:srgbClr val="0FAADA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</a:pPr>
            <a:r>
              <a:rPr lang="pt-BR" sz="2400" b="1" kern="1200" dirty="0">
                <a:solidFill>
                  <a:prstClr val="white"/>
                </a:solidFill>
                <a:latin typeface="Raleway" pitchFamily="2" charset="0"/>
              </a:rPr>
              <a:t>Desigualdades na formação e regime de contratação</a:t>
            </a:r>
          </a:p>
        </p:txBody>
      </p:sp>
      <p:sp>
        <p:nvSpPr>
          <p:cNvPr id="2" name="Retângulo 8">
            <a:extLst>
              <a:ext uri="{FF2B5EF4-FFF2-40B4-BE49-F238E27FC236}">
                <a16:creationId xmlns:a16="http://schemas.microsoft.com/office/drawing/2014/main" id="{F267C389-DCD9-0DF0-C37C-FE06ED0B4787}"/>
              </a:ext>
            </a:extLst>
          </p:cNvPr>
          <p:cNvSpPr/>
          <p:nvPr/>
        </p:nvSpPr>
        <p:spPr>
          <a:xfrm>
            <a:off x="4629443" y="2022118"/>
            <a:ext cx="4293577" cy="2161443"/>
          </a:xfrm>
          <a:prstGeom prst="rect">
            <a:avLst/>
          </a:prstGeom>
          <a:solidFill>
            <a:srgbClr val="FFCF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6C61E5ED-4E67-1CD8-92E3-31853820D2AB}"/>
              </a:ext>
            </a:extLst>
          </p:cNvPr>
          <p:cNvSpPr/>
          <p:nvPr/>
        </p:nvSpPr>
        <p:spPr>
          <a:xfrm>
            <a:off x="483577" y="2022118"/>
            <a:ext cx="4088423" cy="2161443"/>
          </a:xfrm>
          <a:prstGeom prst="rect">
            <a:avLst/>
          </a:prstGeom>
          <a:solidFill>
            <a:srgbClr val="FFCF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Google Shape;137;p6">
            <a:extLst>
              <a:ext uri="{FF2B5EF4-FFF2-40B4-BE49-F238E27FC236}">
                <a16:creationId xmlns:a16="http://schemas.microsoft.com/office/drawing/2014/main" id="{85266D4F-BC4A-A1E1-3D0E-0D8A5C09E07B}"/>
              </a:ext>
            </a:extLst>
          </p:cNvPr>
          <p:cNvSpPr txBox="1"/>
          <p:nvPr/>
        </p:nvSpPr>
        <p:spPr>
          <a:xfrm>
            <a:off x="482550" y="2021715"/>
            <a:ext cx="4089450" cy="21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00050" indent="-285750">
              <a:buClr>
                <a:srgbClr val="434343"/>
              </a:buClr>
              <a:buSzPct val="133000"/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Raleway Black"/>
                <a:ea typeface="Raleway Medium"/>
                <a:cs typeface="Raleway Medium"/>
                <a:sym typeface="Raleway Medium"/>
              </a:rPr>
              <a:t>48,7%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têm Ensino Superior </a:t>
            </a:r>
            <a:endParaRPr lang="pt-BR" sz="1800" dirty="0">
              <a:solidFill>
                <a:schemeClr val="bg2">
                  <a:lumMod val="75000"/>
                </a:schemeClr>
              </a:solidFill>
              <a:latin typeface="Raleway Medium"/>
              <a:ea typeface="Raleway Medium"/>
              <a:cs typeface="Raleway Medium"/>
            </a:endParaRPr>
          </a:p>
          <a:p>
            <a:pPr marL="285750" indent="-171450">
              <a:buClr>
                <a:srgbClr val="434343"/>
              </a:buClr>
              <a:buSzPct val="133000"/>
              <a:buFont typeface="Arial" panose="020B0604020202020204" pitchFamily="34" charset="0"/>
              <a:buChar char="•"/>
            </a:pPr>
            <a:endParaRPr lang="pt-BR" sz="1050" dirty="0">
              <a:solidFill>
                <a:schemeClr val="bg2">
                  <a:lumMod val="75000"/>
                </a:schemeClr>
              </a:solidFill>
              <a:latin typeface="Raleway Black" pitchFamily="2" charset="0"/>
              <a:ea typeface="Raleway Medium"/>
              <a:cs typeface="Raleway Medium"/>
            </a:endParaRPr>
          </a:p>
          <a:p>
            <a:pPr marL="400050" indent="-285750">
              <a:buClr>
                <a:srgbClr val="434343"/>
              </a:buClr>
              <a:buSzPct val="133000"/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Raleway Black"/>
                <a:ea typeface="Raleway Medium"/>
                <a:cs typeface="Raleway Medium"/>
              </a:rPr>
              <a:t>47,7%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Raleway Medium"/>
                <a:ea typeface="Raleway Medium"/>
                <a:cs typeface="Raleway Medium"/>
              </a:rPr>
              <a:t> têm Ensino Médio</a:t>
            </a:r>
            <a:br>
              <a:rPr lang="pt-BR" sz="1800" dirty="0">
                <a:solidFill>
                  <a:schemeClr val="bg2">
                    <a:lumMod val="75000"/>
                  </a:schemeClr>
                </a:solidFill>
                <a:latin typeface="Raleway Medium"/>
                <a:ea typeface="Raleway Medium"/>
                <a:cs typeface="Raleway Medium"/>
              </a:rPr>
            </a:br>
            <a:endParaRPr lang="pt-BR" sz="1200" dirty="0">
              <a:solidFill>
                <a:schemeClr val="bg2">
                  <a:lumMod val="75000"/>
                </a:schemeClr>
              </a:solidFill>
              <a:latin typeface="Raleway Medium"/>
              <a:ea typeface="Raleway Medium"/>
              <a:cs typeface="Raleway Medium"/>
            </a:endParaRPr>
          </a:p>
          <a:p>
            <a:pPr marL="400050" indent="-285750">
              <a:buClr>
                <a:srgbClr val="434343"/>
              </a:buClr>
              <a:buSzPct val="133000"/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Raleway Black"/>
                <a:ea typeface="Raleway Medium"/>
                <a:cs typeface="Raleway Medium"/>
              </a:rPr>
              <a:t>3,5%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Raleway Medium"/>
                <a:ea typeface="Raleway Medium"/>
                <a:cs typeface="Raleway Medium"/>
              </a:rPr>
              <a:t> têm Ensino Fundamental</a:t>
            </a:r>
          </a:p>
          <a:p>
            <a:pPr marL="114300" lvl="8">
              <a:buClr>
                <a:srgbClr val="434343"/>
              </a:buClr>
              <a:buSzPct val="133000"/>
            </a:pPr>
            <a:endParaRPr lang="pt-BR" sz="1600" dirty="0">
              <a:solidFill>
                <a:schemeClr val="bg2">
                  <a:lumMod val="75000"/>
                </a:schemeClr>
              </a:solidFill>
              <a:latin typeface="Raleway Medium"/>
              <a:ea typeface="Raleway Medium"/>
              <a:cs typeface="Raleway Medium"/>
            </a:endParaRPr>
          </a:p>
          <a:p>
            <a:pPr marL="400050" lvl="8" indent="-285750">
              <a:buClr>
                <a:srgbClr val="434343"/>
              </a:buClr>
              <a:buSzPct val="133000"/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Raleway Black"/>
                <a:ea typeface="Raleway Medium"/>
                <a:cs typeface="Raleway Medium"/>
                <a:sym typeface="Raleway Medium"/>
              </a:rPr>
              <a:t>13,8%</a:t>
            </a:r>
            <a:r>
              <a:rPr lang="pt-BR" sz="1800" dirty="0">
                <a:solidFill>
                  <a:schemeClr val="bg2">
                    <a:lumMod val="75000"/>
                  </a:schemeClr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têm formação continuada específica</a:t>
            </a:r>
            <a:endParaRPr lang="pt-BR" sz="1800" dirty="0">
              <a:solidFill>
                <a:schemeClr val="bg2">
                  <a:lumMod val="75000"/>
                </a:schemeClr>
              </a:solidFill>
              <a:latin typeface="Raleway Black"/>
              <a:ea typeface="Raleway Medium"/>
              <a:cs typeface="Raleway Medium"/>
            </a:endParaRPr>
          </a:p>
        </p:txBody>
      </p:sp>
      <p:sp>
        <p:nvSpPr>
          <p:cNvPr id="8" name="Google Shape;137;p6">
            <a:extLst>
              <a:ext uri="{FF2B5EF4-FFF2-40B4-BE49-F238E27FC236}">
                <a16:creationId xmlns:a16="http://schemas.microsoft.com/office/drawing/2014/main" id="{6359AB28-647C-098F-246E-74765E01C8FC}"/>
              </a:ext>
            </a:extLst>
          </p:cNvPr>
          <p:cNvSpPr txBox="1"/>
          <p:nvPr/>
        </p:nvSpPr>
        <p:spPr>
          <a:xfrm>
            <a:off x="4861809" y="2163010"/>
            <a:ext cx="3821536" cy="1877407"/>
          </a:xfrm>
          <a:prstGeom prst="rect">
            <a:avLst/>
          </a:prstGeom>
          <a:solidFill>
            <a:srgbClr val="2D52A0"/>
          </a:solidFill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114300" algn="ctr">
              <a:spcBef>
                <a:spcPts val="600"/>
              </a:spcBef>
              <a:spcAft>
                <a:spcPts val="600"/>
              </a:spcAft>
              <a:buClr>
                <a:srgbClr val="2D52A0"/>
              </a:buClr>
              <a:buSzPts val="1800"/>
            </a:pPr>
            <a:endParaRPr lang="pt-BR" sz="2000" dirty="0">
              <a:solidFill>
                <a:schemeClr val="bg1"/>
              </a:solidFill>
              <a:latin typeface="Raleway Black"/>
              <a:ea typeface="Raleway Medium"/>
              <a:cs typeface="Raleway Medium"/>
              <a:sym typeface="Raleway Medium"/>
            </a:endParaRPr>
          </a:p>
          <a:p>
            <a:pPr marL="114300" algn="ctr">
              <a:spcBef>
                <a:spcPts val="600"/>
              </a:spcBef>
              <a:spcAft>
                <a:spcPts val="600"/>
              </a:spcAft>
              <a:buClr>
                <a:srgbClr val="2D52A0"/>
              </a:buClr>
              <a:buSzPts val="1800"/>
            </a:pPr>
            <a:r>
              <a:rPr lang="pt-BR" sz="2000" dirty="0">
                <a:solidFill>
                  <a:schemeClr val="bg1"/>
                </a:solidFill>
                <a:latin typeface="Raleway Black"/>
                <a:ea typeface="Raleway Medium"/>
                <a:cs typeface="Raleway Medium"/>
                <a:sym typeface="Raleway Medium"/>
              </a:rPr>
              <a:t> 81% dos professores </a:t>
            </a:r>
            <a:br>
              <a:rPr lang="pt-BR" sz="2000" dirty="0">
                <a:solidFill>
                  <a:schemeClr val="bg1"/>
                </a:solidFill>
                <a:latin typeface="Raleway Black"/>
                <a:ea typeface="Raleway Medium"/>
                <a:cs typeface="Raleway Medium"/>
                <a:sym typeface="Raleway Medium"/>
              </a:rPr>
            </a:br>
            <a:r>
              <a:rPr lang="pt-BR" sz="2000" dirty="0">
                <a:solidFill>
                  <a:schemeClr val="bg1"/>
                </a:solidFill>
                <a:latin typeface="Raleway Black"/>
                <a:ea typeface="Raleway Medium"/>
                <a:cs typeface="Raleway Medium"/>
                <a:sym typeface="Raleway Medium"/>
              </a:rPr>
              <a:t>são temp</a:t>
            </a:r>
            <a:r>
              <a:rPr lang="pt-BR" sz="2000" dirty="0">
                <a:solidFill>
                  <a:schemeClr val="bg1"/>
                </a:solidFill>
                <a:latin typeface="Raleway Black"/>
                <a:sym typeface="Raleway Medium"/>
              </a:rPr>
              <a:t>orários</a:t>
            </a:r>
          </a:p>
          <a:p>
            <a:pPr marL="114300" algn="ctr">
              <a:spcBef>
                <a:spcPts val="600"/>
              </a:spcBef>
              <a:spcAft>
                <a:spcPts val="600"/>
              </a:spcAft>
              <a:buClr>
                <a:srgbClr val="2D52A0"/>
              </a:buClr>
              <a:buSzPts val="1800"/>
            </a:pP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9" name="CaixaDeTexto 2">
            <a:extLst>
              <a:ext uri="{FF2B5EF4-FFF2-40B4-BE49-F238E27FC236}">
                <a16:creationId xmlns:a16="http://schemas.microsoft.com/office/drawing/2014/main" id="{1491AE4F-D674-D141-18C9-B4F5DF85DC29}"/>
              </a:ext>
            </a:extLst>
          </p:cNvPr>
          <p:cNvSpPr txBox="1"/>
          <p:nvPr/>
        </p:nvSpPr>
        <p:spPr>
          <a:xfrm>
            <a:off x="485784" y="1531913"/>
            <a:ext cx="78940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>
                <a:solidFill>
                  <a:srgbClr val="3C3C3C"/>
                </a:solidFill>
                <a:latin typeface="Raleway Black"/>
              </a:rPr>
              <a:t>Dos 25.460 professores que atuam em escolas indígenas:</a:t>
            </a:r>
            <a:r>
              <a:rPr lang="pt-BR" sz="1800">
                <a:latin typeface="Raleway Black"/>
              </a:rPr>
              <a:t>​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6353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1">
          <a:extLst>
            <a:ext uri="{FF2B5EF4-FFF2-40B4-BE49-F238E27FC236}">
              <a16:creationId xmlns:a16="http://schemas.microsoft.com/office/drawing/2014/main" id="{EBC2B84E-EF1D-ED06-C974-92EF19D04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580;p90">
            <a:extLst>
              <a:ext uri="{FF2B5EF4-FFF2-40B4-BE49-F238E27FC236}">
                <a16:creationId xmlns:a16="http://schemas.microsoft.com/office/drawing/2014/main" id="{60290087-2602-F048-67E2-218CADCEA1BB}"/>
              </a:ext>
            </a:extLst>
          </p:cNvPr>
          <p:cNvSpPr/>
          <p:nvPr/>
        </p:nvSpPr>
        <p:spPr>
          <a:xfrm>
            <a:off x="1126692" y="465592"/>
            <a:ext cx="5976590" cy="463500"/>
          </a:xfrm>
          <a:prstGeom prst="roundRect">
            <a:avLst>
              <a:gd name="adj" fmla="val 16667"/>
            </a:avLst>
          </a:prstGeom>
          <a:solidFill>
            <a:srgbClr val="F8332A"/>
          </a:solidFill>
          <a:ln w="28575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Desigualdades Educacionais</a:t>
            </a:r>
            <a:endParaRPr sz="1100" dirty="0">
              <a:latin typeface="Raleway" pitchFamily="2" charset="0"/>
            </a:endParaRPr>
          </a:p>
        </p:txBody>
      </p:sp>
      <p:sp>
        <p:nvSpPr>
          <p:cNvPr id="13" name="Retângulo: Cantos Arredondados 1">
            <a:extLst>
              <a:ext uri="{FF2B5EF4-FFF2-40B4-BE49-F238E27FC236}">
                <a16:creationId xmlns:a16="http://schemas.microsoft.com/office/drawing/2014/main" id="{7B9F9F36-BFCB-CCE7-3A49-CDDD85CB6B11}"/>
              </a:ext>
            </a:extLst>
          </p:cNvPr>
          <p:cNvSpPr/>
          <p:nvPr/>
        </p:nvSpPr>
        <p:spPr>
          <a:xfrm>
            <a:off x="1275308" y="872750"/>
            <a:ext cx="6961912" cy="402604"/>
          </a:xfrm>
          <a:prstGeom prst="roundRect">
            <a:avLst/>
          </a:prstGeom>
          <a:solidFill>
            <a:srgbClr val="0FAADA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</a:pPr>
            <a:r>
              <a:rPr lang="pt-BR" sz="2400" b="1" kern="1200" dirty="0">
                <a:solidFill>
                  <a:prstClr val="white"/>
                </a:solidFill>
                <a:latin typeface="Raleway" pitchFamily="2" charset="0"/>
              </a:rPr>
              <a:t>Fechamento das Escolas do Campo</a:t>
            </a:r>
          </a:p>
        </p:txBody>
      </p:sp>
      <p:sp>
        <p:nvSpPr>
          <p:cNvPr id="43" name="Elipse 3">
            <a:extLst>
              <a:ext uri="{FF2B5EF4-FFF2-40B4-BE49-F238E27FC236}">
                <a16:creationId xmlns:a16="http://schemas.microsoft.com/office/drawing/2014/main" id="{805520A7-22AF-0463-57AA-F105CFD800EF}"/>
              </a:ext>
            </a:extLst>
          </p:cNvPr>
          <p:cNvSpPr/>
          <p:nvPr/>
        </p:nvSpPr>
        <p:spPr>
          <a:xfrm>
            <a:off x="1765858" y="2029887"/>
            <a:ext cx="641958" cy="641958"/>
          </a:xfrm>
          <a:prstGeom prst="ellipse">
            <a:avLst/>
          </a:prstGeom>
          <a:solidFill>
            <a:srgbClr val="15608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</a:rPr>
              <a:t>2015</a:t>
            </a:r>
            <a:endParaRPr kumimoji="0" lang="pt-B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Elipse 4">
            <a:extLst>
              <a:ext uri="{FF2B5EF4-FFF2-40B4-BE49-F238E27FC236}">
                <a16:creationId xmlns:a16="http://schemas.microsoft.com/office/drawing/2014/main" id="{D97EB02B-4904-E3B2-E9C4-1BC13FD98DDB}"/>
              </a:ext>
            </a:extLst>
          </p:cNvPr>
          <p:cNvSpPr/>
          <p:nvPr/>
        </p:nvSpPr>
        <p:spPr>
          <a:xfrm>
            <a:off x="2580050" y="2329173"/>
            <a:ext cx="641958" cy="641958"/>
          </a:xfrm>
          <a:prstGeom prst="ellipse">
            <a:avLst/>
          </a:prstGeom>
          <a:solidFill>
            <a:srgbClr val="15608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</a:rPr>
              <a:t>2016</a:t>
            </a:r>
            <a:endParaRPr kumimoji="0" lang="pt-B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Elipse 5">
            <a:extLst>
              <a:ext uri="{FF2B5EF4-FFF2-40B4-BE49-F238E27FC236}">
                <a16:creationId xmlns:a16="http://schemas.microsoft.com/office/drawing/2014/main" id="{80050E3D-E0C5-FEA7-303B-CCCC3A0F1415}"/>
              </a:ext>
            </a:extLst>
          </p:cNvPr>
          <p:cNvSpPr/>
          <p:nvPr/>
        </p:nvSpPr>
        <p:spPr>
          <a:xfrm>
            <a:off x="3355098" y="2611009"/>
            <a:ext cx="641958" cy="641958"/>
          </a:xfrm>
          <a:prstGeom prst="ellipse">
            <a:avLst/>
          </a:prstGeom>
          <a:solidFill>
            <a:srgbClr val="15608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</a:rPr>
              <a:t>2017</a:t>
            </a:r>
            <a:endParaRPr kumimoji="0" lang="pt-B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Elipse 6">
            <a:extLst>
              <a:ext uri="{FF2B5EF4-FFF2-40B4-BE49-F238E27FC236}">
                <a16:creationId xmlns:a16="http://schemas.microsoft.com/office/drawing/2014/main" id="{ECE05F40-8753-08A1-7151-8D70D82CE0EB}"/>
              </a:ext>
            </a:extLst>
          </p:cNvPr>
          <p:cNvSpPr/>
          <p:nvPr/>
        </p:nvSpPr>
        <p:spPr>
          <a:xfrm>
            <a:off x="4803420" y="3262819"/>
            <a:ext cx="641958" cy="641958"/>
          </a:xfrm>
          <a:prstGeom prst="ellipse">
            <a:avLst/>
          </a:prstGeom>
          <a:solidFill>
            <a:srgbClr val="15608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</a:rPr>
              <a:t>2019</a:t>
            </a:r>
            <a:endParaRPr kumimoji="0" lang="pt-B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Elipse 7">
            <a:extLst>
              <a:ext uri="{FF2B5EF4-FFF2-40B4-BE49-F238E27FC236}">
                <a16:creationId xmlns:a16="http://schemas.microsoft.com/office/drawing/2014/main" id="{2B33619A-62E3-B655-10B3-841B6BC3D0C4}"/>
              </a:ext>
            </a:extLst>
          </p:cNvPr>
          <p:cNvSpPr/>
          <p:nvPr/>
        </p:nvSpPr>
        <p:spPr>
          <a:xfrm>
            <a:off x="4067517" y="3090587"/>
            <a:ext cx="641958" cy="641958"/>
          </a:xfrm>
          <a:prstGeom prst="ellipse">
            <a:avLst/>
          </a:prstGeom>
          <a:solidFill>
            <a:srgbClr val="15608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</a:rPr>
              <a:t>2018</a:t>
            </a:r>
            <a:endParaRPr kumimoji="0" lang="pt-B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Elipse 8">
            <a:extLst>
              <a:ext uri="{FF2B5EF4-FFF2-40B4-BE49-F238E27FC236}">
                <a16:creationId xmlns:a16="http://schemas.microsoft.com/office/drawing/2014/main" id="{09644400-C1A6-11C1-5888-BB61CD51A177}"/>
              </a:ext>
            </a:extLst>
          </p:cNvPr>
          <p:cNvSpPr/>
          <p:nvPr/>
        </p:nvSpPr>
        <p:spPr>
          <a:xfrm>
            <a:off x="5578469" y="3474196"/>
            <a:ext cx="641958" cy="641958"/>
          </a:xfrm>
          <a:prstGeom prst="ellipse">
            <a:avLst/>
          </a:prstGeom>
          <a:solidFill>
            <a:srgbClr val="15608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</a:rPr>
              <a:t>2020</a:t>
            </a:r>
            <a:endParaRPr kumimoji="0" lang="pt-B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Elipse 9">
            <a:extLst>
              <a:ext uri="{FF2B5EF4-FFF2-40B4-BE49-F238E27FC236}">
                <a16:creationId xmlns:a16="http://schemas.microsoft.com/office/drawing/2014/main" id="{F364D1A3-345D-3C6F-E727-D02421D647E3}"/>
              </a:ext>
            </a:extLst>
          </p:cNvPr>
          <p:cNvSpPr/>
          <p:nvPr/>
        </p:nvSpPr>
        <p:spPr>
          <a:xfrm>
            <a:off x="6322201" y="3646428"/>
            <a:ext cx="641958" cy="641958"/>
          </a:xfrm>
          <a:prstGeom prst="ellipse">
            <a:avLst/>
          </a:prstGeom>
          <a:solidFill>
            <a:srgbClr val="15608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</a:rPr>
              <a:t>2021</a:t>
            </a:r>
            <a:endParaRPr kumimoji="0" lang="pt-B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Elipse 10">
            <a:extLst>
              <a:ext uri="{FF2B5EF4-FFF2-40B4-BE49-F238E27FC236}">
                <a16:creationId xmlns:a16="http://schemas.microsoft.com/office/drawing/2014/main" id="{E30C289F-152F-9F31-5347-648D832B1EBF}"/>
              </a:ext>
            </a:extLst>
          </p:cNvPr>
          <p:cNvSpPr/>
          <p:nvPr/>
        </p:nvSpPr>
        <p:spPr>
          <a:xfrm>
            <a:off x="7109888" y="3745173"/>
            <a:ext cx="641958" cy="641958"/>
          </a:xfrm>
          <a:prstGeom prst="ellipse">
            <a:avLst/>
          </a:prstGeom>
          <a:solidFill>
            <a:srgbClr val="15608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</a:rPr>
              <a:t>2022</a:t>
            </a:r>
            <a:endParaRPr kumimoji="0" lang="pt-B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Elipse 11">
            <a:extLst>
              <a:ext uri="{FF2B5EF4-FFF2-40B4-BE49-F238E27FC236}">
                <a16:creationId xmlns:a16="http://schemas.microsoft.com/office/drawing/2014/main" id="{FA8A50AA-431D-5ED3-7C6C-9641C863CCD5}"/>
              </a:ext>
            </a:extLst>
          </p:cNvPr>
          <p:cNvSpPr/>
          <p:nvPr/>
        </p:nvSpPr>
        <p:spPr>
          <a:xfrm>
            <a:off x="7976120" y="3873725"/>
            <a:ext cx="641958" cy="641958"/>
          </a:xfrm>
          <a:prstGeom prst="ellipse">
            <a:avLst/>
          </a:prstGeom>
          <a:solidFill>
            <a:srgbClr val="15608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</a:rPr>
              <a:t>2023</a:t>
            </a:r>
            <a:endParaRPr kumimoji="0" lang="pt-B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CaixaDeTexto 12">
            <a:extLst>
              <a:ext uri="{FF2B5EF4-FFF2-40B4-BE49-F238E27FC236}">
                <a16:creationId xmlns:a16="http://schemas.microsoft.com/office/drawing/2014/main" id="{E33917FA-FFD3-E053-2F75-DF06FF32BB58}"/>
              </a:ext>
            </a:extLst>
          </p:cNvPr>
          <p:cNvSpPr txBox="1"/>
          <p:nvPr/>
        </p:nvSpPr>
        <p:spPr>
          <a:xfrm>
            <a:off x="1617112" y="2822384"/>
            <a:ext cx="7985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r>
              <a:rPr lang="pt-BR" kern="1200">
                <a:solidFill>
                  <a:prstClr val="black"/>
                </a:solidFill>
                <a:latin typeface="Raleway Black"/>
                <a:ea typeface="+mn-ea"/>
                <a:cs typeface="+mn-cs"/>
              </a:rPr>
              <a:t>58.161</a:t>
            </a:r>
          </a:p>
        </p:txBody>
      </p:sp>
      <p:sp>
        <p:nvSpPr>
          <p:cNvPr id="53" name="CaixaDeTexto 13">
            <a:extLst>
              <a:ext uri="{FF2B5EF4-FFF2-40B4-BE49-F238E27FC236}">
                <a16:creationId xmlns:a16="http://schemas.microsoft.com/office/drawing/2014/main" id="{2DACAE2E-622C-1E78-FB5F-0D3884982EC7}"/>
              </a:ext>
            </a:extLst>
          </p:cNvPr>
          <p:cNvSpPr txBox="1"/>
          <p:nvPr/>
        </p:nvSpPr>
        <p:spPr>
          <a:xfrm>
            <a:off x="2360844" y="3041589"/>
            <a:ext cx="7985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r>
              <a:rPr lang="pt-BR" kern="1200">
                <a:solidFill>
                  <a:prstClr val="black"/>
                </a:solidFill>
                <a:latin typeface="Raleway Black"/>
                <a:ea typeface="+mn-ea"/>
                <a:cs typeface="+mn-cs"/>
              </a:rPr>
              <a:t>56.443</a:t>
            </a:r>
          </a:p>
        </p:txBody>
      </p:sp>
      <p:sp>
        <p:nvSpPr>
          <p:cNvPr id="54" name="CaixaDeTexto 14">
            <a:extLst>
              <a:ext uri="{FF2B5EF4-FFF2-40B4-BE49-F238E27FC236}">
                <a16:creationId xmlns:a16="http://schemas.microsoft.com/office/drawing/2014/main" id="{DB9D1C90-4741-80DB-ECAE-9963901116BC}"/>
              </a:ext>
            </a:extLst>
          </p:cNvPr>
          <p:cNvSpPr txBox="1"/>
          <p:nvPr/>
        </p:nvSpPr>
        <p:spPr>
          <a:xfrm>
            <a:off x="3159379" y="3362568"/>
            <a:ext cx="7985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r>
              <a:rPr lang="pt-BR" kern="1200">
                <a:solidFill>
                  <a:prstClr val="black"/>
                </a:solidFill>
                <a:latin typeface="Raleway Black"/>
                <a:ea typeface="+mn-ea"/>
                <a:cs typeface="+mn-cs"/>
              </a:rPr>
              <a:t>54.654</a:t>
            </a:r>
            <a:endParaRPr lang="pt-BR" kern="120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5" name="CaixaDeTexto 15">
            <a:extLst>
              <a:ext uri="{FF2B5EF4-FFF2-40B4-BE49-F238E27FC236}">
                <a16:creationId xmlns:a16="http://schemas.microsoft.com/office/drawing/2014/main" id="{801C04C1-2160-4142-BE92-E46B98CE5261}"/>
              </a:ext>
            </a:extLst>
          </p:cNvPr>
          <p:cNvSpPr txBox="1"/>
          <p:nvPr/>
        </p:nvSpPr>
        <p:spPr>
          <a:xfrm>
            <a:off x="4725132" y="3983064"/>
            <a:ext cx="7985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r>
              <a:rPr lang="pt-BR" kern="1200">
                <a:solidFill>
                  <a:prstClr val="black"/>
                </a:solidFill>
                <a:latin typeface="Raleway Black"/>
                <a:ea typeface="+mn-ea"/>
                <a:cs typeface="+mn-cs"/>
              </a:rPr>
              <a:t>49.069</a:t>
            </a:r>
            <a:endParaRPr lang="pt-BR" kern="120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CaixaDeTexto 16">
            <a:extLst>
              <a:ext uri="{FF2B5EF4-FFF2-40B4-BE49-F238E27FC236}">
                <a16:creationId xmlns:a16="http://schemas.microsoft.com/office/drawing/2014/main" id="{5F62EC8A-5A27-D764-B45B-2A9EBF178C4A}"/>
              </a:ext>
            </a:extLst>
          </p:cNvPr>
          <p:cNvSpPr txBox="1"/>
          <p:nvPr/>
        </p:nvSpPr>
        <p:spPr>
          <a:xfrm>
            <a:off x="3926599" y="3756029"/>
            <a:ext cx="7985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r>
              <a:rPr lang="pt-BR" kern="1200">
                <a:solidFill>
                  <a:prstClr val="black"/>
                </a:solidFill>
                <a:latin typeface="Raleway Black"/>
                <a:ea typeface="+mn-ea"/>
                <a:cs typeface="+mn-cs"/>
              </a:rPr>
              <a:t>51.516</a:t>
            </a:r>
            <a:endParaRPr lang="pt-BR" kern="120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7" name="CaixaDeTexto 17">
            <a:extLst>
              <a:ext uri="{FF2B5EF4-FFF2-40B4-BE49-F238E27FC236}">
                <a16:creationId xmlns:a16="http://schemas.microsoft.com/office/drawing/2014/main" id="{20937300-5FF2-B242-43F8-981A2F874598}"/>
              </a:ext>
            </a:extLst>
          </p:cNvPr>
          <p:cNvSpPr txBox="1"/>
          <p:nvPr/>
        </p:nvSpPr>
        <p:spPr>
          <a:xfrm>
            <a:off x="5445379" y="4155296"/>
            <a:ext cx="7985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r>
              <a:rPr lang="pt-BR" kern="1200">
                <a:solidFill>
                  <a:prstClr val="black"/>
                </a:solidFill>
                <a:latin typeface="Raleway Black"/>
                <a:ea typeface="+mn-ea"/>
                <a:cs typeface="+mn-cs"/>
              </a:rPr>
              <a:t>48.150</a:t>
            </a:r>
            <a:endParaRPr lang="pt-BR" kern="120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aixaDeTexto 18">
            <a:extLst>
              <a:ext uri="{FF2B5EF4-FFF2-40B4-BE49-F238E27FC236}">
                <a16:creationId xmlns:a16="http://schemas.microsoft.com/office/drawing/2014/main" id="{3FBD98CF-E3DD-2330-6128-E27E31AEC309}"/>
              </a:ext>
            </a:extLst>
          </p:cNvPr>
          <p:cNvSpPr txBox="1"/>
          <p:nvPr/>
        </p:nvSpPr>
        <p:spPr>
          <a:xfrm>
            <a:off x="6243913" y="4366672"/>
            <a:ext cx="7985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r>
              <a:rPr lang="pt-BR" kern="1200">
                <a:solidFill>
                  <a:prstClr val="black"/>
                </a:solidFill>
                <a:latin typeface="Raleway Black"/>
                <a:ea typeface="+mn-ea"/>
                <a:cs typeface="+mn-cs"/>
              </a:rPr>
              <a:t>47.239</a:t>
            </a:r>
            <a:endParaRPr lang="pt-BR" kern="120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9" name="CaixaDeTexto 19">
            <a:extLst>
              <a:ext uri="{FF2B5EF4-FFF2-40B4-BE49-F238E27FC236}">
                <a16:creationId xmlns:a16="http://schemas.microsoft.com/office/drawing/2014/main" id="{CDFF9988-7150-E147-AEC3-2461D8A9B319}"/>
              </a:ext>
            </a:extLst>
          </p:cNvPr>
          <p:cNvSpPr txBox="1"/>
          <p:nvPr/>
        </p:nvSpPr>
        <p:spPr>
          <a:xfrm>
            <a:off x="7050760" y="4364751"/>
            <a:ext cx="7985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r>
              <a:rPr lang="pt-BR" kern="1200">
                <a:solidFill>
                  <a:prstClr val="black"/>
                </a:solidFill>
                <a:latin typeface="Raleway Black"/>
                <a:ea typeface="+mn-ea"/>
                <a:cs typeface="+mn-cs"/>
              </a:rPr>
              <a:t>46.274</a:t>
            </a:r>
            <a:endParaRPr lang="pt-BR" kern="120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0" name="CaixaDeTexto 20">
            <a:extLst>
              <a:ext uri="{FF2B5EF4-FFF2-40B4-BE49-F238E27FC236}">
                <a16:creationId xmlns:a16="http://schemas.microsoft.com/office/drawing/2014/main" id="{4E2E14D1-EF9B-78F4-E920-89E8982A1436}"/>
              </a:ext>
            </a:extLst>
          </p:cNvPr>
          <p:cNvSpPr txBox="1"/>
          <p:nvPr/>
        </p:nvSpPr>
        <p:spPr>
          <a:xfrm>
            <a:off x="7908421" y="4463073"/>
            <a:ext cx="7985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r>
              <a:rPr lang="pt-BR" kern="1200" dirty="0">
                <a:solidFill>
                  <a:prstClr val="black"/>
                </a:solidFill>
                <a:latin typeface="Raleway Black"/>
                <a:ea typeface="+mn-ea"/>
                <a:cs typeface="+mn-cs"/>
              </a:rPr>
              <a:t>45.199</a:t>
            </a:r>
            <a:endParaRPr lang="pt-BR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61" name="Conector de Seta Reta 22">
            <a:extLst>
              <a:ext uri="{FF2B5EF4-FFF2-40B4-BE49-F238E27FC236}">
                <a16:creationId xmlns:a16="http://schemas.microsoft.com/office/drawing/2014/main" id="{93114B64-40D4-5BE6-D7A7-1E9E30DB4F55}"/>
              </a:ext>
            </a:extLst>
          </p:cNvPr>
          <p:cNvCxnSpPr/>
          <p:nvPr/>
        </p:nvCxnSpPr>
        <p:spPr>
          <a:xfrm>
            <a:off x="2431304" y="2517064"/>
            <a:ext cx="117431" cy="46972"/>
          </a:xfrm>
          <a:prstGeom prst="straightConnector1">
            <a:avLst/>
          </a:prstGeom>
          <a:noFill/>
          <a:ln w="1270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cxnSp>
        <p:nvCxnSpPr>
          <p:cNvPr id="62" name="Conector de Seta Reta 23">
            <a:extLst>
              <a:ext uri="{FF2B5EF4-FFF2-40B4-BE49-F238E27FC236}">
                <a16:creationId xmlns:a16="http://schemas.microsoft.com/office/drawing/2014/main" id="{DD9DCBEA-9A4B-B8B8-89AB-BE74E1428B86}"/>
              </a:ext>
            </a:extLst>
          </p:cNvPr>
          <p:cNvCxnSpPr/>
          <p:nvPr/>
        </p:nvCxnSpPr>
        <p:spPr>
          <a:xfrm>
            <a:off x="3245496" y="2767584"/>
            <a:ext cx="101773" cy="39143"/>
          </a:xfrm>
          <a:prstGeom prst="straightConnector1">
            <a:avLst/>
          </a:prstGeom>
          <a:noFill/>
          <a:ln w="1270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cxnSp>
        <p:nvCxnSpPr>
          <p:cNvPr id="63" name="Conector de Seta Reta 24">
            <a:extLst>
              <a:ext uri="{FF2B5EF4-FFF2-40B4-BE49-F238E27FC236}">
                <a16:creationId xmlns:a16="http://schemas.microsoft.com/office/drawing/2014/main" id="{24D4A694-B0A4-A0C4-3525-A1D69561ABB5}"/>
              </a:ext>
            </a:extLst>
          </p:cNvPr>
          <p:cNvCxnSpPr/>
          <p:nvPr/>
        </p:nvCxnSpPr>
        <p:spPr>
          <a:xfrm>
            <a:off x="3973572" y="3067099"/>
            <a:ext cx="109602" cy="117431"/>
          </a:xfrm>
          <a:prstGeom prst="straightConnector1">
            <a:avLst/>
          </a:prstGeom>
          <a:noFill/>
          <a:ln w="1270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cxnSp>
        <p:nvCxnSpPr>
          <p:cNvPr id="576" name="Conector de Seta Reta 26">
            <a:extLst>
              <a:ext uri="{FF2B5EF4-FFF2-40B4-BE49-F238E27FC236}">
                <a16:creationId xmlns:a16="http://schemas.microsoft.com/office/drawing/2014/main" id="{3F2B7E28-1E56-4048-D635-576B0B75DB4C}"/>
              </a:ext>
            </a:extLst>
          </p:cNvPr>
          <p:cNvCxnSpPr/>
          <p:nvPr/>
        </p:nvCxnSpPr>
        <p:spPr>
          <a:xfrm>
            <a:off x="5461037" y="3716887"/>
            <a:ext cx="78287" cy="46972"/>
          </a:xfrm>
          <a:prstGeom prst="straightConnector1">
            <a:avLst/>
          </a:prstGeom>
          <a:noFill/>
          <a:ln w="1270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cxnSp>
        <p:nvCxnSpPr>
          <p:cNvPr id="577" name="Conector de Seta Reta 27">
            <a:extLst>
              <a:ext uri="{FF2B5EF4-FFF2-40B4-BE49-F238E27FC236}">
                <a16:creationId xmlns:a16="http://schemas.microsoft.com/office/drawing/2014/main" id="{03CA9D16-4022-D310-7974-C1CB8F96162C}"/>
              </a:ext>
            </a:extLst>
          </p:cNvPr>
          <p:cNvCxnSpPr/>
          <p:nvPr/>
        </p:nvCxnSpPr>
        <p:spPr>
          <a:xfrm>
            <a:off x="4725133" y="3505510"/>
            <a:ext cx="54801" cy="23486"/>
          </a:xfrm>
          <a:prstGeom prst="straightConnector1">
            <a:avLst/>
          </a:prstGeom>
          <a:noFill/>
          <a:ln w="1270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cxnSp>
        <p:nvCxnSpPr>
          <p:cNvPr id="578" name="Conector de Seta Reta 28">
            <a:extLst>
              <a:ext uri="{FF2B5EF4-FFF2-40B4-BE49-F238E27FC236}">
                <a16:creationId xmlns:a16="http://schemas.microsoft.com/office/drawing/2014/main" id="{ED1C7F6B-8A58-9265-65DF-FCAF79F10CA6}"/>
              </a:ext>
            </a:extLst>
          </p:cNvPr>
          <p:cNvCxnSpPr/>
          <p:nvPr/>
        </p:nvCxnSpPr>
        <p:spPr>
          <a:xfrm>
            <a:off x="6251742" y="3849977"/>
            <a:ext cx="62630" cy="7828"/>
          </a:xfrm>
          <a:prstGeom prst="straightConnector1">
            <a:avLst/>
          </a:prstGeom>
          <a:noFill/>
          <a:ln w="1270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cxnSp>
        <p:nvCxnSpPr>
          <p:cNvPr id="579" name="Conector de Seta Reta 29">
            <a:extLst>
              <a:ext uri="{FF2B5EF4-FFF2-40B4-BE49-F238E27FC236}">
                <a16:creationId xmlns:a16="http://schemas.microsoft.com/office/drawing/2014/main" id="{13ACC70D-20F2-45C2-59D5-34D97719E59A}"/>
              </a:ext>
            </a:extLst>
          </p:cNvPr>
          <p:cNvCxnSpPr>
            <a:cxnSpLocks/>
          </p:cNvCxnSpPr>
          <p:nvPr/>
        </p:nvCxnSpPr>
        <p:spPr>
          <a:xfrm>
            <a:off x="6972472" y="3967912"/>
            <a:ext cx="108000" cy="36000"/>
          </a:xfrm>
          <a:prstGeom prst="straightConnector1">
            <a:avLst/>
          </a:prstGeom>
          <a:noFill/>
          <a:ln w="1270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cxnSp>
        <p:nvCxnSpPr>
          <p:cNvPr id="580" name="Conector de Seta Reta 30">
            <a:extLst>
              <a:ext uri="{FF2B5EF4-FFF2-40B4-BE49-F238E27FC236}">
                <a16:creationId xmlns:a16="http://schemas.microsoft.com/office/drawing/2014/main" id="{C86569B8-6BD2-F9D6-8FE1-44F38361A5D9}"/>
              </a:ext>
            </a:extLst>
          </p:cNvPr>
          <p:cNvCxnSpPr/>
          <p:nvPr/>
        </p:nvCxnSpPr>
        <p:spPr>
          <a:xfrm>
            <a:off x="8482200" y="4138214"/>
            <a:ext cx="125260" cy="62630"/>
          </a:xfrm>
          <a:prstGeom prst="straightConnector1">
            <a:avLst/>
          </a:prstGeom>
          <a:noFill/>
          <a:ln w="1270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581" name="CaixaDeTexto 31">
            <a:extLst>
              <a:ext uri="{FF2B5EF4-FFF2-40B4-BE49-F238E27FC236}">
                <a16:creationId xmlns:a16="http://schemas.microsoft.com/office/drawing/2014/main" id="{B6FB34F9-759E-C90A-C361-FC6FFD501236}"/>
              </a:ext>
            </a:extLst>
          </p:cNvPr>
          <p:cNvSpPr txBox="1"/>
          <p:nvPr/>
        </p:nvSpPr>
        <p:spPr>
          <a:xfrm>
            <a:off x="1413564" y="4928056"/>
            <a:ext cx="254434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r>
              <a:rPr lang="pt-BR" sz="8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Fonte: MEC/INEP, Censo Escolar de 2023. </a:t>
            </a:r>
          </a:p>
        </p:txBody>
      </p:sp>
      <p:cxnSp>
        <p:nvCxnSpPr>
          <p:cNvPr id="582" name="Conector de Seta Reta 29">
            <a:extLst>
              <a:ext uri="{FF2B5EF4-FFF2-40B4-BE49-F238E27FC236}">
                <a16:creationId xmlns:a16="http://schemas.microsoft.com/office/drawing/2014/main" id="{AEEFB61F-A552-A373-8955-BF642A3F0239}"/>
              </a:ext>
            </a:extLst>
          </p:cNvPr>
          <p:cNvCxnSpPr>
            <a:cxnSpLocks/>
          </p:cNvCxnSpPr>
          <p:nvPr/>
        </p:nvCxnSpPr>
        <p:spPr>
          <a:xfrm>
            <a:off x="7779318" y="4116154"/>
            <a:ext cx="156575" cy="36000"/>
          </a:xfrm>
          <a:prstGeom prst="straightConnector1">
            <a:avLst/>
          </a:prstGeom>
          <a:noFill/>
          <a:ln w="1270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583" name="Elipse 36">
            <a:extLst>
              <a:ext uri="{FF2B5EF4-FFF2-40B4-BE49-F238E27FC236}">
                <a16:creationId xmlns:a16="http://schemas.microsoft.com/office/drawing/2014/main" id="{CB0F6FAE-8B8A-1DCF-7794-F761B2030473}"/>
              </a:ext>
            </a:extLst>
          </p:cNvPr>
          <p:cNvSpPr/>
          <p:nvPr/>
        </p:nvSpPr>
        <p:spPr>
          <a:xfrm>
            <a:off x="954329" y="1611334"/>
            <a:ext cx="641958" cy="641958"/>
          </a:xfrm>
          <a:prstGeom prst="ellipse">
            <a:avLst/>
          </a:prstGeom>
          <a:solidFill>
            <a:srgbClr val="15608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</a:rPr>
              <a:t>2014</a:t>
            </a: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4" name="CaixaDeTexto 37">
            <a:extLst>
              <a:ext uri="{FF2B5EF4-FFF2-40B4-BE49-F238E27FC236}">
                <a16:creationId xmlns:a16="http://schemas.microsoft.com/office/drawing/2014/main" id="{862FD704-F8F3-983B-9CF5-32170A026CA3}"/>
              </a:ext>
            </a:extLst>
          </p:cNvPr>
          <p:cNvSpPr txBox="1"/>
          <p:nvPr/>
        </p:nvSpPr>
        <p:spPr>
          <a:xfrm>
            <a:off x="805583" y="2403831"/>
            <a:ext cx="7985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r>
              <a:rPr lang="pt-BR" kern="1200">
                <a:solidFill>
                  <a:prstClr val="black"/>
                </a:solidFill>
                <a:latin typeface="Raleway Black"/>
                <a:ea typeface="+mn-ea"/>
                <a:cs typeface="+mn-cs"/>
              </a:rPr>
              <a:t>61.721</a:t>
            </a:r>
          </a:p>
        </p:txBody>
      </p:sp>
      <p:cxnSp>
        <p:nvCxnSpPr>
          <p:cNvPr id="585" name="Conector de Seta Reta 22">
            <a:extLst>
              <a:ext uri="{FF2B5EF4-FFF2-40B4-BE49-F238E27FC236}">
                <a16:creationId xmlns:a16="http://schemas.microsoft.com/office/drawing/2014/main" id="{0F8E6016-C66A-DFD5-E725-22A1B668F2A0}"/>
              </a:ext>
            </a:extLst>
          </p:cNvPr>
          <p:cNvCxnSpPr/>
          <p:nvPr/>
        </p:nvCxnSpPr>
        <p:spPr>
          <a:xfrm>
            <a:off x="1619775" y="2098511"/>
            <a:ext cx="117431" cy="46972"/>
          </a:xfrm>
          <a:prstGeom prst="straightConnector1">
            <a:avLst/>
          </a:prstGeom>
          <a:noFill/>
          <a:ln w="1270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586" name="Elipse 39">
            <a:extLst>
              <a:ext uri="{FF2B5EF4-FFF2-40B4-BE49-F238E27FC236}">
                <a16:creationId xmlns:a16="http://schemas.microsoft.com/office/drawing/2014/main" id="{E4ECE798-97C5-CFC1-A932-00EC75A741C4}"/>
              </a:ext>
            </a:extLst>
          </p:cNvPr>
          <p:cNvSpPr/>
          <p:nvPr/>
        </p:nvSpPr>
        <p:spPr>
          <a:xfrm>
            <a:off x="142800" y="1192781"/>
            <a:ext cx="641958" cy="641958"/>
          </a:xfrm>
          <a:prstGeom prst="ellipse">
            <a:avLst/>
          </a:prstGeom>
          <a:solidFill>
            <a:srgbClr val="15608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</a:rPr>
              <a:t>2013</a:t>
            </a:r>
            <a:endParaRPr kumimoji="0" lang="pt-B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7" name="CaixaDeTexto 40">
            <a:extLst>
              <a:ext uri="{FF2B5EF4-FFF2-40B4-BE49-F238E27FC236}">
                <a16:creationId xmlns:a16="http://schemas.microsoft.com/office/drawing/2014/main" id="{9A6C8C54-E9DB-DA36-362D-1788C83FF02F}"/>
              </a:ext>
            </a:extLst>
          </p:cNvPr>
          <p:cNvSpPr txBox="1"/>
          <p:nvPr/>
        </p:nvSpPr>
        <p:spPr>
          <a:xfrm>
            <a:off x="-5946" y="1985278"/>
            <a:ext cx="7985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r>
              <a:rPr lang="pt-BR" kern="1200">
                <a:solidFill>
                  <a:prstClr val="black"/>
                </a:solidFill>
                <a:latin typeface="Raleway Black"/>
                <a:ea typeface="+mn-ea"/>
                <a:cs typeface="+mn-cs"/>
              </a:rPr>
              <a:t>65.140</a:t>
            </a:r>
          </a:p>
        </p:txBody>
      </p:sp>
      <p:cxnSp>
        <p:nvCxnSpPr>
          <p:cNvPr id="588" name="Conector de Seta Reta 22">
            <a:extLst>
              <a:ext uri="{FF2B5EF4-FFF2-40B4-BE49-F238E27FC236}">
                <a16:creationId xmlns:a16="http://schemas.microsoft.com/office/drawing/2014/main" id="{3E1F40C4-4660-283D-D1A4-D774925CC9A3}"/>
              </a:ext>
            </a:extLst>
          </p:cNvPr>
          <p:cNvCxnSpPr/>
          <p:nvPr/>
        </p:nvCxnSpPr>
        <p:spPr>
          <a:xfrm>
            <a:off x="808246" y="1679958"/>
            <a:ext cx="117431" cy="46972"/>
          </a:xfrm>
          <a:prstGeom prst="straightConnector1">
            <a:avLst/>
          </a:prstGeom>
          <a:noFill/>
          <a:ln w="1270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589" name="CaixaDeTexto 2">
            <a:extLst>
              <a:ext uri="{FF2B5EF4-FFF2-40B4-BE49-F238E27FC236}">
                <a16:creationId xmlns:a16="http://schemas.microsoft.com/office/drawing/2014/main" id="{6B6FE4EC-1983-7D65-D33F-B6784B2F393B}"/>
              </a:ext>
            </a:extLst>
          </p:cNvPr>
          <p:cNvSpPr txBox="1"/>
          <p:nvPr/>
        </p:nvSpPr>
        <p:spPr>
          <a:xfrm>
            <a:off x="5252198" y="2237948"/>
            <a:ext cx="3656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FontTx/>
              <a:buNone/>
            </a:pPr>
            <a:r>
              <a:rPr lang="pt-BR" sz="1800" kern="1200" dirty="0">
                <a:solidFill>
                  <a:prstClr val="black"/>
                </a:solidFill>
                <a:latin typeface="Rawline" panose="00000500000000000000" pitchFamily="2" charset="0"/>
                <a:ea typeface="+mn-ea"/>
                <a:cs typeface="+mn-cs"/>
              </a:rPr>
              <a:t>Nos últimos 10 anos  foram fechadas </a:t>
            </a:r>
          </a:p>
          <a:p>
            <a:pPr algn="r">
              <a:buClrTx/>
              <a:buFontTx/>
              <a:buNone/>
            </a:pPr>
            <a:r>
              <a:rPr lang="pt-BR" sz="1800" kern="1200" dirty="0">
                <a:solidFill>
                  <a:prstClr val="black"/>
                </a:solidFill>
                <a:latin typeface="Raleway Black" pitchFamily="2" charset="0"/>
                <a:ea typeface="+mn-ea"/>
                <a:cs typeface="+mn-cs"/>
              </a:rPr>
              <a:t>19.941 escolas do campo </a:t>
            </a:r>
          </a:p>
          <a:p>
            <a:pPr algn="r">
              <a:buClrTx/>
              <a:buFontTx/>
              <a:buNone/>
            </a:pPr>
            <a:r>
              <a:rPr lang="pt-BR" sz="1800" kern="1200" dirty="0">
                <a:solidFill>
                  <a:prstClr val="black"/>
                </a:solidFill>
                <a:latin typeface="Rawline" panose="00000500000000000000" pitchFamily="2" charset="0"/>
                <a:ea typeface="+mn-ea"/>
                <a:cs typeface="+mn-cs"/>
              </a:rPr>
              <a:t>em área rural</a:t>
            </a:r>
          </a:p>
        </p:txBody>
      </p:sp>
    </p:spTree>
    <p:extLst>
      <p:ext uri="{BB962C8B-B14F-4D97-AF65-F5344CB8AC3E}">
        <p14:creationId xmlns:p14="http://schemas.microsoft.com/office/powerpoint/2010/main" val="1164368752"/>
      </p:ext>
    </p:extLst>
  </p:cSld>
  <p:clrMapOvr>
    <a:masterClrMapping/>
  </p:clrMapOvr>
</p:sld>
</file>

<file path=ppt/theme/theme1.xml><?xml version="1.0" encoding="utf-8"?>
<a:theme xmlns:a="http://schemas.openxmlformats.org/drawingml/2006/main" name="Gruv">
  <a:themeElements>
    <a:clrScheme name="Simple Light">
      <a:dk1>
        <a:srgbClr val="0096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Gruv">
  <a:themeElements>
    <a:clrScheme name="Gruv">
      <a:dk1>
        <a:srgbClr val="FFFFFF"/>
      </a:dk1>
      <a:lt1>
        <a:srgbClr val="009600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Gruv">
  <a:themeElements>
    <a:clrScheme name="Simple Light">
      <a:dk1>
        <a:srgbClr val="0096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1725</Words>
  <Application>Microsoft Office PowerPoint</Application>
  <PresentationFormat>Apresentação na tela (16:9)</PresentationFormat>
  <Paragraphs>395</Paragraphs>
  <Slides>28</Slides>
  <Notes>26</Notes>
  <HiddenSlides>4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Gruv</vt:lpstr>
      <vt:lpstr>Tema do Office</vt:lpstr>
      <vt:lpstr>1_Tema do Office</vt:lpstr>
      <vt:lpstr>1_Gruv</vt:lpstr>
      <vt:lpstr>2_Gruv</vt:lpstr>
      <vt:lpstr>Políticas para Promoção da Equidade, Diversidade e Inclusão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Políticas para Promoção da Equidade, Diversidade e Inclusão</dc:title>
  <dc:creator>Lucas Hoogerbrugge</dc:creator>
  <cp:lastModifiedBy>Ana Lucia Sanches</cp:lastModifiedBy>
  <cp:revision>27</cp:revision>
  <dcterms:modified xsi:type="dcterms:W3CDTF">2025-03-28T11:35:19Z</dcterms:modified>
</cp:coreProperties>
</file>