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48" r:id="rId2"/>
    <p:sldMasterId id="2147483710" r:id="rId3"/>
  </p:sldMasterIdLst>
  <p:notesMasterIdLst>
    <p:notesMasterId r:id="rId15"/>
  </p:notesMasterIdLst>
  <p:sldIdLst>
    <p:sldId id="257" r:id="rId4"/>
    <p:sldId id="7938" r:id="rId5"/>
    <p:sldId id="7939" r:id="rId6"/>
    <p:sldId id="7941" r:id="rId7"/>
    <p:sldId id="7940" r:id="rId8"/>
    <p:sldId id="7916" r:id="rId9"/>
    <p:sldId id="7942" r:id="rId10"/>
    <p:sldId id="7943" r:id="rId11"/>
    <p:sldId id="7944" r:id="rId12"/>
    <p:sldId id="7937" r:id="rId13"/>
    <p:sldId id="791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92F902-ACFA-6FDE-40CC-24FECCF7381E}" name="Welton da Silva (SEB/GAB/MEC)" initials="W(" userId="S::weltondasilva@mec.gov.br::b5a150d0-fdab-40c4-8977-d9c286f9294c" providerId="AD"/>
  <p188:author id="{D2EB180B-1289-AF6B-F52F-6D1C9FC699E0}" name="Rodrigo Luppi dos Passos (GAB/SECADI)" initials="" userId="S::rodrigoluppi@mec.gov.br::593a58ad-ce34-45c4-8409-360e134bc013" providerId="AD"/>
  <p188:author id="{AA19BF21-FCBE-1C63-61D1-5E27457B84AA}" name="Aline Zero Soares (CGEI/SEB)" initials="A(" userId="S::alinezero@mec.gov.br::89b6ee1f-33dd-4cd6-8b4e-1ab58e806dde" providerId="AD"/>
  <p188:author id="{EE55FF2B-72AF-1978-F980-069FA535810E}" name="Beatriz Martins Ferreira Ramos (COGEITI/SEB/MEC)" initials="" userId="S::BeatrizRamos@mec.gov.br::f52ebfb0-0a3b-4da3-a46a-8e9304b11797" providerId="AD"/>
  <p188:author id="{7E012F38-A1F5-DA3F-854A-0E2895AF3842}" name="Erika de Souza Nascimento (GAB/SE/MEC)" initials="Ed" userId="S::erikanascimento@mec.gov.br::382b1242-f870-4a73-8ba4-f20c7005a0e4" providerId="AD"/>
  <p188:author id="{380BD53A-A4DD-29E5-4AEA-CA4C476E3598}" name="Michele Lessa de Oliveira (SEB/CGMAN/MEC)" initials="M(" userId="S::michelelessa@mec.gov.br::b0656bf2-ab3d-4db9-995e-be5d2fa08822" providerId="AD"/>
  <p188:author id="{1F615E3D-025D-A2F5-330D-F8170C070B40}" name="Andre Viti Garavaglia Marianno (GAB/SEB/MEC)" initials="A(" userId="S::andremarianno@mec.gov.br::967eaf5e-1f2b-4b6e-88c3-6295e596d5a1" providerId="AD"/>
  <p188:author id="{F16E2F43-F68C-9071-BFB4-E149750A76C5}" name="Barbara Bacellar Rodrigues de Godoy" initials="" userId="S::Barbaragodoy@mec.gov.br::d16495ed-511c-4138-bb40-58cf2832c37b" providerId="AD"/>
  <p188:author id="{E1551F69-9B79-CBF0-33AF-F3E070A6703D}" name="Isadora Daud Caiuby (GAB/SEB/MEC)" initials="I(" userId="S::isadoracaiuby@mec.gov.br::69e40ea3-2295-4d47-92e5-12200e3d8e76" providerId="AD"/>
  <p188:author id="{E4EDB269-0B67-4006-6CA6-93A975AC05FC}" name="Marisa de Santana da Costa  (SEB/DIEB/MEC)" initials="M(" userId="S::marisacosta@mec.gov.br::7c1fe45c-4f96-44e1-a7a4-e27dca98f306" providerId="AD"/>
  <p188:author id="{EF303E6B-EC8F-E33F-F37F-501E0DE76350}" name="Barbara Bacellar Rodrigues de Godoy" initials="BG" userId="S::barbaragodoy@mec.gov.br::d16495ed-511c-4138-bb40-58cf2832c37b" providerId="AD"/>
  <p188:author id="{A7E1F379-CE82-3FFB-0F07-181659321CAC}" name="João César da Fonseca Neto (CGARE/SEB)" initials="J(" userId="S::joaocneto@mec.gov.br::c667ac61-d896-4ee2-98c0-ec51a6d5a8de" providerId="AD"/>
  <p188:author id="{46C5217D-4D7A-2E44-4B9C-9FFCF4D7D006}" name="Beatriz Martins Ferreira Ramos (COGEITI/SEB/MEC)" initials="B(" userId="S::beatrizramos@mec.gov.br::f52ebfb0-0a3b-4da3-a46a-8e9304b11797" providerId="AD"/>
  <p188:author id="{1346BDA3-9291-1638-2193-0D1CF5445885}" name="Isabela Marinho Menezes" initials="" userId="S::IsabelaMenezes@mec.gov.br::43b5489f-eda5-4746-a4a3-0451eb7362dc" providerId="AD"/>
  <p188:author id="{C389FAB1-A8B6-896C-C24A-2AE6841EBF07}" name="Janaina Ma" initials="JM" userId="S::JanainaMa@mec.gov.br::bef97de7-a9ee-42be-8bf0-9db1b08cfeeb" providerId="AD"/>
  <p188:author id="{FBF7C7B4-1BAA-1B94-02D4-A4E3260AB84D}" name="Eliana Tavares Pereira" initials="EP" userId="S::elianapereira@mec.gov.br::1d1e40f5-f0d3-49ee-853b-0025dfc13ac4" providerId="AD"/>
  <p188:author id="{485C4AB7-85AD-AB6F-797D-2BCC507AA38E}" name="Aldenora Lopes De Macedo (SEB/GAB/MEC)" initials="A(" userId="S::aldenoramacedo@mec.gov.br::9a1e0907-f723-4fb1-b953-b04a129f7cf4" providerId="AD"/>
  <p188:author id="{117858DD-815A-F445-276E-F4809B22D19E}" name="Andre Viti Garavaglia Marianno (GAB/SEB/MEC)" initials="" userId="S::AndreMarianno@mec.gov.br::967eaf5e-1f2b-4b6e-88c3-6295e596d5a1" providerId="AD"/>
  <p188:author id="{24C57DF3-E315-E015-5067-2E079CFBDC98}" name="Carolina Fonseca Cotta (ACS/GM)" initials="C(" userId="S::carolinacotta@mec.gov.br::0f53eb52-a34d-4b7f-8d3e-2c62857e1662" providerId="AD"/>
  <p188:author id="{1AD6F8FE-5F78-9216-F9F5-BCCC92351D0D}" name="Julia Tami Ishikawa (GAB/SE)" initials="J(" userId="S::juliaishikawa@mec.gov.br::7b580577-9565-4273-b27e-eba5937570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2B"/>
    <a:srgbClr val="2D5CA9"/>
    <a:srgbClr val="EE3136"/>
    <a:srgbClr val="108F56"/>
    <a:srgbClr val="FFC800"/>
    <a:srgbClr val="F02222"/>
    <a:srgbClr val="C1F5E0"/>
    <a:srgbClr val="FABCBC"/>
    <a:srgbClr val="F78D8D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AF1B1-206F-9C3A-5D07-7B9B4AB232FA}" v="223" dt="2025-03-27T13:02:00.395"/>
    <p1510:client id="{671AF33A-FDA3-6F26-E862-10E1C3500C5B}" v="1337" dt="2025-03-28T11:09:42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18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395A-5FB0-4738-85A9-D0B3C328F7E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CB4C-DCD9-425D-93D4-966CB317B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73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CB4C-DCD9-425D-93D4-966CB317B00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F0E9-4502-4944-1DE1-C3C6EDC4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37FD34-239C-BC94-443E-3F11B76F3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7A172B-4FD8-272E-F008-B588519F8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Isa, por favor, </a:t>
            </a:r>
            <a:r>
              <a:rPr lang="pt-BR" err="1"/>
              <a:t>verificque</a:t>
            </a:r>
            <a:r>
              <a:rPr lang="pt-BR"/>
              <a:t>: </a:t>
            </a:r>
            <a:br>
              <a:rPr lang="pt-BR">
                <a:cs typeface="+mn-lt"/>
              </a:rPr>
            </a:br>
            <a:r>
              <a:rPr lang="pt-BR"/>
              <a:t>a) modelagem de experiência piloto de avaliação externa da alfabetização em língua indígena (parceria Seduc/MT) e </a:t>
            </a:r>
            <a:endParaRPr lang="en-US"/>
          </a:p>
          <a:p>
            <a:r>
              <a:rPr lang="pt-BR"/>
              <a:t>b) participação da SEB/DPDI na Comissão Nacional de Educação Escolar Indígena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00B6C5-A964-3F85-8903-66B2C2F0A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CB4C-DCD9-425D-93D4-966CB317B00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31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00A9-8D5B-F837-E3F9-BC2D716EB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722D161-FEB2-A1DC-4062-5DE01EA7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1855B2-FE52-89FF-D96A-5EFD4CE33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Isa, por favor, </a:t>
            </a:r>
            <a:r>
              <a:rPr lang="pt-BR" err="1"/>
              <a:t>verificque</a:t>
            </a:r>
            <a:r>
              <a:rPr lang="pt-BR"/>
              <a:t>: </a:t>
            </a:r>
            <a:br>
              <a:rPr lang="pt-BR">
                <a:cs typeface="+mn-lt"/>
              </a:rPr>
            </a:br>
            <a:r>
              <a:rPr lang="pt-BR"/>
              <a:t>a) modelagem de experiência piloto de avaliação externa da alfabetização em língua indígena (parceria Seduc/MT) e </a:t>
            </a:r>
            <a:endParaRPr lang="en-US"/>
          </a:p>
          <a:p>
            <a:r>
              <a:rPr lang="pt-BR"/>
              <a:t>b) participação da SEB/DPDI na Comissão Nacional de Educação Escolar Indígena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575299-5232-5E14-9228-44AF56FD5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CB4C-DCD9-425D-93D4-966CB317B00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19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E735E-9B24-AFF6-5265-D68DAAD94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0779BD-045A-153C-EF74-DB75EC428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BA56D47-C87D-BEA6-1D50-8D0158925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Isa, por favor, </a:t>
            </a:r>
            <a:r>
              <a:rPr lang="pt-BR" err="1"/>
              <a:t>verificque</a:t>
            </a:r>
            <a:r>
              <a:rPr lang="pt-BR"/>
              <a:t>: </a:t>
            </a:r>
            <a:br>
              <a:rPr lang="pt-BR">
                <a:cs typeface="+mn-lt"/>
              </a:rPr>
            </a:br>
            <a:r>
              <a:rPr lang="pt-BR"/>
              <a:t>a) modelagem de experiência piloto de avaliação externa da alfabetização em língua indígena (parceria Seduc/MT) e </a:t>
            </a:r>
            <a:endParaRPr lang="en-US"/>
          </a:p>
          <a:p>
            <a:r>
              <a:rPr lang="pt-BR"/>
              <a:t>b) participação da SEB/DPDI na Comissão Nacional de Educação Escolar Indígena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09AE22-1D34-AE53-31E5-6CBFA1DE3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CB4C-DCD9-425D-93D4-966CB317B00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71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109A-2363-6D59-ABCD-72F7EBE8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9F4A860-376A-2CA1-5A3F-DE48770B1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51EA42-FD9E-CAB8-4AA2-DEFFC78A1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Isa, por favor, </a:t>
            </a:r>
            <a:r>
              <a:rPr lang="pt-BR" err="1"/>
              <a:t>verificque</a:t>
            </a:r>
            <a:r>
              <a:rPr lang="pt-BR"/>
              <a:t>: </a:t>
            </a:r>
            <a:br>
              <a:rPr lang="pt-BR">
                <a:cs typeface="+mn-lt"/>
              </a:rPr>
            </a:br>
            <a:r>
              <a:rPr lang="pt-BR"/>
              <a:t>a) modelagem de experiência piloto de avaliação externa da alfabetização em língua indígena (parceria Seduc/MT) e </a:t>
            </a:r>
            <a:endParaRPr lang="en-US"/>
          </a:p>
          <a:p>
            <a:r>
              <a:rPr lang="pt-BR"/>
              <a:t>b) participação da SEB/DPDI na Comissão Nacional de Educação Escolar Indígena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C911E0-921E-223F-337E-35B8B3141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CB4C-DCD9-425D-93D4-966CB317B00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68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1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53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20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1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1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3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748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305" y="1829594"/>
            <a:ext cx="2189672" cy="438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1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6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8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56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50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914377"/>
            <a:fld id="{00000000-1234-1234-1234-123412341234}" type="slidenum">
              <a:rPr lang="pt-BR" smtClean="0">
                <a:solidFill>
                  <a:srgbClr val="44546A"/>
                </a:solidFill>
              </a:rPr>
              <a:pPr defTabSz="914377"/>
              <a:t>‹nº›</a:t>
            </a:fld>
            <a:endParaRPr lang="pt-BR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4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FEF6-B2B1-50BA-8D08-4A1966BAD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87C7D-3267-997A-3172-847DA4A0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4904-190A-EDB5-0CFB-DC67B856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843C-3797-8AD8-B96C-688FC3A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5897-18ED-0AA8-11F1-9CD6BDA0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66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306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BF0B-D1AC-332E-ACF4-EB078484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597E-9C21-AFAD-F63B-F89DEE40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B755-A5C4-6BA1-5B62-8CB5DAD7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DD54-078D-194A-3208-84E9BF5D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15B22-66C1-7DEF-A4D5-631DB73C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995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4546-D731-A195-0FE9-750A28E3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73D38-CC9F-9E20-5875-D311EE6C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1A107-5612-AC06-8459-2C010B24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BB57F-7E0A-8FAD-238A-2854D5D7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94CE-8BA3-218B-0468-89E258B5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389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A56E-B6FC-7917-3BFB-478148AE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C071-C49D-4035-1727-2B13943B9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5459A-5FF9-7D52-25E4-26FD25F2B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EC15-262E-0C78-8F0F-FC9DF043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192D0-88AE-F92A-00D9-65FA9D8A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1B1BA-C1A6-4B0F-7BA8-71094EC5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300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BDB2-EF04-9305-6161-8266BB18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3760F-3CA9-C291-285B-00CA69282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31634-CA17-8063-DA54-AA79B44E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A5585-9BC4-BF85-5484-F57EBF357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AE2B1-28F3-1051-C464-DD089FF24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CA08A-BED6-BD71-518D-A4520E82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96B3A-A881-6C7C-54D0-8C868D5E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FB37D-AC7F-CED4-199D-03876B43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34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D7E0-55FE-A543-C95C-9983899D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C7B76-7E74-F1BB-D917-C1F20C0A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09497-090A-E673-DAEE-D8DA05DD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3018B-557D-028B-5F1B-FB7E648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9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FE781-AFD8-98A5-8B3B-28EB2279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8896-ABA8-352F-FAB3-EAEC7C8B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3BD92-65E0-FF3D-35E1-007AFF77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679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8557-AB4C-11F0-CE53-831DD6DA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F3C5-1E5A-32DB-170C-954F5A5F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4AB5D-C0BD-0AFF-7149-0F7D9CB4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81CAD-E882-D91F-F19F-2B7E930C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37FAB-DBB7-C778-AC96-CCDAB402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F3000-471D-5359-644D-8FC56EAF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456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E391-66A3-01B9-3838-5EC96F50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25D2A-C4A8-9312-B04A-FD3127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91352-5714-85C6-8D9A-A913D38D7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82B9C-E12C-132F-91B0-F4402D48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D59F4-416E-27D5-00FF-2684357E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64649-9CE3-1FD0-BB1E-6125E2EC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554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5E87-D710-E567-FDD3-6D95E24D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3984E-2260-2610-907F-A5B05F813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59232-A147-FCA6-BA92-DA114F2B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0827A-4CDE-6947-16FC-D549B5C3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5C14B-1AF9-035B-1645-36E8560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79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B9ED-CB59-51DA-5A36-2DA117687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00166-00A3-174F-AE2C-7F6E76A9E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0B02-64CB-4936-4F42-1BDC9C0A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98832-59E9-C5CE-139F-B42F360C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5025-1F8A-F529-A659-0CB72C71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02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220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5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6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80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5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4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2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143551" y="225851"/>
            <a:ext cx="118760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267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0785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80000" y="1536633"/>
            <a:ext cx="10992000" cy="4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628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708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D8BA6-125E-A15D-0C65-9DDE2FC4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F229A-54A1-85C6-47E1-23C7F346A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38C3-B503-98FE-F2CF-3B829EC97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CAE55-D5A8-3646-AD7E-6E585EDCE4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A3B1-E2C3-61E2-06D8-4A24212F0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E599-5FF2-4079-3244-A5ECF981D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40888-0BE8-1E41-A8D8-6F965A49D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eriodicos.fgv.br/gvexecutivo/article/view/92042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gov.br/inep/pt-br/areas-de-atuacao/avaliacao-e-exames-educacionais/avaliacao-da-alfabetizacao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jpe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2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8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7F99A8A-A109-F80E-2ABB-092CE2310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C4B2497-FCD8-065C-1527-C92240BF31B3}"/>
              </a:ext>
            </a:extLst>
          </p:cNvPr>
          <p:cNvGrpSpPr/>
          <p:nvPr/>
        </p:nvGrpSpPr>
        <p:grpSpPr>
          <a:xfrm>
            <a:off x="234950" y="1943559"/>
            <a:ext cx="5861050" cy="2470326"/>
            <a:chOff x="234950" y="1943559"/>
            <a:chExt cx="5861050" cy="247032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4ED1550-6E4D-F76A-0451-89279228B58C}"/>
                </a:ext>
              </a:extLst>
            </p:cNvPr>
            <p:cNvSpPr txBox="1"/>
            <p:nvPr/>
          </p:nvSpPr>
          <p:spPr>
            <a:xfrm>
              <a:off x="368300" y="1943559"/>
              <a:ext cx="5575300" cy="530915"/>
            </a:xfrm>
            <a:prstGeom prst="rect">
              <a:avLst/>
            </a:prstGeom>
            <a:solidFill>
              <a:srgbClr val="108F56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2850" b="1" dirty="0">
                  <a:solidFill>
                    <a:schemeClr val="bg1"/>
                  </a:solidFill>
                  <a:latin typeface="Raleway"/>
                  <a:cs typeface="Segoe UI"/>
                </a:rPr>
                <a:t>A UNDIME e a Gestão das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4F155B2-468F-0D10-646A-99F11CE1171B}"/>
                </a:ext>
              </a:extLst>
            </p:cNvPr>
            <p:cNvSpPr txBox="1"/>
            <p:nvPr/>
          </p:nvSpPr>
          <p:spPr>
            <a:xfrm>
              <a:off x="546100" y="2474474"/>
              <a:ext cx="4216400" cy="530915"/>
            </a:xfrm>
            <a:prstGeom prst="rect">
              <a:avLst/>
            </a:prstGeom>
            <a:solidFill>
              <a:srgbClr val="EE3136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2850" b="1" dirty="0">
                  <a:solidFill>
                    <a:schemeClr val="bg1"/>
                  </a:solidFill>
                  <a:latin typeface="Raleway"/>
                  <a:cs typeface="Segoe UI"/>
                </a:rPr>
                <a:t>Políticas Educacionais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C4A9C32-6F80-6E67-7521-6C925AC43A47}"/>
                </a:ext>
              </a:extLst>
            </p:cNvPr>
            <p:cNvSpPr txBox="1"/>
            <p:nvPr/>
          </p:nvSpPr>
          <p:spPr>
            <a:xfrm>
              <a:off x="234950" y="2898085"/>
              <a:ext cx="5861050" cy="538609"/>
            </a:xfrm>
            <a:prstGeom prst="rect">
              <a:avLst/>
            </a:prstGeom>
            <a:solidFill>
              <a:srgbClr val="2D5CA9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2900" b="1" dirty="0">
                  <a:solidFill>
                    <a:schemeClr val="bg1"/>
                  </a:solidFill>
                  <a:latin typeface="Raleway"/>
                  <a:cs typeface="Segoe UI"/>
                </a:rPr>
                <a:t>em regime de colaboração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EF9831E-08D0-87F2-9E1F-A97027B0ED96}"/>
                </a:ext>
              </a:extLst>
            </p:cNvPr>
            <p:cNvSpPr txBox="1"/>
            <p:nvPr/>
          </p:nvSpPr>
          <p:spPr>
            <a:xfrm>
              <a:off x="368300" y="3429000"/>
              <a:ext cx="5372100" cy="984885"/>
            </a:xfrm>
            <a:prstGeom prst="rect">
              <a:avLst/>
            </a:prstGeom>
            <a:solidFill>
              <a:srgbClr val="FBBE2B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2900" b="1" dirty="0">
                  <a:solidFill>
                    <a:schemeClr val="bg1"/>
                  </a:solidFill>
                  <a:latin typeface="Raleway"/>
                  <a:cs typeface="Segoe UI"/>
                </a:rPr>
                <a:t>Compromisso Nacional Criança Alfabetizada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DE387C4-57E4-5EBC-B31A-103BDCDC30BF}"/>
              </a:ext>
            </a:extLst>
          </p:cNvPr>
          <p:cNvSpPr txBox="1"/>
          <p:nvPr/>
        </p:nvSpPr>
        <p:spPr>
          <a:xfrm>
            <a:off x="1840122" y="4837496"/>
            <a:ext cx="48146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Raleway Medium"/>
              </a:rPr>
              <a:t>Prof. Me. João Paulo Mendes de Lima </a:t>
            </a:r>
            <a:endParaRPr lang="pt-BR" b="1" dirty="0">
              <a:solidFill>
                <a:schemeClr val="bg1"/>
              </a:solidFill>
              <a:latin typeface="Raleway Medium"/>
            </a:endParaRPr>
          </a:p>
          <a:p>
            <a:r>
              <a:rPr lang="pt-BR" sz="2000" dirty="0">
                <a:solidFill>
                  <a:schemeClr val="bg1"/>
                </a:solidFill>
                <a:latin typeface="Raleway Medium"/>
              </a:rPr>
              <a:t>Coordenador-Geral de Alfabetização</a:t>
            </a:r>
            <a:endParaRPr lang="pt-BR" dirty="0">
              <a:solidFill>
                <a:schemeClr val="bg1"/>
              </a:solidFill>
              <a:latin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290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9BA63-82DA-0ACF-FD9C-AE2925508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0FAFBAE-CB79-6A19-4D28-F3D08B862B22}"/>
              </a:ext>
            </a:extLst>
          </p:cNvPr>
          <p:cNvSpPr txBox="1"/>
          <p:nvPr/>
        </p:nvSpPr>
        <p:spPr>
          <a:xfrm>
            <a:off x="292757" y="1713553"/>
            <a:ext cx="59811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Raleway Black"/>
                <a:cs typeface="Segoe UI"/>
              </a:rPr>
              <a:t>GOVERNOS </a:t>
            </a:r>
            <a:r>
              <a:rPr lang="pt-BR" sz="3600" dirty="0">
                <a:solidFill>
                  <a:srgbClr val="FF0000"/>
                </a:solidFill>
                <a:latin typeface="Raleway Black"/>
                <a:cs typeface="Segoe UI"/>
              </a:rPr>
              <a:t>ALFABETIZADORES</a:t>
            </a:r>
            <a:r>
              <a:rPr lang="pt-BR" sz="3600" dirty="0">
                <a:solidFill>
                  <a:srgbClr val="000000"/>
                </a:solidFill>
                <a:latin typeface="Raleway Black"/>
                <a:cs typeface="Segoe UI"/>
              </a:rPr>
              <a:t> É O MELHOR</a:t>
            </a:r>
          </a:p>
          <a:p>
            <a:r>
              <a:rPr lang="pt-BR" sz="3600" dirty="0">
                <a:solidFill>
                  <a:srgbClr val="000000"/>
                </a:solidFill>
                <a:latin typeface="Raleway Black"/>
                <a:cs typeface="Segoe UI"/>
              </a:rPr>
              <a:t>SLOGAN DE LÍDERES POLÍTICOS QUE</a:t>
            </a:r>
          </a:p>
          <a:p>
            <a:r>
              <a:rPr lang="pt-BR" sz="3600" dirty="0">
                <a:solidFill>
                  <a:srgbClr val="000000"/>
                </a:solidFill>
                <a:latin typeface="Raleway Black"/>
                <a:cs typeface="Segoe UI"/>
              </a:rPr>
              <a:t>QUEIRAM MUDAR O PAÍS.</a:t>
            </a:r>
          </a:p>
          <a:p>
            <a:pPr algn="r"/>
            <a:r>
              <a:rPr lang="en-US" sz="2400" b="1" dirty="0">
                <a:latin typeface="Raleway"/>
                <a:cs typeface="Segoe UI"/>
              </a:rPr>
              <a:t>Fernando </a:t>
            </a:r>
            <a:r>
              <a:rPr lang="en-US" sz="2400" b="1" dirty="0" err="1">
                <a:latin typeface="Raleway"/>
                <a:cs typeface="Segoe UI"/>
              </a:rPr>
              <a:t>Abrúcio</a:t>
            </a:r>
            <a:endParaRPr lang="pt-BR" sz="2400" dirty="0" err="1">
              <a:solidFill>
                <a:srgbClr val="000000"/>
              </a:solidFill>
              <a:latin typeface="Raleway"/>
              <a:ea typeface="Calibri"/>
              <a:cs typeface="Segoe UI"/>
            </a:endParaRPr>
          </a:p>
        </p:txBody>
      </p:sp>
      <p:pic>
        <p:nvPicPr>
          <p:cNvPr id="2" name="Picture 1" descr="A close-up of a child&#10;&#10;AI-generated content may be incorrect.">
            <a:extLst>
              <a:ext uri="{FF2B5EF4-FFF2-40B4-BE49-F238E27FC236}">
                <a16:creationId xmlns:a16="http://schemas.microsoft.com/office/drawing/2014/main" id="{212F0CD1-206A-3F88-02D1-AEDE8389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71" y="633582"/>
            <a:ext cx="4222303" cy="62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84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692A1-726F-9882-4C4C-B26C0881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1F50AD02-2530-8B8F-AAFD-4B7A94FBB688}"/>
              </a:ext>
            </a:extLst>
          </p:cNvPr>
          <p:cNvSpPr/>
          <p:nvPr/>
        </p:nvSpPr>
        <p:spPr>
          <a:xfrm>
            <a:off x="528041" y="2226526"/>
            <a:ext cx="1326053" cy="1257973"/>
          </a:xfrm>
          <a:prstGeom prst="ellipse">
            <a:avLst/>
          </a:prstGeom>
          <a:solidFill>
            <a:srgbClr val="FCC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0B0DE7-DF94-5DAA-B8E2-A5B375785714}"/>
              </a:ext>
            </a:extLst>
          </p:cNvPr>
          <p:cNvSpPr txBox="1"/>
          <p:nvPr/>
        </p:nvSpPr>
        <p:spPr>
          <a:xfrm>
            <a:off x="447169" y="420770"/>
            <a:ext cx="11297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pt-BR" sz="3600" dirty="0">
                <a:solidFill>
                  <a:srgbClr val="212121"/>
                </a:solidFill>
                <a:latin typeface="Raleway Black"/>
                <a:ea typeface="Calibri" panose="020F0502020204030204"/>
                <a:cs typeface="Arial"/>
              </a:rPr>
              <a:t>A educação básica enfrenta desafios históricos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1FBFE48-19C3-9F4C-F6D0-94822D1BB9D2}"/>
              </a:ext>
            </a:extLst>
          </p:cNvPr>
          <p:cNvSpPr/>
          <p:nvPr/>
        </p:nvSpPr>
        <p:spPr>
          <a:xfrm>
            <a:off x="3019557" y="2226525"/>
            <a:ext cx="1326053" cy="1257973"/>
          </a:xfrm>
          <a:prstGeom prst="ellipse">
            <a:avLst/>
          </a:prstGeom>
          <a:solidFill>
            <a:srgbClr val="FCC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A8D98B9-38FA-07D1-4524-475E8F8699DC}"/>
              </a:ext>
            </a:extLst>
          </p:cNvPr>
          <p:cNvSpPr/>
          <p:nvPr/>
        </p:nvSpPr>
        <p:spPr>
          <a:xfrm>
            <a:off x="5511073" y="2227976"/>
            <a:ext cx="1326053" cy="1257973"/>
          </a:xfrm>
          <a:prstGeom prst="ellipse">
            <a:avLst/>
          </a:prstGeom>
          <a:solidFill>
            <a:srgbClr val="FCC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43AC6F1-D2A6-7095-7F5B-4A48955D9E62}"/>
              </a:ext>
            </a:extLst>
          </p:cNvPr>
          <p:cNvSpPr/>
          <p:nvPr/>
        </p:nvSpPr>
        <p:spPr>
          <a:xfrm>
            <a:off x="7801221" y="2137044"/>
            <a:ext cx="1326053" cy="1257973"/>
          </a:xfrm>
          <a:prstGeom prst="ellipse">
            <a:avLst/>
          </a:prstGeom>
          <a:solidFill>
            <a:srgbClr val="FCC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23DB1B4-A2D6-516A-181E-F0F12DB94472}"/>
              </a:ext>
            </a:extLst>
          </p:cNvPr>
          <p:cNvSpPr/>
          <p:nvPr/>
        </p:nvSpPr>
        <p:spPr>
          <a:xfrm>
            <a:off x="10212691" y="2135337"/>
            <a:ext cx="1326053" cy="1257973"/>
          </a:xfrm>
          <a:prstGeom prst="ellipse">
            <a:avLst/>
          </a:prstGeom>
          <a:solidFill>
            <a:srgbClr val="FCC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13BDD32-5CAB-1208-D0C9-55BB027F2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80" y="2466650"/>
            <a:ext cx="942747" cy="796085"/>
          </a:xfrm>
          <a:prstGeom prst="rect">
            <a:avLst/>
          </a:prstGeom>
        </p:spPr>
      </p:pic>
      <p:pic>
        <p:nvPicPr>
          <p:cNvPr id="27" name="Imagem 26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F2F2EFD8-DEB8-433E-30EB-4F8FC75BA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124" y="2403089"/>
            <a:ext cx="944123" cy="93528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11D8079-92AF-5818-1FA8-8CDF5F48E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066" y="2413891"/>
            <a:ext cx="1071621" cy="64919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1C6E4551-CD37-7F82-3854-1DCADCCFB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104" y="2503660"/>
            <a:ext cx="768312" cy="75878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F03DC4D-1F74-57F4-C718-822183A3E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3239" y="2412728"/>
            <a:ext cx="960523" cy="79258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B8230E-0D56-1C9E-A3E2-851C98A4C0BD}"/>
              </a:ext>
            </a:extLst>
          </p:cNvPr>
          <p:cNvSpPr txBox="1"/>
          <p:nvPr/>
        </p:nvSpPr>
        <p:spPr>
          <a:xfrm>
            <a:off x="528040" y="3724623"/>
            <a:ext cx="1326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212121"/>
                </a:solidFill>
                <a:latin typeface="Raleway" pitchFamily="2" charset="0"/>
                <a:cs typeface="Arial"/>
              </a:rPr>
              <a:t>Garantia do </a:t>
            </a:r>
            <a:r>
              <a:rPr lang="pt-BR" sz="1800" b="1" dirty="0">
                <a:solidFill>
                  <a:srgbClr val="FF0000"/>
                </a:solidFill>
                <a:latin typeface="Raleway" pitchFamily="2" charset="0"/>
                <a:cs typeface="Arial"/>
              </a:rPr>
              <a:t>acesso</a:t>
            </a:r>
            <a:endParaRPr lang="pt-BR" b="1" dirty="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DE3EC8-35E4-B188-0DD6-FBB7332A7BCB}"/>
              </a:ext>
            </a:extLst>
          </p:cNvPr>
          <p:cNvSpPr txBox="1"/>
          <p:nvPr/>
        </p:nvSpPr>
        <p:spPr>
          <a:xfrm>
            <a:off x="2833497" y="3724623"/>
            <a:ext cx="1698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FF0000"/>
                </a:solidFill>
                <a:latin typeface="Raleway" pitchFamily="2" charset="0"/>
                <a:cs typeface="Arial"/>
              </a:rPr>
              <a:t>Permanência</a:t>
            </a:r>
            <a:r>
              <a:rPr lang="pt-BR" sz="1800" b="1" dirty="0">
                <a:solidFill>
                  <a:srgbClr val="212121"/>
                </a:solidFill>
                <a:latin typeface="Raleway" pitchFamily="2" charset="0"/>
                <a:cs typeface="Arial"/>
              </a:rPr>
              <a:t>  das crianças e estudantes</a:t>
            </a:r>
            <a:endParaRPr lang="pt-BR" b="1" dirty="0">
              <a:latin typeface="Raleway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70D136-0B93-6EBA-45FF-8AA706BE8623}"/>
              </a:ext>
            </a:extLst>
          </p:cNvPr>
          <p:cNvSpPr txBox="1"/>
          <p:nvPr/>
        </p:nvSpPr>
        <p:spPr>
          <a:xfrm>
            <a:off x="5128111" y="3682705"/>
            <a:ext cx="2091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212121"/>
                </a:solidFill>
                <a:latin typeface="Raleway" pitchFamily="2" charset="0"/>
                <a:cs typeface="Arial"/>
              </a:rPr>
              <a:t>Estabelecimento e a </a:t>
            </a:r>
            <a:r>
              <a:rPr lang="pt-BR" sz="1800" b="1" dirty="0">
                <a:solidFill>
                  <a:srgbClr val="FF0000"/>
                </a:solidFill>
                <a:latin typeface="Raleway" pitchFamily="2" charset="0"/>
                <a:cs typeface="Arial"/>
              </a:rPr>
              <a:t>garantia de padrões nacionais de qualidade </a:t>
            </a:r>
            <a:endParaRPr lang="pt-BR" b="1" dirty="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4DAEDA-3506-06D7-B3EE-9227A44C0F84}"/>
              </a:ext>
            </a:extLst>
          </p:cNvPr>
          <p:cNvSpPr txBox="1"/>
          <p:nvPr/>
        </p:nvSpPr>
        <p:spPr>
          <a:xfrm>
            <a:off x="7418259" y="3597668"/>
            <a:ext cx="2091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FF0000"/>
                </a:solidFill>
                <a:latin typeface="Raleway" pitchFamily="2" charset="0"/>
                <a:cs typeface="Arial"/>
              </a:rPr>
              <a:t>Equidade</a:t>
            </a:r>
            <a:r>
              <a:rPr lang="pt-BR" sz="1800" b="1" dirty="0">
                <a:solidFill>
                  <a:srgbClr val="212121"/>
                </a:solidFill>
                <a:latin typeface="Raleway" pitchFamily="2" charset="0"/>
                <a:cs typeface="Arial"/>
              </a:rPr>
              <a:t> Educacional </a:t>
            </a:r>
            <a:endParaRPr lang="pt-BR" b="1" dirty="0">
              <a:latin typeface="Raleway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DB3332-A9CF-2D19-D1CB-849BF6270834}"/>
              </a:ext>
            </a:extLst>
          </p:cNvPr>
          <p:cNvSpPr txBox="1"/>
          <p:nvPr/>
        </p:nvSpPr>
        <p:spPr>
          <a:xfrm>
            <a:off x="9893196" y="3603563"/>
            <a:ext cx="209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FF0000"/>
                </a:solidFill>
                <a:latin typeface="Raleway" pitchFamily="2" charset="0"/>
                <a:cs typeface="Arial"/>
              </a:rPr>
              <a:t>Inclusão</a:t>
            </a:r>
            <a:endParaRPr lang="pt-BR" b="1" dirty="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47907B-D91B-432B-AC4D-E5965B9EAD7C}"/>
              </a:ext>
            </a:extLst>
          </p:cNvPr>
          <p:cNvSpPr txBox="1"/>
          <p:nvPr/>
        </p:nvSpPr>
        <p:spPr>
          <a:xfrm>
            <a:off x="2374892" y="5580399"/>
            <a:ext cx="7837799" cy="830997"/>
          </a:xfrm>
          <a:prstGeom prst="rect">
            <a:avLst/>
          </a:prstGeom>
          <a:solidFill>
            <a:srgbClr val="FCC6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rgbClr val="212121"/>
                </a:solidFill>
                <a:latin typeface="Raleway" pitchFamily="2" charset="0"/>
                <a:ea typeface="Calibri" panose="020F0502020204030204"/>
                <a:cs typeface="Arial"/>
              </a:rPr>
              <a:t>A Undime é um </a:t>
            </a:r>
            <a:r>
              <a:rPr lang="pt-BR" sz="2400" b="1" dirty="0">
                <a:solidFill>
                  <a:srgbClr val="FF0000"/>
                </a:solidFill>
                <a:latin typeface="Raleway" pitchFamily="2" charset="0"/>
                <a:ea typeface="Calibri" panose="020F0502020204030204"/>
                <a:cs typeface="Arial"/>
              </a:rPr>
              <a:t>território de lutas</a:t>
            </a:r>
            <a:r>
              <a:rPr lang="pt-BR" sz="2400" b="1" dirty="0">
                <a:solidFill>
                  <a:srgbClr val="212121"/>
                </a:solidFill>
                <a:latin typeface="Raleway" pitchFamily="2" charset="0"/>
                <a:ea typeface="Calibri" panose="020F0502020204030204"/>
                <a:cs typeface="Arial"/>
              </a:rPr>
              <a:t> e </a:t>
            </a:r>
            <a:r>
              <a:rPr lang="pt-BR" sz="2400" b="1" dirty="0">
                <a:solidFill>
                  <a:srgbClr val="FF0000"/>
                </a:solidFill>
                <a:latin typeface="Raleway" pitchFamily="2" charset="0"/>
                <a:ea typeface="Calibri" panose="020F0502020204030204"/>
                <a:cs typeface="Arial"/>
              </a:rPr>
              <a:t>de garantias</a:t>
            </a:r>
            <a:r>
              <a:rPr lang="pt-BR" sz="2400" b="1" dirty="0">
                <a:solidFill>
                  <a:srgbClr val="212121"/>
                </a:solidFill>
                <a:latin typeface="Raleway" pitchFamily="2" charset="0"/>
                <a:ea typeface="Calibri" panose="020F0502020204030204"/>
                <a:cs typeface="Arial"/>
              </a:rPr>
              <a:t>, cujos combatentes não se deixam abater!</a:t>
            </a:r>
          </a:p>
        </p:txBody>
      </p:sp>
    </p:spTree>
    <p:extLst>
      <p:ext uri="{BB962C8B-B14F-4D97-AF65-F5344CB8AC3E}">
        <p14:creationId xmlns:p14="http://schemas.microsoft.com/office/powerpoint/2010/main" val="360410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42C10-9B33-4021-EF35-DB6B99D3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C37CE7-5309-C456-1C4D-77DCD1B3205E}"/>
              </a:ext>
            </a:extLst>
          </p:cNvPr>
          <p:cNvSpPr txBox="1"/>
          <p:nvPr/>
        </p:nvSpPr>
        <p:spPr>
          <a:xfrm>
            <a:off x="393595" y="221083"/>
            <a:ext cx="9697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pt-BR" sz="3600" dirty="0">
                <a:solidFill>
                  <a:srgbClr val="212121"/>
                </a:solidFill>
                <a:latin typeface="Raleway Black"/>
                <a:ea typeface="Calibri" panose="020F0502020204030204"/>
                <a:cs typeface="Arial"/>
              </a:rPr>
              <a:t>A alfabetização é um direito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A64047-80F6-0599-48DE-B343A53F9B5D}"/>
              </a:ext>
            </a:extLst>
          </p:cNvPr>
          <p:cNvSpPr txBox="1"/>
          <p:nvPr/>
        </p:nvSpPr>
        <p:spPr>
          <a:xfrm>
            <a:off x="393595" y="1331975"/>
            <a:ext cx="113738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O direito da criança está </a:t>
            </a:r>
            <a:r>
              <a:rPr lang="pt-BR" sz="3200" b="1" i="0" u="sng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fundamentado nela como cidadã</a:t>
            </a:r>
            <a:r>
              <a:rPr lang="pt-BR" sz="3200" b="1" i="0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, 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e não diz respeito à nossa compaixão por ela.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aleway" pitchFamily="2" charset="0"/>
              </a:rPr>
              <a:t>​</a:t>
            </a:r>
          </a:p>
          <a:p>
            <a:pPr algn="l" rtl="0" fontAlgn="base"/>
            <a:endParaRPr lang="pt-BR" sz="12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A alfabetização é um </a:t>
            </a:r>
            <a:r>
              <a:rPr lang="pt-BR" sz="3200" b="1" i="0" u="sng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direito fundador de outros direitos</a:t>
            </a:r>
            <a:r>
              <a:rPr lang="pt-BR" sz="3200" b="1" dirty="0">
                <a:solidFill>
                  <a:srgbClr val="000000"/>
                </a:solidFill>
                <a:latin typeface="Raleway" pitchFamily="2" charset="0"/>
              </a:rPr>
              <a:t>, sua 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negação é uma “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violência normalizada” na nossa sociedade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Raleway" pitchFamily="2" charset="0"/>
              </a:rPr>
              <a:t>​</a:t>
            </a:r>
          </a:p>
          <a:p>
            <a:pPr algn="l" rtl="0" fontAlgn="base"/>
            <a:endParaRPr lang="pt-BR" sz="12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Essa normalização da violência é particularmente cruel contra 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meninos e meninas que tem um certo “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CEP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”, uma certa cor/raça/etnia, um certo grau de pobreza... que vive numa família e tem nome e sobrenome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pt-BR" sz="32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3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4C467-CF9A-CCDA-02F4-EB6246B71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0C4830-7A53-9B14-8ADD-ACC20B643A59}"/>
              </a:ext>
            </a:extLst>
          </p:cNvPr>
          <p:cNvSpPr txBox="1"/>
          <p:nvPr/>
        </p:nvSpPr>
        <p:spPr>
          <a:xfrm>
            <a:off x="393595" y="221083"/>
            <a:ext cx="9697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pt-BR" sz="3600" dirty="0">
                <a:solidFill>
                  <a:srgbClr val="212121"/>
                </a:solidFill>
                <a:latin typeface="Raleway Black"/>
                <a:ea typeface="Calibri" panose="020F0502020204030204"/>
                <a:cs typeface="Arial"/>
              </a:rPr>
              <a:t>A alfabetização é um direito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F60F90-E62F-2F84-1DC1-3530450AA688}"/>
              </a:ext>
            </a:extLst>
          </p:cNvPr>
          <p:cNvSpPr txBox="1"/>
          <p:nvPr/>
        </p:nvSpPr>
        <p:spPr>
          <a:xfrm>
            <a:off x="937881" y="1536174"/>
            <a:ext cx="45702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t-BR" sz="4000" b="1" dirty="0">
                <a:solidFill>
                  <a:srgbClr val="000000"/>
                </a:solidFill>
                <a:latin typeface="Raleway" pitchFamily="2" charset="0"/>
              </a:rPr>
              <a:t>Onde estão os </a:t>
            </a:r>
            <a:r>
              <a:rPr lang="pt-BR" sz="4000" b="1" dirty="0">
                <a:solidFill>
                  <a:srgbClr val="FF0000"/>
                </a:solidFill>
                <a:latin typeface="Raleway" pitchFamily="2" charset="0"/>
              </a:rPr>
              <a:t>meninos e meninas da Bahia </a:t>
            </a:r>
            <a:r>
              <a:rPr lang="pt-BR" sz="4000" b="1" dirty="0">
                <a:solidFill>
                  <a:srgbClr val="000000"/>
                </a:solidFill>
                <a:latin typeface="Raleway" pitchFamily="2" charset="0"/>
              </a:rPr>
              <a:t>que não estão sendo alfabetizadas?</a:t>
            </a:r>
            <a:endParaRPr lang="pt-BR" sz="4000" b="1" i="0" dirty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6A433C-463C-32F0-56CF-66C6148F8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39" y="1262743"/>
            <a:ext cx="4570291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94097-4703-F0F1-5071-C2DC18380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DEE45F-2765-994F-3532-C05367D48CF8}"/>
              </a:ext>
            </a:extLst>
          </p:cNvPr>
          <p:cNvSpPr txBox="1"/>
          <p:nvPr/>
        </p:nvSpPr>
        <p:spPr>
          <a:xfrm>
            <a:off x="393594" y="221083"/>
            <a:ext cx="113520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pt-BR" sz="3600" dirty="0">
                <a:solidFill>
                  <a:srgbClr val="212121"/>
                </a:solidFill>
                <a:latin typeface="Raleway Black"/>
                <a:ea typeface="Calibri" panose="020F0502020204030204"/>
                <a:cs typeface="Arial"/>
              </a:rPr>
              <a:t>A educação municipal é a alavanca da mudança que queremos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44451F-F2EB-9D81-BE7C-D38F9E5B3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670" y="1887965"/>
            <a:ext cx="3535016" cy="37315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4C677B-8174-97C5-B041-FC2460843C2E}"/>
              </a:ext>
            </a:extLst>
          </p:cNvPr>
          <p:cNvSpPr txBox="1"/>
          <p:nvPr/>
        </p:nvSpPr>
        <p:spPr>
          <a:xfrm>
            <a:off x="8210669" y="5687513"/>
            <a:ext cx="3535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5"/>
              </a:rPr>
              <a:t>https://periodicos.fgv.br/gvexecutivo/article/view/92042</a:t>
            </a:r>
            <a:r>
              <a:rPr lang="pt-BR" sz="1400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EE24E7-78A4-1D79-4393-8C64D4A4B24D}"/>
              </a:ext>
            </a:extLst>
          </p:cNvPr>
          <p:cNvSpPr txBox="1"/>
          <p:nvPr/>
        </p:nvSpPr>
        <p:spPr>
          <a:xfrm>
            <a:off x="393595" y="1725638"/>
            <a:ext cx="7237291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accent2"/>
                </a:solidFill>
                <a:latin typeface="Raleway" pitchFamily="2" charset="0"/>
              </a:rPr>
              <a:t>As municipalidades </a:t>
            </a:r>
            <a:r>
              <a:rPr lang="pt-BR" sz="2400" b="1" u="sng" dirty="0">
                <a:solidFill>
                  <a:srgbClr val="F02222"/>
                </a:solidFill>
                <a:latin typeface="Raleway" pitchFamily="2" charset="0"/>
              </a:rPr>
              <a:t>são o principal espaço da Educação Básica</a:t>
            </a:r>
            <a:r>
              <a:rPr lang="pt-BR" sz="2400" dirty="0">
                <a:solidFill>
                  <a:schemeClr val="accent2"/>
                </a:solidFill>
                <a:latin typeface="Raleway" pitchFamily="2" charset="0"/>
              </a:rPr>
              <a:t>, atendendo à maioria dos alunos matriculados em escolas públicas.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accent2"/>
              </a:solidFill>
              <a:latin typeface="Raleway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accent2"/>
                </a:solidFill>
                <a:latin typeface="Raleway" pitchFamily="2" charset="0"/>
              </a:rPr>
              <a:t>Além disso, </a:t>
            </a:r>
            <a:r>
              <a:rPr lang="pt-BR" sz="2400" b="1" u="sng" dirty="0">
                <a:solidFill>
                  <a:schemeClr val="accent2"/>
                </a:solidFill>
                <a:latin typeface="Raleway" pitchFamily="2" charset="0"/>
              </a:rPr>
              <a:t>a Primeira Infância e a Alfabetização</a:t>
            </a:r>
            <a:r>
              <a:rPr lang="pt-BR" sz="2400" dirty="0">
                <a:solidFill>
                  <a:schemeClr val="accent2"/>
                </a:solidFill>
                <a:latin typeface="Raleway" pitchFamily="2" charset="0"/>
              </a:rPr>
              <a:t> — fases cruciais para o desenvolvimento de crianças e jovens — </a:t>
            </a:r>
            <a:r>
              <a:rPr lang="pt-BR" sz="2400" b="1" u="sng" dirty="0">
                <a:solidFill>
                  <a:schemeClr val="accent2"/>
                </a:solidFill>
                <a:latin typeface="Raleway" pitchFamily="2" charset="0"/>
              </a:rPr>
              <a:t>são predominantemente responsabilidade dos governos municipais. </a:t>
            </a:r>
          </a:p>
        </p:txBody>
      </p:sp>
    </p:spTree>
    <p:extLst>
      <p:ext uri="{BB962C8B-B14F-4D97-AF65-F5344CB8AC3E}">
        <p14:creationId xmlns:p14="http://schemas.microsoft.com/office/powerpoint/2010/main" val="169071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835CD-82DB-6808-1763-1C49D504D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>
            <a:extLst>
              <a:ext uri="{FF2B5EF4-FFF2-40B4-BE49-F238E27FC236}">
                <a16:creationId xmlns:a16="http://schemas.microsoft.com/office/drawing/2014/main" id="{CB8EBD95-0D09-D4AB-C094-AD9BE2F23333}"/>
              </a:ext>
            </a:extLst>
          </p:cNvPr>
          <p:cNvSpPr/>
          <p:nvPr/>
        </p:nvSpPr>
        <p:spPr>
          <a:xfrm>
            <a:off x="1411477" y="7193954"/>
            <a:ext cx="499166" cy="488932"/>
          </a:xfrm>
          <a:custGeom>
            <a:avLst/>
            <a:gdLst/>
            <a:ahLst/>
            <a:cxnLst/>
            <a:rect l="l" t="t" r="r" b="b"/>
            <a:pathLst>
              <a:path w="738210" h="689303">
                <a:moveTo>
                  <a:pt x="0" y="0"/>
                </a:moveTo>
                <a:lnTo>
                  <a:pt x="738210" y="0"/>
                </a:lnTo>
                <a:lnTo>
                  <a:pt x="738210" y="689303"/>
                </a:lnTo>
                <a:lnTo>
                  <a:pt x="0" y="68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10879866-7826-AE6C-5062-6860F2201BD4}"/>
              </a:ext>
            </a:extLst>
          </p:cNvPr>
          <p:cNvSpPr/>
          <p:nvPr/>
        </p:nvSpPr>
        <p:spPr>
          <a:xfrm>
            <a:off x="8176396" y="6302829"/>
            <a:ext cx="1664290" cy="552460"/>
          </a:xfrm>
          <a:custGeom>
            <a:avLst/>
            <a:gdLst/>
            <a:ahLst/>
            <a:cxnLst/>
            <a:rect l="l" t="t" r="r" b="b"/>
            <a:pathLst>
              <a:path w="3615464" h="1353481">
                <a:moveTo>
                  <a:pt x="0" y="0"/>
                </a:moveTo>
                <a:lnTo>
                  <a:pt x="3615464" y="0"/>
                </a:lnTo>
                <a:lnTo>
                  <a:pt x="3615464" y="1353481"/>
                </a:lnTo>
                <a:lnTo>
                  <a:pt x="0" y="1353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492" t="-58162" r="-17375" b="-47682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01FDBC-109C-7D3F-C70D-A294871DAEB6}"/>
              </a:ext>
            </a:extLst>
          </p:cNvPr>
          <p:cNvSpPr txBox="1"/>
          <p:nvPr/>
        </p:nvSpPr>
        <p:spPr>
          <a:xfrm>
            <a:off x="240322" y="465573"/>
            <a:ext cx="1171302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Precisamos dar atenção </a:t>
            </a: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especial a Alfabetização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5E22C43-4AAF-7395-DFCC-D39D9314F401}"/>
              </a:ext>
            </a:extLst>
          </p:cNvPr>
          <p:cNvSpPr txBox="1"/>
          <p:nvPr/>
        </p:nvSpPr>
        <p:spPr>
          <a:xfrm>
            <a:off x="439317" y="1379473"/>
            <a:ext cx="3466709" cy="543739"/>
          </a:xfrm>
          <a:prstGeom prst="rect">
            <a:avLst/>
          </a:prstGeom>
          <a:solidFill>
            <a:srgbClr val="EEC80A"/>
          </a:solidFill>
        </p:spPr>
        <p:txBody>
          <a:bodyPr vert="horz" wrap="square" lIns="0" tIns="50800" rIns="0" bIns="0" rtlCol="0">
            <a:spAutoFit/>
          </a:bodyPr>
          <a:lstStyle/>
          <a:p>
            <a:pPr marL="847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B778DFC4-0F33-BC6D-E363-4AEF738AB26F}"/>
              </a:ext>
            </a:extLst>
          </p:cNvPr>
          <p:cNvSpPr txBox="1"/>
          <p:nvPr/>
        </p:nvSpPr>
        <p:spPr>
          <a:xfrm>
            <a:off x="435802" y="1956802"/>
            <a:ext cx="3413760" cy="941283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7780" rIns="0" bIns="0" rtlCol="0" anchor="t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Demibold Roman (negrito)"/>
                <a:ea typeface="+mn-ea"/>
                <a:cs typeface="Arial"/>
              </a:rPr>
              <a:t>54,8%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Demibold Roman (negrito)"/>
              <a:ea typeface="+mn-ea"/>
              <a:cs typeface="Arial"/>
            </a:endParaRPr>
          </a:p>
          <a:p>
            <a:pPr marL="16510" marR="635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Lucida Sans Unicode"/>
              </a:rPr>
              <a:t>das crianças estavam alfabetizadas ao final do 2º ano no Brasil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E62797B1-B999-FAD5-82C0-E442AD527492}"/>
              </a:ext>
            </a:extLst>
          </p:cNvPr>
          <p:cNvSpPr txBox="1"/>
          <p:nvPr/>
        </p:nvSpPr>
        <p:spPr>
          <a:xfrm>
            <a:off x="4261862" y="1379473"/>
            <a:ext cx="3413760" cy="544594"/>
          </a:xfrm>
          <a:prstGeom prst="rect">
            <a:avLst/>
          </a:prstGeom>
          <a:solidFill>
            <a:srgbClr val="F02222"/>
          </a:solidFill>
        </p:spPr>
        <p:txBody>
          <a:bodyPr vert="horz" wrap="square" lIns="0" tIns="51647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5990C985-03CC-33D3-D447-47A7DAFE5704}"/>
              </a:ext>
            </a:extLst>
          </p:cNvPr>
          <p:cNvSpPr txBox="1"/>
          <p:nvPr/>
        </p:nvSpPr>
        <p:spPr>
          <a:xfrm>
            <a:off x="8032341" y="1379473"/>
            <a:ext cx="3413760" cy="543739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50800" rIns="0" bIns="0" rtlCol="0">
            <a:spAutoFit/>
          </a:bodyPr>
          <a:lstStyle/>
          <a:p>
            <a:pPr marL="847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192A6-2BBB-4A5A-7215-3FB7413C0582}"/>
              </a:ext>
            </a:extLst>
          </p:cNvPr>
          <p:cNvSpPr txBox="1"/>
          <p:nvPr/>
        </p:nvSpPr>
        <p:spPr>
          <a:xfrm>
            <a:off x="470970" y="4365097"/>
            <a:ext cx="699579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prstClr val="black"/>
                </a:solidFill>
                <a:highlight>
                  <a:srgbClr val="FFFF00"/>
                </a:highlight>
                <a:latin typeface="Aptos"/>
              </a:rPr>
              <a:t>373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municípios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0222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baianos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estão com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menos de 55% de crianças alfabetizadas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Você conhece os resultados e as metas do seu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município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?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5FAB250-A182-969E-EB4A-F104C2DAED5B}"/>
              </a:ext>
            </a:extLst>
          </p:cNvPr>
          <p:cNvSpPr txBox="1"/>
          <p:nvPr/>
        </p:nvSpPr>
        <p:spPr>
          <a:xfrm>
            <a:off x="435800" y="2972814"/>
            <a:ext cx="3466709" cy="941283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7780" rIns="0" bIns="0" rtlCol="0" anchor="t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3" dirty="0">
                <a:solidFill>
                  <a:prstClr val="black"/>
                </a:solidFill>
                <a:highlight>
                  <a:srgbClr val="FFFF00"/>
                </a:highlight>
                <a:latin typeface="Lucida Sans Demibold Roman (negrito)"/>
                <a:cs typeface="Arial"/>
              </a:rPr>
              <a:t>41</a:t>
            </a:r>
            <a:r>
              <a:rPr kumimoji="0" lang="pt-BR" sz="2800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Lucida Sans Demibold Roman (negrito)"/>
                <a:ea typeface="+mn-ea"/>
                <a:cs typeface="Arial"/>
              </a:rPr>
              <a:t>%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Lucida Sans Demibold Roman (negrito)"/>
              <a:ea typeface="+mn-ea"/>
              <a:cs typeface="Arial"/>
            </a:endParaRPr>
          </a:p>
          <a:p>
            <a:pPr marL="16510" marR="635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Lucida Sans Unicode"/>
              </a:rPr>
              <a:t>das crianças estavam alfabetizadas ao final do 2º ano na </a:t>
            </a:r>
            <a:r>
              <a:rPr kumimoji="0" lang="pt-BR" sz="1600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Lucida Sans Unicode"/>
              </a:rPr>
              <a:t>Bahia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FFB3163-5BFC-EF31-4906-888CEC20C7F3}"/>
              </a:ext>
            </a:extLst>
          </p:cNvPr>
          <p:cNvSpPr txBox="1"/>
          <p:nvPr/>
        </p:nvSpPr>
        <p:spPr>
          <a:xfrm>
            <a:off x="4271383" y="1956802"/>
            <a:ext cx="3413760" cy="988305"/>
          </a:xfrm>
          <a:prstGeom prst="rect">
            <a:avLst/>
          </a:prstGeom>
          <a:solidFill>
            <a:srgbClr val="FABCBC"/>
          </a:solidFill>
        </p:spPr>
        <p:txBody>
          <a:bodyPr vert="horz" wrap="square" lIns="0" tIns="51647" rIns="0" bIns="0" rtlCol="0">
            <a:spAutoFit/>
          </a:bodyPr>
          <a:lstStyle/>
          <a:p>
            <a:pPr marL="10160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36%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160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das crianças estavam alfabetizadas ao final do 2º ano no Brasil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081D475-4C18-94EB-94A3-1778E8845665}"/>
              </a:ext>
            </a:extLst>
          </p:cNvPr>
          <p:cNvSpPr txBox="1"/>
          <p:nvPr/>
        </p:nvSpPr>
        <p:spPr>
          <a:xfrm>
            <a:off x="4271383" y="2981609"/>
            <a:ext cx="3413760" cy="988305"/>
          </a:xfrm>
          <a:prstGeom prst="rect">
            <a:avLst/>
          </a:prstGeom>
          <a:solidFill>
            <a:srgbClr val="FABCBC"/>
          </a:solidFill>
        </p:spPr>
        <p:txBody>
          <a:bodyPr vert="horz" wrap="square" lIns="0" tIns="51647" rIns="0" bIns="0" rtlCol="0" anchor="t">
            <a:spAutoFit/>
          </a:bodyPr>
          <a:lstStyle/>
          <a:p>
            <a:pPr marL="10160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33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cs typeface="Arial"/>
              </a:rPr>
              <a:t>24</a:t>
            </a:r>
            <a:r>
              <a:rPr kumimoji="0" lang="pt-BR" sz="28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  <a:p>
            <a:pPr marL="10160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das crianças estavam alfabetizadas ao final do 2º ano na </a:t>
            </a:r>
            <a:r>
              <a:rPr kumimoji="0" lang="pt-BR" sz="16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Bahia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4BD1194-6FFB-A354-ACEB-3C8A7AE133D1}"/>
              </a:ext>
            </a:extLst>
          </p:cNvPr>
          <p:cNvSpPr txBox="1"/>
          <p:nvPr/>
        </p:nvSpPr>
        <p:spPr>
          <a:xfrm>
            <a:off x="8031458" y="1950775"/>
            <a:ext cx="3413760" cy="988305"/>
          </a:xfrm>
          <a:prstGeom prst="rect">
            <a:avLst/>
          </a:prstGeom>
          <a:solidFill>
            <a:srgbClr val="C1F5E0"/>
          </a:solidFill>
        </p:spPr>
        <p:txBody>
          <a:bodyPr vert="horz" wrap="square" lIns="0" tIns="51647" rIns="0" bIns="0" rtlCol="0">
            <a:spAutoFit/>
          </a:bodyPr>
          <a:lstStyle/>
          <a:p>
            <a:pPr marL="10795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56%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95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das crianças estavam alfabetizadas ao final do 2º ano no Brasil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0C445E99-8A80-0242-3AEA-25EAB3595C82}"/>
              </a:ext>
            </a:extLst>
          </p:cNvPr>
          <p:cNvSpPr txBox="1"/>
          <p:nvPr/>
        </p:nvSpPr>
        <p:spPr>
          <a:xfrm>
            <a:off x="8031458" y="2985820"/>
            <a:ext cx="3413760" cy="988305"/>
          </a:xfrm>
          <a:prstGeom prst="rect">
            <a:avLst/>
          </a:prstGeom>
          <a:solidFill>
            <a:srgbClr val="C1F5E0"/>
          </a:solidFill>
        </p:spPr>
        <p:txBody>
          <a:bodyPr vert="horz" wrap="square" lIns="0" tIns="51647" rIns="0" bIns="0" rtlCol="0" anchor="t">
            <a:spAutoFit/>
          </a:bodyPr>
          <a:lstStyle/>
          <a:p>
            <a:pPr marL="10795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33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cs typeface="Arial"/>
              </a:rPr>
              <a:t>37</a:t>
            </a:r>
            <a:r>
              <a:rPr kumimoji="0" lang="pt-BR" sz="28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  <a:p>
            <a:pPr marL="10795" marR="0" lvl="0" indent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das crianças estavam alfabetizadas ao final do 2º ano na </a:t>
            </a:r>
            <a:r>
              <a:rPr kumimoji="0" lang="pt-BR" sz="16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Bahia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4E18A704-2686-FDF3-0E64-0D022E6B4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920" y="4419600"/>
            <a:ext cx="1688592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B1A09-AD7F-802A-A61E-962C0901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>
            <a:extLst>
              <a:ext uri="{FF2B5EF4-FFF2-40B4-BE49-F238E27FC236}">
                <a16:creationId xmlns:a16="http://schemas.microsoft.com/office/drawing/2014/main" id="{4F78CE4A-A7D6-0053-119D-33D93DF63752}"/>
              </a:ext>
            </a:extLst>
          </p:cNvPr>
          <p:cNvSpPr/>
          <p:nvPr/>
        </p:nvSpPr>
        <p:spPr>
          <a:xfrm>
            <a:off x="1411477" y="7193954"/>
            <a:ext cx="499166" cy="488932"/>
          </a:xfrm>
          <a:custGeom>
            <a:avLst/>
            <a:gdLst/>
            <a:ahLst/>
            <a:cxnLst/>
            <a:rect l="l" t="t" r="r" b="b"/>
            <a:pathLst>
              <a:path w="738210" h="689303">
                <a:moveTo>
                  <a:pt x="0" y="0"/>
                </a:moveTo>
                <a:lnTo>
                  <a:pt x="738210" y="0"/>
                </a:lnTo>
                <a:lnTo>
                  <a:pt x="738210" y="689303"/>
                </a:lnTo>
                <a:lnTo>
                  <a:pt x="0" y="68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4517F0D1-742E-E101-BB72-55E2DA89FB52}"/>
              </a:ext>
            </a:extLst>
          </p:cNvPr>
          <p:cNvSpPr/>
          <p:nvPr/>
        </p:nvSpPr>
        <p:spPr>
          <a:xfrm>
            <a:off x="7318497" y="5997247"/>
            <a:ext cx="1975821" cy="790360"/>
          </a:xfrm>
          <a:custGeom>
            <a:avLst/>
            <a:gdLst/>
            <a:ahLst/>
            <a:cxnLst/>
            <a:rect l="l" t="t" r="r" b="b"/>
            <a:pathLst>
              <a:path w="3615464" h="1353481">
                <a:moveTo>
                  <a:pt x="0" y="0"/>
                </a:moveTo>
                <a:lnTo>
                  <a:pt x="3615464" y="0"/>
                </a:lnTo>
                <a:lnTo>
                  <a:pt x="3615464" y="1353481"/>
                </a:lnTo>
                <a:lnTo>
                  <a:pt x="0" y="1353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492" t="-58162" r="-17375" b="-47682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5B4E9A-ABF5-9BB2-0591-0EB8C007BA95}"/>
              </a:ext>
            </a:extLst>
          </p:cNvPr>
          <p:cNvSpPr txBox="1"/>
          <p:nvPr/>
        </p:nvSpPr>
        <p:spPr>
          <a:xfrm>
            <a:off x="240322" y="465573"/>
            <a:ext cx="1171302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Compromisso Nacional </a:t>
            </a: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F0222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Criança Alfabetizada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58A476-0874-25E5-9750-361C5876004D}"/>
              </a:ext>
            </a:extLst>
          </p:cNvPr>
          <p:cNvSpPr txBox="1"/>
          <p:nvPr/>
        </p:nvSpPr>
        <p:spPr>
          <a:xfrm>
            <a:off x="275202" y="1505953"/>
            <a:ext cx="3754334" cy="420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1765">
              <a:lnSpc>
                <a:spcPct val="150000"/>
              </a:lnSpc>
              <a:buClr>
                <a:srgbClr val="434343"/>
              </a:buClr>
              <a:buSzPts val="1800"/>
            </a:pPr>
            <a:r>
              <a:rPr lang="pt-BR" sz="2000" dirty="0">
                <a:solidFill>
                  <a:srgbClr val="555555"/>
                </a:solidFill>
                <a:effectLst/>
                <a:latin typeface="Aptos"/>
                <a:cs typeface="Lucida Sans" panose="020B0602040502020204" pitchFamily="34" charset="0"/>
              </a:rPr>
              <a:t>O Compromisso Nacional Criança Alfabetizada, 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Aptos"/>
                <a:cs typeface="Lucida Sans" panose="020B0602040502020204" pitchFamily="34" charset="0"/>
              </a:rPr>
              <a:t>em </a:t>
            </a:r>
            <a:r>
              <a:rPr lang="pt-BR" sz="2000" b="0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Aptos"/>
                <a:cs typeface="Lucida Sans" panose="020B0602040502020204" pitchFamily="34" charset="0"/>
              </a:rPr>
              <a:t>regime de colaboração entre União, estados, Distrito Federal e municípios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Aptos"/>
                <a:cs typeface="Lucida Sans" panose="020B0602040502020204" pitchFamily="34" charset="0"/>
              </a:rPr>
              <a:t>, almeja, por meio da conjugação dos esforços, </a:t>
            </a:r>
            <a:r>
              <a:rPr lang="pt-BR" sz="2000" b="0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Aptos"/>
                <a:cs typeface="Lucida Sans" panose="020B0602040502020204" pitchFamily="34" charset="0"/>
              </a:rPr>
              <a:t>garantir o direito à alfabetização de todas as crianças do País. </a:t>
            </a:r>
            <a:endParaRPr lang="pt-BR" sz="2000" dirty="0">
              <a:solidFill>
                <a:schemeClr val="bg1"/>
              </a:solidFill>
              <a:latin typeface="Apto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44DAF01-AB8F-6D93-319C-7114E5ACB84E}"/>
              </a:ext>
            </a:extLst>
          </p:cNvPr>
          <p:cNvGrpSpPr/>
          <p:nvPr/>
        </p:nvGrpSpPr>
        <p:grpSpPr>
          <a:xfrm>
            <a:off x="4713514" y="1723669"/>
            <a:ext cx="6868886" cy="3730075"/>
            <a:chOff x="70861" y="133187"/>
            <a:chExt cx="11914561" cy="664332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C3ADAED-22F2-DCEF-4B4C-D8408318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1" y="2575661"/>
              <a:ext cx="1816353" cy="685896"/>
            </a:xfrm>
            <a:prstGeom prst="rect">
              <a:avLst/>
            </a:prstGeom>
          </p:spPr>
        </p:pic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85469DB-414A-719D-1227-9FDADACE9927}"/>
                </a:ext>
              </a:extLst>
            </p:cNvPr>
            <p:cNvGrpSpPr/>
            <p:nvPr/>
          </p:nvGrpSpPr>
          <p:grpSpPr>
            <a:xfrm>
              <a:off x="284939" y="133187"/>
              <a:ext cx="11700483" cy="6643328"/>
              <a:chOff x="284939" y="133187"/>
              <a:chExt cx="11700483" cy="6643328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BED03F74-552E-FE7A-DA62-DDE0AC3DE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8109" y="5630998"/>
                <a:ext cx="1194952" cy="987873"/>
              </a:xfrm>
              <a:prstGeom prst="rect">
                <a:avLst/>
              </a:prstGeom>
            </p:spPr>
          </p:pic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8E41936F-5EEC-2B77-10EA-CE0FCA14B289}"/>
                  </a:ext>
                </a:extLst>
              </p:cNvPr>
              <p:cNvGrpSpPr/>
              <p:nvPr/>
            </p:nvGrpSpPr>
            <p:grpSpPr>
              <a:xfrm>
                <a:off x="284939" y="133187"/>
                <a:ext cx="11700483" cy="5970797"/>
                <a:chOff x="284939" y="133187"/>
                <a:chExt cx="11700483" cy="5970797"/>
              </a:xfrm>
            </p:grpSpPr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2F783647-13A0-3670-452A-E32E526D62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alphaModFix amt="20000"/>
                </a:blip>
                <a:stretch>
                  <a:fillRect/>
                </a:stretch>
              </p:blipFill>
              <p:spPr>
                <a:xfrm>
                  <a:off x="284939" y="1079172"/>
                  <a:ext cx="11622122" cy="4699656"/>
                </a:xfrm>
                <a:prstGeom prst="rect">
                  <a:avLst/>
                </a:prstGeom>
              </p:spPr>
            </p:pic>
            <p:pic>
              <p:nvPicPr>
                <p:cNvPr id="22" name="Imagem 21">
                  <a:extLst>
                    <a:ext uri="{FF2B5EF4-FFF2-40B4-BE49-F238E27FC236}">
                      <a16:creationId xmlns:a16="http://schemas.microsoft.com/office/drawing/2014/main" id="{3BEA4132-4770-8296-2499-C510B2B8C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94800" y="348394"/>
                  <a:ext cx="1877261" cy="838649"/>
                </a:xfrm>
                <a:prstGeom prst="rect">
                  <a:avLst/>
                </a:prstGeom>
              </p:spPr>
            </p:pic>
            <p:pic>
              <p:nvPicPr>
                <p:cNvPr id="23" name="Imagem 22">
                  <a:extLst>
                    <a:ext uri="{FF2B5EF4-FFF2-40B4-BE49-F238E27FC236}">
                      <a16:creationId xmlns:a16="http://schemas.microsoft.com/office/drawing/2014/main" id="{C7B0913E-B75C-0502-F0B6-56F1ED98C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1200" y="1513744"/>
                  <a:ext cx="1464354" cy="580775"/>
                </a:xfrm>
                <a:prstGeom prst="rect">
                  <a:avLst/>
                </a:prstGeom>
              </p:spPr>
            </p:pic>
            <p:pic>
              <p:nvPicPr>
                <p:cNvPr id="25" name="Imagem 24">
                  <a:extLst>
                    <a:ext uri="{FF2B5EF4-FFF2-40B4-BE49-F238E27FC236}">
                      <a16:creationId xmlns:a16="http://schemas.microsoft.com/office/drawing/2014/main" id="{7FEE4F5B-826B-EC48-57B5-AC3B35ECCB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60541" y="3530600"/>
                  <a:ext cx="1826722" cy="889138"/>
                </a:xfrm>
                <a:prstGeom prst="rect">
                  <a:avLst/>
                </a:prstGeom>
              </p:spPr>
            </p:pic>
            <p:pic>
              <p:nvPicPr>
                <p:cNvPr id="26" name="Imagem 25">
                  <a:extLst>
                    <a:ext uri="{FF2B5EF4-FFF2-40B4-BE49-F238E27FC236}">
                      <a16:creationId xmlns:a16="http://schemas.microsoft.com/office/drawing/2014/main" id="{AF8AC99B-35F6-5B0D-A72A-33D948CA8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8700" y="4022064"/>
                  <a:ext cx="1826722" cy="552649"/>
                </a:xfrm>
                <a:prstGeom prst="rect">
                  <a:avLst/>
                </a:prstGeom>
              </p:spPr>
            </p:pic>
            <p:pic>
              <p:nvPicPr>
                <p:cNvPr id="27" name="Imagem 26">
                  <a:extLst>
                    <a:ext uri="{FF2B5EF4-FFF2-40B4-BE49-F238E27FC236}">
                      <a16:creationId xmlns:a16="http://schemas.microsoft.com/office/drawing/2014/main" id="{BA7C149A-5F61-BFC4-2BA5-2A0C6EEE4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6000" y="2565400"/>
                  <a:ext cx="1786933" cy="780210"/>
                </a:xfrm>
                <a:prstGeom prst="rect">
                  <a:avLst/>
                </a:prstGeom>
              </p:spPr>
            </p:pic>
            <p:pic>
              <p:nvPicPr>
                <p:cNvPr id="29" name="Imagem 28">
                  <a:extLst>
                    <a:ext uri="{FF2B5EF4-FFF2-40B4-BE49-F238E27FC236}">
                      <a16:creationId xmlns:a16="http://schemas.microsoft.com/office/drawing/2014/main" id="{F85BEB53-15FC-CB2A-F6E3-001EE910B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0193" y="133187"/>
                  <a:ext cx="856539" cy="1106442"/>
                </a:xfrm>
                <a:prstGeom prst="rect">
                  <a:avLst/>
                </a:prstGeom>
              </p:spPr>
            </p:pic>
            <p:pic>
              <p:nvPicPr>
                <p:cNvPr id="30" name="Imagem 29">
                  <a:extLst>
                    <a:ext uri="{FF2B5EF4-FFF2-40B4-BE49-F238E27FC236}">
                      <a16:creationId xmlns:a16="http://schemas.microsoft.com/office/drawing/2014/main" id="{0B532F8C-9194-3AA6-0B24-B371E53D42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0194" y="5346191"/>
                  <a:ext cx="1826721" cy="757793"/>
                </a:xfrm>
                <a:prstGeom prst="rect">
                  <a:avLst/>
                </a:prstGeom>
              </p:spPr>
            </p:pic>
            <p:pic>
              <p:nvPicPr>
                <p:cNvPr id="31" name="Imagem 30">
                  <a:extLst>
                    <a:ext uri="{FF2B5EF4-FFF2-40B4-BE49-F238E27FC236}">
                      <a16:creationId xmlns:a16="http://schemas.microsoft.com/office/drawing/2014/main" id="{74ABA162-FC37-A29E-65EF-40A7F6399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24570" y="1355247"/>
                  <a:ext cx="1786933" cy="934079"/>
                </a:xfrm>
                <a:prstGeom prst="rect">
                  <a:avLst/>
                </a:prstGeom>
              </p:spPr>
            </p:pic>
            <p:pic>
              <p:nvPicPr>
                <p:cNvPr id="32" name="Imagem 31">
                  <a:extLst>
                    <a:ext uri="{FF2B5EF4-FFF2-40B4-BE49-F238E27FC236}">
                      <a16:creationId xmlns:a16="http://schemas.microsoft.com/office/drawing/2014/main" id="{BAE9FBF3-28D2-6E21-E933-EE38073B9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1687" y="1758241"/>
                  <a:ext cx="1762935" cy="531084"/>
                </a:xfrm>
                <a:prstGeom prst="rect">
                  <a:avLst/>
                </a:prstGeom>
              </p:spPr>
            </p:pic>
            <p:pic>
              <p:nvPicPr>
                <p:cNvPr id="33" name="Imagem 32">
                  <a:extLst>
                    <a:ext uri="{FF2B5EF4-FFF2-40B4-BE49-F238E27FC236}">
                      <a16:creationId xmlns:a16="http://schemas.microsoft.com/office/drawing/2014/main" id="{A15C2BE1-CFA7-08B7-FA5F-82E5EA1E67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69491" y="2502549"/>
                  <a:ext cx="1648126" cy="929650"/>
                </a:xfrm>
                <a:prstGeom prst="rect">
                  <a:avLst/>
                </a:prstGeom>
              </p:spPr>
            </p:pic>
            <p:pic>
              <p:nvPicPr>
                <p:cNvPr id="34" name="Imagem 33">
                  <a:extLst>
                    <a:ext uri="{FF2B5EF4-FFF2-40B4-BE49-F238E27FC236}">
                      <a16:creationId xmlns:a16="http://schemas.microsoft.com/office/drawing/2014/main" id="{2C89E84A-BF9B-238D-A7B3-C53A70FD14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84302" y="597197"/>
                  <a:ext cx="1739161" cy="645359"/>
                </a:xfrm>
                <a:prstGeom prst="rect">
                  <a:avLst/>
                </a:prstGeom>
              </p:spPr>
            </p:pic>
            <p:pic>
              <p:nvPicPr>
                <p:cNvPr id="35" name="Imagem 34">
                  <a:extLst>
                    <a:ext uri="{FF2B5EF4-FFF2-40B4-BE49-F238E27FC236}">
                      <a16:creationId xmlns:a16="http://schemas.microsoft.com/office/drawing/2014/main" id="{921845E1-3EA1-3D2C-6321-5774A6F04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1441" y="3658370"/>
                  <a:ext cx="1656269" cy="642461"/>
                </a:xfrm>
                <a:prstGeom prst="rect">
                  <a:avLst/>
                </a:prstGeom>
              </p:spPr>
            </p:pic>
            <p:pic>
              <p:nvPicPr>
                <p:cNvPr id="36" name="Imagem 35">
                  <a:extLst>
                    <a:ext uri="{FF2B5EF4-FFF2-40B4-BE49-F238E27FC236}">
                      <a16:creationId xmlns:a16="http://schemas.microsoft.com/office/drawing/2014/main" id="{AB093950-71E7-D0FA-FE73-B8A9967B11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61443" y="3441734"/>
                  <a:ext cx="1613267" cy="617749"/>
                </a:xfrm>
                <a:prstGeom prst="rect">
                  <a:avLst/>
                </a:prstGeom>
              </p:spPr>
            </p:pic>
            <p:pic>
              <p:nvPicPr>
                <p:cNvPr id="37" name="Imagem 36">
                  <a:extLst>
                    <a:ext uri="{FF2B5EF4-FFF2-40B4-BE49-F238E27FC236}">
                      <a16:creationId xmlns:a16="http://schemas.microsoft.com/office/drawing/2014/main" id="{9B8140DF-55EB-AEA5-27C9-BCC19B079F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97604" y="337935"/>
                  <a:ext cx="1027796" cy="1000499"/>
                </a:xfrm>
                <a:prstGeom prst="rect">
                  <a:avLst/>
                </a:prstGeom>
              </p:spPr>
            </p:pic>
            <p:pic>
              <p:nvPicPr>
                <p:cNvPr id="38" name="Imagem 37">
                  <a:extLst>
                    <a:ext uri="{FF2B5EF4-FFF2-40B4-BE49-F238E27FC236}">
                      <a16:creationId xmlns:a16="http://schemas.microsoft.com/office/drawing/2014/main" id="{C6092B44-1DFE-50AF-3232-6DEE926444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32037" y="4574713"/>
                  <a:ext cx="1652677" cy="541055"/>
                </a:xfrm>
                <a:prstGeom prst="rect">
                  <a:avLst/>
                </a:prstGeom>
              </p:spPr>
            </p:pic>
            <p:pic>
              <p:nvPicPr>
                <p:cNvPr id="39" name="Imagem 38">
                  <a:extLst>
                    <a:ext uri="{FF2B5EF4-FFF2-40B4-BE49-F238E27FC236}">
                      <a16:creationId xmlns:a16="http://schemas.microsoft.com/office/drawing/2014/main" id="{DA362F59-9166-FD28-B686-12B0EC54BD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15185" y="4729320"/>
                  <a:ext cx="2183460" cy="365695"/>
                </a:xfrm>
                <a:prstGeom prst="rect">
                  <a:avLst/>
                </a:prstGeom>
              </p:spPr>
            </p:pic>
            <p:pic>
              <p:nvPicPr>
                <p:cNvPr id="40" name="Imagem 39">
                  <a:extLst>
                    <a:ext uri="{FF2B5EF4-FFF2-40B4-BE49-F238E27FC236}">
                      <a16:creationId xmlns:a16="http://schemas.microsoft.com/office/drawing/2014/main" id="{A0911525-0933-F450-A872-92ED5F2E70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94448" y="1899336"/>
                  <a:ext cx="1636118" cy="666065"/>
                </a:xfrm>
                <a:prstGeom prst="rect">
                  <a:avLst/>
                </a:prstGeom>
              </p:spPr>
            </p:pic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F9B7BF86-1A20-D745-9E0B-1EB25122E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2552" y="2830603"/>
                  <a:ext cx="1981807" cy="738169"/>
                </a:xfrm>
                <a:prstGeom prst="rect">
                  <a:avLst/>
                </a:prstGeom>
              </p:spPr>
            </p:pic>
            <p:pic>
              <p:nvPicPr>
                <p:cNvPr id="42" name="Imagem 41">
                  <a:extLst>
                    <a:ext uri="{FF2B5EF4-FFF2-40B4-BE49-F238E27FC236}">
                      <a16:creationId xmlns:a16="http://schemas.microsoft.com/office/drawing/2014/main" id="{7BF16B10-D249-6C4C-5083-E582789E51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69811" y="1206827"/>
                  <a:ext cx="1129101" cy="1025541"/>
                </a:xfrm>
                <a:prstGeom prst="rect">
                  <a:avLst/>
                </a:prstGeom>
              </p:spPr>
            </p:pic>
            <p:pic>
              <p:nvPicPr>
                <p:cNvPr id="43" name="Imagem 42" descr="Texto, Logotipo&#10;&#10;O conteúdo gerado por IA pode estar incorreto.">
                  <a:extLst>
                    <a:ext uri="{FF2B5EF4-FFF2-40B4-BE49-F238E27FC236}">
                      <a16:creationId xmlns:a16="http://schemas.microsoft.com/office/drawing/2014/main" id="{5FDA186E-4051-AA2A-37A4-76E969CF0A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924" y="4689185"/>
                  <a:ext cx="1871241" cy="653022"/>
                </a:xfrm>
                <a:prstGeom prst="rect">
                  <a:avLst/>
                </a:prstGeom>
              </p:spPr>
            </p:pic>
            <p:pic>
              <p:nvPicPr>
                <p:cNvPr id="44" name="Imagem 43" descr="Uma imagem contendo Forma&#10;&#10;O conteúdo gerado por IA pode estar incorreto.">
                  <a:extLst>
                    <a:ext uri="{FF2B5EF4-FFF2-40B4-BE49-F238E27FC236}">
                      <a16:creationId xmlns:a16="http://schemas.microsoft.com/office/drawing/2014/main" id="{46FB271B-B794-D0BD-7317-2E1C0FD6A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65670" y="2481804"/>
                  <a:ext cx="986862" cy="929833"/>
                </a:xfrm>
                <a:prstGeom prst="rect">
                  <a:avLst/>
                </a:prstGeom>
              </p:spPr>
            </p:pic>
            <p:pic>
              <p:nvPicPr>
                <p:cNvPr id="45" name="Imagem 44" descr="Uma imagem contendo Ícone&#10;&#10;O conteúdo gerado por IA pode estar incorreto.">
                  <a:extLst>
                    <a:ext uri="{FF2B5EF4-FFF2-40B4-BE49-F238E27FC236}">
                      <a16:creationId xmlns:a16="http://schemas.microsoft.com/office/drawing/2014/main" id="{2E57FEDF-0193-F331-018D-03518E136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24375" y="1669967"/>
                  <a:ext cx="1171403" cy="703213"/>
                </a:xfrm>
                <a:prstGeom prst="rect">
                  <a:avLst/>
                </a:prstGeom>
              </p:spPr>
            </p:pic>
            <p:pic>
              <p:nvPicPr>
                <p:cNvPr id="46" name="Imagem 45">
                  <a:extLst>
                    <a:ext uri="{FF2B5EF4-FFF2-40B4-BE49-F238E27FC236}">
                      <a16:creationId xmlns:a16="http://schemas.microsoft.com/office/drawing/2014/main" id="{63BFF792-48C2-2F38-E415-809027440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11031" y="5009030"/>
                  <a:ext cx="1095823" cy="765135"/>
                </a:xfrm>
                <a:prstGeom prst="rect">
                  <a:avLst/>
                </a:prstGeom>
              </p:spPr>
            </p:pic>
            <p:pic>
              <p:nvPicPr>
                <p:cNvPr id="47" name="Imagem 46">
                  <a:extLst>
                    <a:ext uri="{FF2B5EF4-FFF2-40B4-BE49-F238E27FC236}">
                      <a16:creationId xmlns:a16="http://schemas.microsoft.com/office/drawing/2014/main" id="{6BC51A3E-F05D-AE33-8857-B3589949B5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98692" y="4646933"/>
                  <a:ext cx="1142760" cy="737525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m 17" descr="Logotipo, nome da empresa&#10;&#10;O conteúdo gerado por IA pode estar incorreto.">
                <a:extLst>
                  <a:ext uri="{FF2B5EF4-FFF2-40B4-BE49-F238E27FC236}">
                    <a16:creationId xmlns:a16="http://schemas.microsoft.com/office/drawing/2014/main" id="{058EEA4A-D810-07B6-19F7-26248D070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 rot="5400000">
                <a:off x="5102486" y="5511279"/>
                <a:ext cx="911224" cy="1619248"/>
              </a:xfrm>
              <a:prstGeom prst="rect">
                <a:avLst/>
              </a:prstGeom>
            </p:spPr>
          </p:pic>
        </p:grpSp>
      </p:grpSp>
      <p:sp>
        <p:nvSpPr>
          <p:cNvPr id="48" name="Chave Esquerda 47">
            <a:extLst>
              <a:ext uri="{FF2B5EF4-FFF2-40B4-BE49-F238E27FC236}">
                <a16:creationId xmlns:a16="http://schemas.microsoft.com/office/drawing/2014/main" id="{6E248A58-30B6-7863-17EB-80DE2E65326C}"/>
              </a:ext>
            </a:extLst>
          </p:cNvPr>
          <p:cNvSpPr/>
          <p:nvPr/>
        </p:nvSpPr>
        <p:spPr>
          <a:xfrm rot="16200000">
            <a:off x="8083731" y="2245789"/>
            <a:ext cx="445352" cy="6700292"/>
          </a:xfrm>
          <a:prstGeom prst="leftBrace">
            <a:avLst>
              <a:gd name="adj1" fmla="val 8333"/>
              <a:gd name="adj2" fmla="val 503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78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D604E-1DDB-C32F-BE7D-5D56CB6F6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>
            <a:extLst>
              <a:ext uri="{FF2B5EF4-FFF2-40B4-BE49-F238E27FC236}">
                <a16:creationId xmlns:a16="http://schemas.microsoft.com/office/drawing/2014/main" id="{2A6470D8-36B9-EA5E-89D1-E78FAD2A0BEC}"/>
              </a:ext>
            </a:extLst>
          </p:cNvPr>
          <p:cNvSpPr/>
          <p:nvPr/>
        </p:nvSpPr>
        <p:spPr>
          <a:xfrm>
            <a:off x="1411477" y="7193954"/>
            <a:ext cx="499166" cy="488932"/>
          </a:xfrm>
          <a:custGeom>
            <a:avLst/>
            <a:gdLst/>
            <a:ahLst/>
            <a:cxnLst/>
            <a:rect l="l" t="t" r="r" b="b"/>
            <a:pathLst>
              <a:path w="738210" h="689303">
                <a:moveTo>
                  <a:pt x="0" y="0"/>
                </a:moveTo>
                <a:lnTo>
                  <a:pt x="738210" y="0"/>
                </a:lnTo>
                <a:lnTo>
                  <a:pt x="738210" y="689303"/>
                </a:lnTo>
                <a:lnTo>
                  <a:pt x="0" y="68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8ACCDC-C755-F0EF-5C8E-412869EA40FE}"/>
              </a:ext>
            </a:extLst>
          </p:cNvPr>
          <p:cNvSpPr txBox="1"/>
          <p:nvPr/>
        </p:nvSpPr>
        <p:spPr>
          <a:xfrm>
            <a:off x="164429" y="413252"/>
            <a:ext cx="1171302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Compromisso Nacional </a:t>
            </a: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F0222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Criança Alfabetizada</a:t>
            </a:r>
          </a:p>
        </p:txBody>
      </p:sp>
      <p:sp>
        <p:nvSpPr>
          <p:cNvPr id="56" name="Google Shape;110;g3347a13afe0_0_202">
            <a:extLst>
              <a:ext uri="{FF2B5EF4-FFF2-40B4-BE49-F238E27FC236}">
                <a16:creationId xmlns:a16="http://schemas.microsoft.com/office/drawing/2014/main" id="{3ADE9D32-9456-D49C-3C41-185015CE4F27}"/>
              </a:ext>
            </a:extLst>
          </p:cNvPr>
          <p:cNvSpPr/>
          <p:nvPr/>
        </p:nvSpPr>
        <p:spPr>
          <a:xfrm>
            <a:off x="538745" y="1158185"/>
            <a:ext cx="2292190" cy="3573487"/>
          </a:xfrm>
          <a:prstGeom prst="rect">
            <a:avLst/>
          </a:prstGeom>
          <a:solidFill>
            <a:srgbClr val="183FFF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7;g3347a13afe0_0_202">
            <a:extLst>
              <a:ext uri="{FF2B5EF4-FFF2-40B4-BE49-F238E27FC236}">
                <a16:creationId xmlns:a16="http://schemas.microsoft.com/office/drawing/2014/main" id="{39D3932D-55DC-B276-8480-F8B453C0471C}"/>
              </a:ext>
            </a:extLst>
          </p:cNvPr>
          <p:cNvSpPr/>
          <p:nvPr/>
        </p:nvSpPr>
        <p:spPr>
          <a:xfrm>
            <a:off x="538745" y="1258541"/>
            <a:ext cx="2292190" cy="677108"/>
          </a:xfrm>
          <a:prstGeom prst="rect">
            <a:avLst/>
          </a:prstGeom>
          <a:solidFill>
            <a:srgbClr val="183FFF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dirty="0">
                <a:latin typeface="Raleway Black"/>
              </a:rPr>
              <a:t>Governança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44EDFEE5-46F6-BBDC-3603-A4A2A1B0658F}"/>
              </a:ext>
            </a:extLst>
          </p:cNvPr>
          <p:cNvSpPr txBox="1"/>
          <p:nvPr/>
        </p:nvSpPr>
        <p:spPr>
          <a:xfrm>
            <a:off x="541745" y="2115571"/>
            <a:ext cx="2188570" cy="22775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>
                <a:latin typeface="Raleway" pitchFamily="2" charset="0"/>
              </a:rPr>
              <a:t>Regime de </a:t>
            </a:r>
            <a:r>
              <a:rPr lang="pt-BR" sz="1600" b="1" dirty="0">
                <a:latin typeface="Raleway" pitchFamily="2" charset="0"/>
              </a:rPr>
              <a:t>Colaboração </a:t>
            </a:r>
            <a:r>
              <a:rPr lang="pt-BR" sz="1600" dirty="0">
                <a:latin typeface="Raleway" pitchFamily="2" charset="0"/>
              </a:rPr>
              <a:t>(tripartite e bipartite).</a:t>
            </a:r>
          </a:p>
          <a:p>
            <a:pPr>
              <a:spcBef>
                <a:spcPts val="1200"/>
              </a:spcBef>
            </a:pPr>
            <a:r>
              <a:rPr lang="pt-BR" sz="1600" b="1" dirty="0">
                <a:latin typeface="Raleway" pitchFamily="2" charset="0"/>
              </a:rPr>
              <a:t>Comitês Estaduais.</a:t>
            </a:r>
          </a:p>
          <a:p>
            <a:pPr>
              <a:spcBef>
                <a:spcPts val="1200"/>
              </a:spcBef>
            </a:pPr>
            <a:r>
              <a:rPr lang="pt-BR" sz="1600" b="1" dirty="0">
                <a:latin typeface="Raleway" pitchFamily="2" charset="0"/>
              </a:rPr>
              <a:t>7,2 mil bolsistas. </a:t>
            </a:r>
          </a:p>
          <a:p>
            <a:pPr>
              <a:spcBef>
                <a:spcPts val="1200"/>
              </a:spcBef>
            </a:pPr>
            <a:r>
              <a:rPr lang="pt-BR" sz="1600" b="1" dirty="0">
                <a:latin typeface="Raleway" pitchFamily="2" charset="0"/>
              </a:rPr>
              <a:t>26 </a:t>
            </a:r>
            <a:r>
              <a:rPr lang="pt-BR" sz="1600" b="1" dirty="0" err="1">
                <a:latin typeface="Raleway" pitchFamily="2" charset="0"/>
              </a:rPr>
              <a:t>UFs</a:t>
            </a:r>
            <a:r>
              <a:rPr lang="pt-BR" sz="1600" b="1" dirty="0">
                <a:latin typeface="Raleway" pitchFamily="2" charset="0"/>
              </a:rPr>
              <a:t> </a:t>
            </a:r>
            <a:r>
              <a:rPr lang="pt-BR" sz="1600" dirty="0">
                <a:latin typeface="Raleway" pitchFamily="2" charset="0"/>
              </a:rPr>
              <a:t>com política territorial.</a:t>
            </a:r>
            <a:endParaRPr lang="en-US" sz="1600" dirty="0">
              <a:latin typeface="Raleway" pitchFamily="2" charset="0"/>
            </a:endParaRPr>
          </a:p>
        </p:txBody>
      </p:sp>
      <p:sp>
        <p:nvSpPr>
          <p:cNvPr id="60" name="Google Shape;111;g3347a13afe0_0_202">
            <a:extLst>
              <a:ext uri="{FF2B5EF4-FFF2-40B4-BE49-F238E27FC236}">
                <a16:creationId xmlns:a16="http://schemas.microsoft.com/office/drawing/2014/main" id="{81E54110-991D-A36E-EA23-D309B9833D0C}"/>
              </a:ext>
            </a:extLst>
          </p:cNvPr>
          <p:cNvSpPr/>
          <p:nvPr/>
        </p:nvSpPr>
        <p:spPr>
          <a:xfrm>
            <a:off x="2984695" y="1158185"/>
            <a:ext cx="2292190" cy="3573487"/>
          </a:xfrm>
          <a:prstGeom prst="rect">
            <a:avLst/>
          </a:prstGeom>
          <a:solidFill>
            <a:srgbClr val="FFD901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400" dirty="0">
              <a:solidFill>
                <a:srgbClr val="212121"/>
              </a:solidFill>
              <a:latin typeface="Raleway Black"/>
            </a:endParaRPr>
          </a:p>
        </p:txBody>
      </p:sp>
      <p:sp>
        <p:nvSpPr>
          <p:cNvPr id="61" name="Google Shape;118;g3347a13afe0_0_202">
            <a:extLst>
              <a:ext uri="{FF2B5EF4-FFF2-40B4-BE49-F238E27FC236}">
                <a16:creationId xmlns:a16="http://schemas.microsoft.com/office/drawing/2014/main" id="{B9B116B5-1705-1553-C63F-607150A6EE3C}"/>
              </a:ext>
            </a:extLst>
          </p:cNvPr>
          <p:cNvSpPr/>
          <p:nvPr/>
        </p:nvSpPr>
        <p:spPr>
          <a:xfrm>
            <a:off x="2984695" y="1258541"/>
            <a:ext cx="2292190" cy="677108"/>
          </a:xfrm>
          <a:prstGeom prst="rect">
            <a:avLst/>
          </a:prstGeom>
          <a:solidFill>
            <a:srgbClr val="FFD901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Raleway Black" pitchFamily="2" charset="0"/>
                <a:ea typeface="Calibri"/>
                <a:cs typeface="Calibri"/>
                <a:sym typeface="Calibri"/>
              </a:rPr>
              <a:t>Formação</a:t>
            </a:r>
            <a:endParaRPr sz="2000" b="0" i="0" u="none" strike="noStrike" cap="none" dirty="0">
              <a:solidFill>
                <a:srgbClr val="000000"/>
              </a:solidFill>
              <a:latin typeface="Raleway Black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5F704DD7-4B95-7505-803D-2A9D336A7046}"/>
              </a:ext>
            </a:extLst>
          </p:cNvPr>
          <p:cNvSpPr txBox="1"/>
          <p:nvPr/>
        </p:nvSpPr>
        <p:spPr>
          <a:xfrm>
            <a:off x="3020235" y="2115571"/>
            <a:ext cx="2188570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600" dirty="0">
                <a:solidFill>
                  <a:srgbClr val="000000"/>
                </a:solidFill>
                <a:latin typeface="Raleway"/>
              </a:rPr>
              <a:t>Investimento de </a:t>
            </a:r>
            <a:r>
              <a:rPr lang="pt-BR" sz="1600" b="1" dirty="0">
                <a:solidFill>
                  <a:srgbClr val="000000"/>
                </a:solidFill>
                <a:latin typeface="Raleway"/>
              </a:rPr>
              <a:t>R$ 581,7 milhões</a:t>
            </a:r>
            <a:r>
              <a:rPr lang="pt-BR" sz="16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pt-BR" sz="1600" dirty="0">
                <a:latin typeface="Raleway"/>
              </a:rPr>
              <a:t>para formação nos  </a:t>
            </a:r>
            <a:br>
              <a:rPr lang="pt-BR" sz="1600" dirty="0">
                <a:latin typeface="Raleway"/>
              </a:rPr>
            </a:br>
            <a:r>
              <a:rPr lang="pt-BR" sz="1600" dirty="0">
                <a:latin typeface="Raleway"/>
              </a:rPr>
              <a:t> anos iniciais (EF).</a:t>
            </a:r>
          </a:p>
          <a:p>
            <a:pPr>
              <a:spcBef>
                <a:spcPts val="1200"/>
              </a:spcBef>
            </a:pPr>
            <a:r>
              <a:rPr lang="pt-BR" sz="1600" b="1" dirty="0">
                <a:latin typeface="Raleway"/>
              </a:rPr>
              <a:t>Formação LEEI com investimento de 212,4 milhões (TED)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latin typeface="Raleway"/>
              </a:rPr>
              <a:t>1,6 mil vagas de </a:t>
            </a:r>
            <a:r>
              <a:rPr lang="pt-BR" sz="1600" b="1" dirty="0">
                <a:latin typeface="Raleway"/>
              </a:rPr>
              <a:t>especialização</a:t>
            </a:r>
            <a:r>
              <a:rPr lang="pt-BR" sz="1600" dirty="0">
                <a:latin typeface="Raleway"/>
              </a:rPr>
              <a:t>.</a:t>
            </a:r>
          </a:p>
        </p:txBody>
      </p:sp>
      <p:sp>
        <p:nvSpPr>
          <p:cNvPr id="63" name="Google Shape;109;g3347a13afe0_0_202">
            <a:extLst>
              <a:ext uri="{FF2B5EF4-FFF2-40B4-BE49-F238E27FC236}">
                <a16:creationId xmlns:a16="http://schemas.microsoft.com/office/drawing/2014/main" id="{CD901CE4-6E41-26AB-DC9C-6F408E253026}"/>
              </a:ext>
            </a:extLst>
          </p:cNvPr>
          <p:cNvSpPr/>
          <p:nvPr/>
        </p:nvSpPr>
        <p:spPr>
          <a:xfrm>
            <a:off x="5340397" y="1158185"/>
            <a:ext cx="2125085" cy="3596243"/>
          </a:xfrm>
          <a:prstGeom prst="rect">
            <a:avLst/>
          </a:prstGeom>
          <a:solidFill>
            <a:srgbClr val="6EC206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16;g3347a13afe0_0_202">
            <a:extLst>
              <a:ext uri="{FF2B5EF4-FFF2-40B4-BE49-F238E27FC236}">
                <a16:creationId xmlns:a16="http://schemas.microsoft.com/office/drawing/2014/main" id="{B4BAC1EE-D2B1-430A-3885-9098A82F0B72}"/>
              </a:ext>
            </a:extLst>
          </p:cNvPr>
          <p:cNvSpPr/>
          <p:nvPr/>
        </p:nvSpPr>
        <p:spPr>
          <a:xfrm>
            <a:off x="5335231" y="1265225"/>
            <a:ext cx="2130251" cy="670424"/>
          </a:xfrm>
          <a:prstGeom prst="rect">
            <a:avLst/>
          </a:prstGeom>
          <a:solidFill>
            <a:srgbClr val="6EC206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dirty="0">
                <a:latin typeface="Raleway Black" pitchFamily="2" charset="0"/>
              </a:rPr>
              <a:t>Infra física e pedagógica</a:t>
            </a: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id="{CC45DF67-CDBA-4E52-3FB3-1A0E066DD0D6}"/>
              </a:ext>
            </a:extLst>
          </p:cNvPr>
          <p:cNvSpPr txBox="1"/>
          <p:nvPr/>
        </p:nvSpPr>
        <p:spPr>
          <a:xfrm>
            <a:off x="5392966" y="2135471"/>
            <a:ext cx="218857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600" b="1" dirty="0">
                <a:latin typeface="Raleway"/>
              </a:rPr>
              <a:t>Cantinhos de leitura </a:t>
            </a:r>
            <a:r>
              <a:rPr lang="pt-BR" sz="1600" dirty="0">
                <a:latin typeface="Raleway"/>
              </a:rPr>
              <a:t>em </a:t>
            </a:r>
            <a:r>
              <a:rPr lang="pt-BR" sz="1600" b="1" dirty="0">
                <a:latin typeface="Raleway"/>
              </a:rPr>
              <a:t>51 mil escolas,</a:t>
            </a:r>
            <a:r>
              <a:rPr lang="pt-BR" sz="1600" dirty="0">
                <a:latin typeface="Raleway"/>
              </a:rPr>
              <a:t> com investimento de </a:t>
            </a:r>
            <a:r>
              <a:rPr lang="pt-BR" sz="1600" b="1" dirty="0">
                <a:latin typeface="Raleway"/>
              </a:rPr>
              <a:t>182 milhões.</a:t>
            </a:r>
          </a:p>
          <a:p>
            <a:pPr>
              <a:spcBef>
                <a:spcPts val="1200"/>
              </a:spcBef>
            </a:pPr>
            <a:endParaRPr lang="pt-BR" sz="1600" b="1" dirty="0">
              <a:latin typeface="Raleway" pitchFamily="2" charset="0"/>
            </a:endParaRPr>
          </a:p>
          <a:p>
            <a:pPr>
              <a:spcBef>
                <a:spcPts val="1200"/>
              </a:spcBef>
            </a:pPr>
            <a:r>
              <a:rPr lang="pt-BR" sz="1600" b="1" dirty="0">
                <a:latin typeface="Raleway" pitchFamily="2" charset="0"/>
              </a:rPr>
              <a:t>R$ 231 milhões </a:t>
            </a:r>
            <a:r>
              <a:rPr lang="pt-BR" sz="1600" dirty="0">
                <a:latin typeface="Raleway" pitchFamily="2" charset="0"/>
              </a:rPr>
              <a:t>para materiais (PAR).</a:t>
            </a:r>
          </a:p>
        </p:txBody>
      </p:sp>
      <p:sp>
        <p:nvSpPr>
          <p:cNvPr id="68" name="Google Shape;112;g3347a13afe0_0_202">
            <a:extLst>
              <a:ext uri="{FF2B5EF4-FFF2-40B4-BE49-F238E27FC236}">
                <a16:creationId xmlns:a16="http://schemas.microsoft.com/office/drawing/2014/main" id="{4A791B52-E6C5-D696-7122-31020EE51B2A}"/>
              </a:ext>
            </a:extLst>
          </p:cNvPr>
          <p:cNvSpPr/>
          <p:nvPr/>
        </p:nvSpPr>
        <p:spPr>
          <a:xfrm>
            <a:off x="7544476" y="1131449"/>
            <a:ext cx="2163672" cy="3616295"/>
          </a:xfrm>
          <a:prstGeom prst="rect">
            <a:avLst/>
          </a:prstGeom>
          <a:solidFill>
            <a:srgbClr val="FF6A02">
              <a:alpha val="3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15;g3347a13afe0_0_202">
            <a:extLst>
              <a:ext uri="{FF2B5EF4-FFF2-40B4-BE49-F238E27FC236}">
                <a16:creationId xmlns:a16="http://schemas.microsoft.com/office/drawing/2014/main" id="{2FC6A846-15DC-96A1-C8E3-04F20FC42447}"/>
              </a:ext>
            </a:extLst>
          </p:cNvPr>
          <p:cNvSpPr/>
          <p:nvPr/>
        </p:nvSpPr>
        <p:spPr>
          <a:xfrm>
            <a:off x="7526102" y="1260415"/>
            <a:ext cx="2188731" cy="675234"/>
          </a:xfrm>
          <a:prstGeom prst="rect">
            <a:avLst/>
          </a:prstGeom>
          <a:solidFill>
            <a:srgbClr val="FF6A02">
              <a:alpha val="3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b="1" dirty="0">
                <a:latin typeface="Raleway Black" pitchFamily="2" charset="0"/>
              </a:rPr>
              <a:t>Avaliação</a:t>
            </a: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D67E0EF8-ABD3-07A0-CE7C-A7510BCF2D39}"/>
              </a:ext>
            </a:extLst>
          </p:cNvPr>
          <p:cNvSpPr txBox="1"/>
          <p:nvPr/>
        </p:nvSpPr>
        <p:spPr>
          <a:xfrm>
            <a:off x="7563652" y="1966880"/>
            <a:ext cx="2195254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400" b="1" dirty="0">
                <a:latin typeface="Raleway"/>
              </a:rPr>
              <a:t>Indicador de Alfabetização ("743)</a:t>
            </a:r>
          </a:p>
          <a:p>
            <a:pPr>
              <a:spcBef>
                <a:spcPts val="1200"/>
              </a:spcBef>
            </a:pPr>
            <a:r>
              <a:rPr lang="pt-BR" sz="1400" b="1" dirty="0">
                <a:latin typeface="Raleway"/>
              </a:rPr>
              <a:t>26 </a:t>
            </a:r>
            <a:r>
              <a:rPr lang="pt-BR" sz="1400" b="1" dirty="0" err="1">
                <a:latin typeface="Raleway"/>
              </a:rPr>
              <a:t>UFs</a:t>
            </a:r>
            <a:r>
              <a:rPr lang="pt-BR" sz="1400" b="1" dirty="0">
                <a:latin typeface="Raleway"/>
              </a:rPr>
              <a:t> </a:t>
            </a:r>
            <a:r>
              <a:rPr lang="pt-BR" sz="1400" dirty="0">
                <a:latin typeface="Raleway"/>
              </a:rPr>
              <a:t>com avaliação externa.</a:t>
            </a:r>
            <a:endParaRPr lang="pt-BR" sz="1600">
              <a:latin typeface="Raleway"/>
            </a:endParaRPr>
          </a:p>
          <a:p>
            <a:pPr>
              <a:spcBef>
                <a:spcPts val="1200"/>
              </a:spcBef>
            </a:pPr>
            <a:r>
              <a:rPr lang="pt-BR" sz="1400" dirty="0">
                <a:latin typeface="Raleway"/>
              </a:rPr>
              <a:t>Plataforma de </a:t>
            </a:r>
            <a:r>
              <a:rPr lang="pt-BR" sz="1400" b="1" dirty="0">
                <a:latin typeface="Raleway"/>
              </a:rPr>
              <a:t>avaliação formativa, </a:t>
            </a:r>
            <a:r>
              <a:rPr lang="pt-BR" sz="1400" dirty="0">
                <a:latin typeface="Raleway"/>
              </a:rPr>
              <a:t>com participação, em 2024, de</a:t>
            </a:r>
            <a:r>
              <a:rPr lang="pt-BR" sz="1400" b="1" dirty="0">
                <a:latin typeface="Raleway"/>
              </a:rPr>
              <a:t> 6,5 milhões de estudantes em mais de 5 mil municípios.</a:t>
            </a:r>
            <a:endParaRPr lang="pt-BR" sz="1400" dirty="0">
              <a:latin typeface="Raleway"/>
            </a:endParaRPr>
          </a:p>
        </p:txBody>
      </p:sp>
      <p:sp>
        <p:nvSpPr>
          <p:cNvPr id="71" name="Google Shape;113;g3347a13afe0_0_202">
            <a:extLst>
              <a:ext uri="{FF2B5EF4-FFF2-40B4-BE49-F238E27FC236}">
                <a16:creationId xmlns:a16="http://schemas.microsoft.com/office/drawing/2014/main" id="{FC08B071-52C0-A68D-7C8C-F4AFF310EE0E}"/>
              </a:ext>
            </a:extLst>
          </p:cNvPr>
          <p:cNvSpPr/>
          <p:nvPr/>
        </p:nvSpPr>
        <p:spPr>
          <a:xfrm>
            <a:off x="9754060" y="1151501"/>
            <a:ext cx="2282308" cy="3602927"/>
          </a:xfrm>
          <a:prstGeom prst="rect">
            <a:avLst/>
          </a:prstGeom>
          <a:solidFill>
            <a:srgbClr val="119FEE">
              <a:alpha val="3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14;g3347a13afe0_0_202">
            <a:extLst>
              <a:ext uri="{FF2B5EF4-FFF2-40B4-BE49-F238E27FC236}">
                <a16:creationId xmlns:a16="http://schemas.microsoft.com/office/drawing/2014/main" id="{2745CD75-58EC-BE46-5200-F66C3702D6E0}"/>
              </a:ext>
            </a:extLst>
          </p:cNvPr>
          <p:cNvSpPr/>
          <p:nvPr/>
        </p:nvSpPr>
        <p:spPr>
          <a:xfrm>
            <a:off x="9760744" y="1267099"/>
            <a:ext cx="2292396" cy="668550"/>
          </a:xfrm>
          <a:prstGeom prst="rect">
            <a:avLst/>
          </a:prstGeom>
          <a:solidFill>
            <a:srgbClr val="119FEE">
              <a:alpha val="3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b="1">
                <a:latin typeface="Raleway Black" pitchFamily="2" charset="0"/>
              </a:rPr>
              <a:t>Reconhecimento</a:t>
            </a:r>
            <a:endParaRPr lang="pt-BR" b="1" dirty="0">
              <a:latin typeface="Raleway Black" pitchFamily="2" charset="0"/>
            </a:endParaRP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E7233371-99A2-ED56-0D5F-4C4A6A1F26A5}"/>
              </a:ext>
            </a:extLst>
          </p:cNvPr>
          <p:cNvSpPr txBox="1"/>
          <p:nvPr/>
        </p:nvSpPr>
        <p:spPr>
          <a:xfrm>
            <a:off x="9809315" y="2135471"/>
            <a:ext cx="21885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dirty="0">
                <a:solidFill>
                  <a:srgbClr val="212121"/>
                </a:solidFill>
                <a:latin typeface="Raleway Black"/>
              </a:rPr>
              <a:t>Selo</a:t>
            </a:r>
            <a:r>
              <a:rPr lang="pt-BR" sz="1600" dirty="0">
                <a:solidFill>
                  <a:srgbClr val="212121"/>
                </a:solidFill>
                <a:latin typeface="Raleway"/>
              </a:rPr>
              <a:t> de boas práticas e prêmio por resultados</a:t>
            </a:r>
            <a:r>
              <a:rPr lang="pt-BR" sz="1600" b="1" dirty="0">
                <a:latin typeface="Raleway" pitchFamily="2" charset="0"/>
              </a:rPr>
              <a:t>.</a:t>
            </a:r>
          </a:p>
        </p:txBody>
      </p:sp>
      <p:sp>
        <p:nvSpPr>
          <p:cNvPr id="75" name="Google Shape;110;g3347a13afe0_0_202">
            <a:extLst>
              <a:ext uri="{FF2B5EF4-FFF2-40B4-BE49-F238E27FC236}">
                <a16:creationId xmlns:a16="http://schemas.microsoft.com/office/drawing/2014/main" id="{53F5EA28-6027-22D5-2C6A-6D4D5B7C678F}"/>
              </a:ext>
            </a:extLst>
          </p:cNvPr>
          <p:cNvSpPr/>
          <p:nvPr/>
        </p:nvSpPr>
        <p:spPr>
          <a:xfrm>
            <a:off x="538745" y="4817735"/>
            <a:ext cx="2292190" cy="1428311"/>
          </a:xfrm>
          <a:prstGeom prst="rect">
            <a:avLst/>
          </a:prstGeom>
          <a:solidFill>
            <a:srgbClr val="183FFF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pt-BR" sz="1600" b="1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Política territorial de alfabetização</a:t>
            </a:r>
            <a:r>
              <a:rPr lang="pt-BR" sz="160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 </a:t>
            </a:r>
          </a:p>
          <a:p>
            <a:pPr algn="ctr">
              <a:buSzPts val="1400"/>
            </a:pPr>
            <a:endParaRPr lang="pt-BR" sz="800" dirty="0">
              <a:solidFill>
                <a:srgbClr val="000000"/>
              </a:solidFill>
              <a:latin typeface="Raleway"/>
              <a:ea typeface="Calibri"/>
              <a:cs typeface="Calibri"/>
            </a:endParaRPr>
          </a:p>
          <a:p>
            <a:pPr algn="ctr">
              <a:buSzPts val="1400"/>
            </a:pPr>
            <a:r>
              <a:rPr lang="pt-BR" sz="1600" b="1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CEEC </a:t>
            </a:r>
          </a:p>
          <a:p>
            <a:pPr algn="ctr">
              <a:buSzPts val="1400"/>
            </a:pPr>
            <a:endParaRPr lang="pt-BR" sz="800" b="1" dirty="0">
              <a:solidFill>
                <a:srgbClr val="000000"/>
              </a:solidFill>
              <a:latin typeface="Raleway"/>
              <a:ea typeface="Calibri"/>
              <a:cs typeface="Calibri"/>
            </a:endParaRPr>
          </a:p>
          <a:p>
            <a:pPr algn="ctr">
              <a:buSzPts val="1400"/>
            </a:pPr>
            <a:r>
              <a:rPr lang="pt-BR" sz="1600" b="1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493 Articuladores</a:t>
            </a:r>
          </a:p>
        </p:txBody>
      </p:sp>
      <p:sp>
        <p:nvSpPr>
          <p:cNvPr id="76" name="Google Shape;111;g3347a13afe0_0_202">
            <a:extLst>
              <a:ext uri="{FF2B5EF4-FFF2-40B4-BE49-F238E27FC236}">
                <a16:creationId xmlns:a16="http://schemas.microsoft.com/office/drawing/2014/main" id="{B48D4A67-FCF9-DA68-46BE-92DABBD9D258}"/>
              </a:ext>
            </a:extLst>
          </p:cNvPr>
          <p:cNvSpPr/>
          <p:nvPr/>
        </p:nvSpPr>
        <p:spPr>
          <a:xfrm>
            <a:off x="2984695" y="4817735"/>
            <a:ext cx="2292190" cy="1428311"/>
          </a:xfrm>
          <a:prstGeom prst="rect">
            <a:avLst/>
          </a:prstGeom>
          <a:solidFill>
            <a:srgbClr val="FFD901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212121"/>
                </a:solidFill>
                <a:latin typeface="Raleway"/>
                <a:ea typeface="Calibri Light"/>
                <a:cs typeface="Calibri Light"/>
              </a:rPr>
              <a:t>R$ 66 milhões</a:t>
            </a:r>
            <a:r>
              <a:rPr lang="pt-BR" sz="1600" dirty="0">
                <a:solidFill>
                  <a:srgbClr val="212121"/>
                </a:solidFill>
                <a:latin typeface="Raleway"/>
                <a:ea typeface="Calibri Light"/>
                <a:cs typeface="Calibri Light"/>
              </a:rPr>
              <a:t> repassados para formação nos anos iniciais</a:t>
            </a:r>
          </a:p>
        </p:txBody>
      </p:sp>
      <p:sp>
        <p:nvSpPr>
          <p:cNvPr id="77" name="Google Shape;109;g3347a13afe0_0_202">
            <a:extLst>
              <a:ext uri="{FF2B5EF4-FFF2-40B4-BE49-F238E27FC236}">
                <a16:creationId xmlns:a16="http://schemas.microsoft.com/office/drawing/2014/main" id="{5D419D39-6C5D-B2DF-9BAE-F4C1E85E729D}"/>
              </a:ext>
            </a:extLst>
          </p:cNvPr>
          <p:cNvSpPr/>
          <p:nvPr/>
        </p:nvSpPr>
        <p:spPr>
          <a:xfrm>
            <a:off x="5347081" y="4797683"/>
            <a:ext cx="2131769" cy="1448363"/>
          </a:xfrm>
          <a:prstGeom prst="rect">
            <a:avLst/>
          </a:prstGeom>
          <a:solidFill>
            <a:srgbClr val="6EC206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R$ 7,2 milhões em MDC</a:t>
            </a:r>
          </a:p>
          <a:p>
            <a:pPr algn="ctr"/>
            <a:endParaRPr lang="pt-BR" sz="1600" dirty="0">
              <a:solidFill>
                <a:srgbClr val="000000"/>
              </a:solidFill>
              <a:latin typeface="Raleway"/>
              <a:ea typeface="Calibri"/>
              <a:cs typeface="Calibri"/>
            </a:endParaRPr>
          </a:p>
          <a:p>
            <a:pPr algn="ctr"/>
            <a:r>
              <a:rPr lang="pt-BR" sz="1600" b="1" dirty="0">
                <a:latin typeface="Raleway"/>
                <a:ea typeface="Calibri"/>
                <a:cs typeface="Calibri"/>
              </a:rPr>
              <a:t>R$ 12 milhões em Cantinho da Leitura</a:t>
            </a:r>
          </a:p>
        </p:txBody>
      </p:sp>
      <p:sp>
        <p:nvSpPr>
          <p:cNvPr id="78" name="Google Shape;112;g3347a13afe0_0_202">
            <a:extLst>
              <a:ext uri="{FF2B5EF4-FFF2-40B4-BE49-F238E27FC236}">
                <a16:creationId xmlns:a16="http://schemas.microsoft.com/office/drawing/2014/main" id="{2FD73961-471A-F022-39B4-E27666EFDCA6}"/>
              </a:ext>
            </a:extLst>
          </p:cNvPr>
          <p:cNvSpPr/>
          <p:nvPr/>
        </p:nvSpPr>
        <p:spPr>
          <a:xfrm>
            <a:off x="7531108" y="4784314"/>
            <a:ext cx="2190409" cy="1461732"/>
          </a:xfrm>
          <a:prstGeom prst="rect">
            <a:avLst/>
          </a:prstGeom>
          <a:solidFill>
            <a:srgbClr val="FF6A02">
              <a:alpha val="3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400" b="1" dirty="0">
                <a:latin typeface="Raleway"/>
                <a:ea typeface="Calibri"/>
                <a:cs typeface="Calibri"/>
              </a:rPr>
              <a:t>Sistema de Avaliação Baiano de Educação (SABE)</a:t>
            </a:r>
          </a:p>
          <a:p>
            <a:pPr algn="ctr"/>
            <a:endParaRPr lang="pt-BR" sz="900" b="1" dirty="0">
              <a:latin typeface="Raleway"/>
              <a:ea typeface="Calibri"/>
              <a:cs typeface="Calibri"/>
            </a:endParaRPr>
          </a:p>
          <a:p>
            <a:pPr algn="ctr"/>
            <a:r>
              <a:rPr lang="pt-BR" sz="1400" b="1" dirty="0">
                <a:latin typeface="Raleway"/>
                <a:ea typeface="Calibri"/>
                <a:cs typeface="Calibri"/>
              </a:rPr>
              <a:t>Avaliação Formativa (60% dos Estudantes - </a:t>
            </a:r>
            <a:r>
              <a:rPr lang="pt-BR" sz="1400" dirty="0">
                <a:latin typeface="Raleway"/>
                <a:ea typeface="Calibri"/>
                <a:cs typeface="Calibri"/>
              </a:rPr>
              <a:t>III Ciclo)</a:t>
            </a:r>
            <a:endParaRPr lang="pt-BR" sz="1400" b="1" dirty="0">
              <a:latin typeface="Raleway"/>
              <a:ea typeface="Calibri"/>
              <a:cs typeface="Calibri"/>
            </a:endParaRPr>
          </a:p>
        </p:txBody>
      </p:sp>
      <p:sp>
        <p:nvSpPr>
          <p:cNvPr id="79" name="Google Shape;113;g3347a13afe0_0_202">
            <a:extLst>
              <a:ext uri="{FF2B5EF4-FFF2-40B4-BE49-F238E27FC236}">
                <a16:creationId xmlns:a16="http://schemas.microsoft.com/office/drawing/2014/main" id="{D6FA14EC-52FE-4617-CAAE-F0004F2F5392}"/>
              </a:ext>
            </a:extLst>
          </p:cNvPr>
          <p:cNvSpPr/>
          <p:nvPr/>
        </p:nvSpPr>
        <p:spPr>
          <a:xfrm>
            <a:off x="9745735" y="4817735"/>
            <a:ext cx="2315730" cy="1428311"/>
          </a:xfrm>
          <a:prstGeom prst="rect">
            <a:avLst/>
          </a:prstGeom>
          <a:solidFill>
            <a:srgbClr val="119FEE">
              <a:alpha val="3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pt-BR" sz="1600" b="1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SELO PRATA - Estado</a:t>
            </a:r>
          </a:p>
          <a:p>
            <a:pPr algn="ctr">
              <a:buSzPts val="1400"/>
            </a:pPr>
            <a:r>
              <a:rPr lang="pt-BR" sz="140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Ouro – 61 Municípios </a:t>
            </a:r>
          </a:p>
          <a:p>
            <a:pPr algn="ctr">
              <a:buSzPts val="1400"/>
            </a:pPr>
            <a:r>
              <a:rPr lang="pt-BR" sz="140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Prata – 81 Municípios</a:t>
            </a:r>
          </a:p>
          <a:p>
            <a:pPr algn="ctr">
              <a:buSzPts val="1400"/>
            </a:pPr>
            <a:r>
              <a:rPr lang="pt-BR" sz="140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Bronze – 99 Municípios</a:t>
            </a:r>
          </a:p>
        </p:txBody>
      </p:sp>
      <p:sp>
        <p:nvSpPr>
          <p:cNvPr id="7" name="Google Shape;117;g3347a13afe0_0_202">
            <a:extLst>
              <a:ext uri="{FF2B5EF4-FFF2-40B4-BE49-F238E27FC236}">
                <a16:creationId xmlns:a16="http://schemas.microsoft.com/office/drawing/2014/main" id="{17CCDAA1-7566-B7BA-72FE-E91D2073AF3D}"/>
              </a:ext>
            </a:extLst>
          </p:cNvPr>
          <p:cNvSpPr/>
          <p:nvPr/>
        </p:nvSpPr>
        <p:spPr>
          <a:xfrm rot="16200000">
            <a:off x="-1479885" y="2789225"/>
            <a:ext cx="3548820" cy="329529"/>
          </a:xfrm>
          <a:prstGeom prst="rect">
            <a:avLst/>
          </a:prstGeom>
          <a:solidFill>
            <a:srgbClr val="183FFF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Raleway"/>
                <a:ea typeface="+mn-lt"/>
                <a:cs typeface="+mn-lt"/>
              </a:rPr>
              <a:t>Território </a:t>
            </a:r>
            <a:r>
              <a:rPr lang="pt-BR" sz="1600" dirty="0">
                <a:latin typeface="Raleway"/>
                <a:cs typeface="Arial"/>
              </a:rPr>
              <a:t>Nacional</a:t>
            </a:r>
            <a:endParaRPr lang="pt-BR" sz="1400">
              <a:latin typeface="Raleway"/>
              <a:cs typeface="Arial"/>
            </a:endParaRPr>
          </a:p>
        </p:txBody>
      </p:sp>
      <p:sp>
        <p:nvSpPr>
          <p:cNvPr id="8" name="Google Shape;117;g3347a13afe0_0_202">
            <a:extLst>
              <a:ext uri="{FF2B5EF4-FFF2-40B4-BE49-F238E27FC236}">
                <a16:creationId xmlns:a16="http://schemas.microsoft.com/office/drawing/2014/main" id="{795BDA76-5B0C-F72D-BE6C-B0C2FD915AAF}"/>
              </a:ext>
            </a:extLst>
          </p:cNvPr>
          <p:cNvSpPr/>
          <p:nvPr/>
        </p:nvSpPr>
        <p:spPr>
          <a:xfrm rot="-5400000">
            <a:off x="-413752" y="5345936"/>
            <a:ext cx="1389821" cy="356265"/>
          </a:xfrm>
          <a:prstGeom prst="rect">
            <a:avLst/>
          </a:prstGeom>
          <a:solidFill>
            <a:srgbClr val="183FFF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Raleway"/>
                <a:ea typeface="+mn-lt"/>
                <a:cs typeface="Arial"/>
              </a:rPr>
              <a:t>Bahia</a:t>
            </a:r>
            <a:endParaRPr lang="pt-BR" sz="1400" dirty="0" err="1">
              <a:latin typeface="Ralew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10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9B978-9556-0349-5978-E2BF7D05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>
            <a:extLst>
              <a:ext uri="{FF2B5EF4-FFF2-40B4-BE49-F238E27FC236}">
                <a16:creationId xmlns:a16="http://schemas.microsoft.com/office/drawing/2014/main" id="{EFE5EAF8-5FED-8FB7-E519-4206BE0AA9F6}"/>
              </a:ext>
            </a:extLst>
          </p:cNvPr>
          <p:cNvSpPr/>
          <p:nvPr/>
        </p:nvSpPr>
        <p:spPr>
          <a:xfrm>
            <a:off x="1411477" y="7193954"/>
            <a:ext cx="499166" cy="488932"/>
          </a:xfrm>
          <a:custGeom>
            <a:avLst/>
            <a:gdLst/>
            <a:ahLst/>
            <a:cxnLst/>
            <a:rect l="l" t="t" r="r" b="b"/>
            <a:pathLst>
              <a:path w="738210" h="689303">
                <a:moveTo>
                  <a:pt x="0" y="0"/>
                </a:moveTo>
                <a:lnTo>
                  <a:pt x="738210" y="0"/>
                </a:lnTo>
                <a:lnTo>
                  <a:pt x="738210" y="689303"/>
                </a:lnTo>
                <a:lnTo>
                  <a:pt x="0" y="68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4DD63E-5935-4B65-7913-42EFA2A76C73}"/>
              </a:ext>
            </a:extLst>
          </p:cNvPr>
          <p:cNvSpPr txBox="1"/>
          <p:nvPr/>
        </p:nvSpPr>
        <p:spPr>
          <a:xfrm>
            <a:off x="164429" y="413252"/>
            <a:ext cx="1171302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Compromisso Nacional </a:t>
            </a: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F0222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Criança Alfabetizada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8FD4786-B612-1352-7D7A-820508106E68}"/>
              </a:ext>
            </a:extLst>
          </p:cNvPr>
          <p:cNvSpPr/>
          <p:nvPr/>
        </p:nvSpPr>
        <p:spPr>
          <a:xfrm>
            <a:off x="163764" y="1303099"/>
            <a:ext cx="9420725" cy="4721525"/>
          </a:xfrm>
          <a:prstGeom prst="roundRect">
            <a:avLst/>
          </a:prstGeom>
          <a:noFill/>
          <a:ln w="28575">
            <a:solidFill>
              <a:srgbClr val="3E40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Apropriação dos </a:t>
            </a:r>
            <a:r>
              <a:rPr lang="pt-BR" sz="2400" b="1" dirty="0">
                <a:solidFill>
                  <a:srgbClr val="FF0000"/>
                </a:solidFill>
                <a:latin typeface="Raleway"/>
                <a:ea typeface="+mn-lt"/>
                <a:cs typeface="+mn-lt"/>
              </a:rPr>
              <a:t>fatores de sucesso da alfabetização</a:t>
            </a:r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 em regime de colaboração (aprender com os pares).</a:t>
            </a:r>
          </a:p>
          <a:p>
            <a:endParaRPr lang="pt-BR" sz="2400" dirty="0">
              <a:solidFill>
                <a:schemeClr val="tx1"/>
              </a:solidFill>
              <a:latin typeface="Raleway"/>
              <a:ea typeface="+mn-lt"/>
              <a:cs typeface="+mn-lt"/>
            </a:endParaRPr>
          </a:p>
          <a:p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Conheça a</a:t>
            </a:r>
            <a:r>
              <a:rPr lang="pt-BR" sz="2400" b="1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Raleway"/>
                <a:ea typeface="+mn-lt"/>
                <a:cs typeface="+mn-lt"/>
              </a:rPr>
              <a:t>taxa e as metas </a:t>
            </a:r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de alfabetização do seu município.</a:t>
            </a:r>
          </a:p>
          <a:p>
            <a:endParaRPr lang="pt-BR" sz="2400" dirty="0">
              <a:solidFill>
                <a:schemeClr val="tx1"/>
              </a:solidFill>
              <a:latin typeface="Raleway"/>
              <a:ea typeface="+mn-lt"/>
              <a:cs typeface="+mn-lt"/>
            </a:endParaRPr>
          </a:p>
          <a:p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Implementação de estratégias/</a:t>
            </a:r>
            <a:r>
              <a:rPr lang="pt-BR" sz="2400" b="1" dirty="0">
                <a:solidFill>
                  <a:srgbClr val="FF0000"/>
                </a:solidFill>
                <a:latin typeface="Raleway"/>
                <a:ea typeface="+mn-lt"/>
                <a:cs typeface="+mn-lt"/>
              </a:rPr>
              <a:t>iniciativas em prol da alfabetização</a:t>
            </a:r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, alinhadas a política territorial e ao CNCA.</a:t>
            </a:r>
          </a:p>
          <a:p>
            <a:endParaRPr lang="pt-BR" sz="2400" dirty="0">
              <a:solidFill>
                <a:schemeClr val="tx1"/>
              </a:solidFill>
              <a:latin typeface="Raleway"/>
              <a:ea typeface="+mn-lt"/>
              <a:cs typeface="+mn-lt"/>
            </a:endParaRPr>
          </a:p>
          <a:p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Atenção as </a:t>
            </a:r>
            <a:r>
              <a:rPr lang="pt-BR" sz="2400" b="1" u="sng" dirty="0">
                <a:solidFill>
                  <a:srgbClr val="FF0000"/>
                </a:solidFill>
                <a:latin typeface="Raleway"/>
                <a:ea typeface="+mn-lt"/>
                <a:cs typeface="+mn-lt"/>
              </a:rPr>
              <a:t>desigualdades na aprendizagem</a:t>
            </a:r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, especialmente, na alfabetização e ao </a:t>
            </a:r>
            <a:r>
              <a:rPr lang="pt-BR" sz="2400" b="1" dirty="0">
                <a:solidFill>
                  <a:srgbClr val="FF0000"/>
                </a:solidFill>
                <a:latin typeface="Raleway"/>
                <a:ea typeface="+mn-lt"/>
                <a:cs typeface="+mn-lt"/>
              </a:rPr>
              <a:t>atendimento com qualidade e equidade</a:t>
            </a:r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, notadamente, </a:t>
            </a:r>
            <a:r>
              <a:rPr lang="pt-BR" sz="2400" b="1" dirty="0">
                <a:solidFill>
                  <a:srgbClr val="FF0000"/>
                </a:solidFill>
                <a:latin typeface="Raleway"/>
                <a:ea typeface="+mn-lt"/>
                <a:cs typeface="+mn-lt"/>
              </a:rPr>
              <a:t>das populações específicas</a:t>
            </a:r>
            <a:r>
              <a:rPr lang="pt-BR" sz="2400" dirty="0">
                <a:solidFill>
                  <a:schemeClr val="tx1"/>
                </a:solidFill>
                <a:latin typeface="Raleway"/>
                <a:ea typeface="+mn-lt"/>
                <a:cs typeface="+mn-lt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3ADEF8-2D1C-500F-7F75-7A0990E620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67" r="619" b="22531"/>
          <a:stretch/>
        </p:blipFill>
        <p:spPr>
          <a:xfrm>
            <a:off x="9934337" y="2502626"/>
            <a:ext cx="1896330" cy="294678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029A028-2E7B-8809-563F-A6EB35660C8D}"/>
              </a:ext>
            </a:extLst>
          </p:cNvPr>
          <p:cNvSpPr/>
          <p:nvPr/>
        </p:nvSpPr>
        <p:spPr>
          <a:xfrm>
            <a:off x="444500" y="6186144"/>
            <a:ext cx="11432956" cy="5457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Raleway Black"/>
                <a:cs typeface="Arial"/>
              </a:rPr>
              <a:t>Dúvidas</a:t>
            </a:r>
            <a:r>
              <a:rPr lang="pt-BR" sz="2400" b="1" dirty="0">
                <a:solidFill>
                  <a:schemeClr val="tx1"/>
                </a:solidFill>
                <a:latin typeface="Raleway Black"/>
                <a:cs typeface="Arial"/>
              </a:rPr>
              <a:t>?  alfabetizacao@mec.gov.br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3134A6-17E0-9A55-1972-BAA076DDE881}"/>
              </a:ext>
            </a:extLst>
          </p:cNvPr>
          <p:cNvSpPr txBox="1"/>
          <p:nvPr/>
        </p:nvSpPr>
        <p:spPr>
          <a:xfrm>
            <a:off x="9571005" y="1717520"/>
            <a:ext cx="26189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  <a:latin typeface="Raleway"/>
                <a:cs typeface="Arial"/>
              </a:rPr>
              <a:t>Informações por município aqui</a:t>
            </a:r>
            <a:endParaRPr lang="pt-BR" sz="2000" b="1" dirty="0">
              <a:solidFill>
                <a:schemeClr val="accent2"/>
              </a:solidFill>
              <a:latin typeface="Raleway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134884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756</Words>
  <Application>Microsoft Office PowerPoint</Application>
  <PresentationFormat>Widescreen</PresentationFormat>
  <Paragraphs>94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Gruv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Joilma Santanna Favero(DMAPE/SEGAPE)</dc:creator>
  <cp:lastModifiedBy>JOAO PAULO DE LIMA</cp:lastModifiedBy>
  <cp:revision>292</cp:revision>
  <dcterms:created xsi:type="dcterms:W3CDTF">2023-11-29T13:34:01Z</dcterms:created>
  <dcterms:modified xsi:type="dcterms:W3CDTF">2025-03-28T11:10:09Z</dcterms:modified>
</cp:coreProperties>
</file>