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4" r:id="rId5"/>
    <p:sldId id="260" r:id="rId6"/>
    <p:sldId id="261" r:id="rId7"/>
    <p:sldId id="275" r:id="rId8"/>
    <p:sldId id="264" r:id="rId9"/>
    <p:sldId id="265" r:id="rId10"/>
    <p:sldId id="266" r:id="rId11"/>
    <p:sldId id="271" r:id="rId12"/>
    <p:sldId id="269" r:id="rId13"/>
    <p:sldId id="268" r:id="rId14"/>
    <p:sldId id="270" r:id="rId15"/>
    <p:sldId id="267" r:id="rId16"/>
    <p:sldId id="272" r:id="rId17"/>
    <p:sldId id="273" r:id="rId18"/>
    <p:sldId id="263" r:id="rId1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C01AD-D93F-4A9D-9392-24046CD4D9A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51A56F4-2BCD-47AD-ACE9-6CEAD0D114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3BABA0B-8B52-45C5-B43F-41B1D60801DA}"/>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14AC3ECB-2CBA-41F6-8E29-2538AA49067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1035C5-B199-484C-8449-CADB10C0F8F7}"/>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241751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500D9-5F0A-4A4C-BC22-F00D50837B4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9D83764-946A-43FB-B271-2E213642AB0A}"/>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6BA85E7-76EA-4B0A-85E4-92F4D38EAB00}"/>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8C2DB3B7-C914-414D-A37D-965ABA6FF63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1C9701-406F-4F15-B6CA-0283B5623F51}"/>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94613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99A0E5F-B81C-428E-A57D-AFE7DACF5F8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1348160-5C0D-40FD-9A9B-70C001DCFB4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533E44-AB31-47C1-99A8-747AB8243634}"/>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5E6183E6-2486-4DFC-9FE1-7A75BE55480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536A37-A271-41D8-A250-7BFD2CF09620}"/>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15960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7D662-DEB3-4EFD-93A9-1162496975C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46B8E04-1B32-4500-8FD3-91B782E812F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9EC6BF-9F85-4808-A07E-427D57F57900}"/>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1ECD2F70-9E97-4F07-85C8-FD7282A683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FD08FE1-37AF-42B0-9086-48E6C202B186}"/>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108804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D7859-AA17-4BAB-BF54-6643F339549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E32E337-7254-4DD3-9DED-DF35D4693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DC0408A9-1599-4500-9DDB-93A83ADC94AC}"/>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7790785E-14D9-4732-9256-8544A9F4D2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21CAB94-CC18-46E8-96B6-CBEA55F9A282}"/>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63987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F23EA3-B857-4604-9E39-E9F30E822DB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FB9B118-DB9F-4934-85FB-A5E9B7C9C2A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8F8837A-207F-45A2-B9AC-46BB2EB34BE9}"/>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7773568-4C93-494E-8CDF-8424FEA4B2B1}"/>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6" name="Espaço Reservado para Rodapé 5">
            <a:extLst>
              <a:ext uri="{FF2B5EF4-FFF2-40B4-BE49-F238E27FC236}">
                <a16:creationId xmlns:a16="http://schemas.microsoft.com/office/drawing/2014/main" id="{5742EEE8-6A32-43AF-A069-2FE092FB164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BB002C9-0E5D-4070-8362-6A33F32A9899}"/>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52044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3B545-3E92-4645-867D-3701519BDCC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5912841-D9F4-452F-AE66-C0728B81C9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08824831-4C61-4D55-B732-3BA97588895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4222FF08-4495-48DD-AD78-04175C660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A86FDB41-17E5-4637-B6CE-C3E48D09D6FA}"/>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999DCB7-A7CB-40D9-8CA5-C5DDA92A2EC6}"/>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8" name="Espaço Reservado para Rodapé 7">
            <a:extLst>
              <a:ext uri="{FF2B5EF4-FFF2-40B4-BE49-F238E27FC236}">
                <a16:creationId xmlns:a16="http://schemas.microsoft.com/office/drawing/2014/main" id="{696C386B-22F3-472B-8A81-AFD5A30FEF2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C6BFE78-B8E5-4C90-89A4-C30EC3280395}"/>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16401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2CBC3-59E4-41A6-B8AF-50D9BE4EDDB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96AF4AE-7774-4DE6-A076-ED601B579349}"/>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4" name="Espaço Reservado para Rodapé 3">
            <a:extLst>
              <a:ext uri="{FF2B5EF4-FFF2-40B4-BE49-F238E27FC236}">
                <a16:creationId xmlns:a16="http://schemas.microsoft.com/office/drawing/2014/main" id="{9399A8B2-DC3E-4694-A967-0EF5985F3C6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7F5F17B-3B49-4826-8831-2FF06116C887}"/>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91116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01D7A6E-5CFD-4B8D-8FEB-C0F24309F0EF}"/>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3" name="Espaço Reservado para Rodapé 2">
            <a:extLst>
              <a:ext uri="{FF2B5EF4-FFF2-40B4-BE49-F238E27FC236}">
                <a16:creationId xmlns:a16="http://schemas.microsoft.com/office/drawing/2014/main" id="{631499B6-A9DA-4188-B1B1-33C1F16782C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DE16CD6-174E-4E5A-9415-08F908409D1F}"/>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47449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62747-AF2D-46B3-A48D-D8B81746BAA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822C7867-0648-4A99-BED3-603F2608E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921C0CC-7FF2-41FC-BE30-32500A268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F0DF583-99E2-4BFC-9E40-38B6B1AEE227}"/>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6" name="Espaço Reservado para Rodapé 5">
            <a:extLst>
              <a:ext uri="{FF2B5EF4-FFF2-40B4-BE49-F238E27FC236}">
                <a16:creationId xmlns:a16="http://schemas.microsoft.com/office/drawing/2014/main" id="{E688DB93-536F-4942-92D9-21D8DDDA32C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BC6E0E0-A202-47E1-A5C3-325DDE15A1F7}"/>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375579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23E62-4FC4-44E7-809F-4CFDBB2512D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679D8B-16CF-41A5-ADF2-CE29981658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AB371AA-3BC2-4970-83A9-3B22A56F0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5AF0E101-6DF7-4276-AB43-7E9F4A7FDDE0}"/>
              </a:ext>
            </a:extLst>
          </p:cNvPr>
          <p:cNvSpPr>
            <a:spLocks noGrp="1"/>
          </p:cNvSpPr>
          <p:nvPr>
            <p:ph type="dt" sz="half" idx="10"/>
          </p:nvPr>
        </p:nvSpPr>
        <p:spPr/>
        <p:txBody>
          <a:bodyPr/>
          <a:lstStyle/>
          <a:p>
            <a:fld id="{BEB1CFA2-AF1A-4FC9-BEE5-C76326BD38A2}" type="datetimeFigureOut">
              <a:rPr lang="pt-BR" smtClean="0"/>
              <a:t>11/09/2023</a:t>
            </a:fld>
            <a:endParaRPr lang="pt-BR"/>
          </a:p>
        </p:txBody>
      </p:sp>
      <p:sp>
        <p:nvSpPr>
          <p:cNvPr id="6" name="Espaço Reservado para Rodapé 5">
            <a:extLst>
              <a:ext uri="{FF2B5EF4-FFF2-40B4-BE49-F238E27FC236}">
                <a16:creationId xmlns:a16="http://schemas.microsoft.com/office/drawing/2014/main" id="{DB333E9E-6BF8-4E03-B1BA-3297296CEE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E401138-3B7E-40A7-8B4F-E2BB4B613641}"/>
              </a:ext>
            </a:extLst>
          </p:cNvPr>
          <p:cNvSpPr>
            <a:spLocks noGrp="1"/>
          </p:cNvSpPr>
          <p:nvPr>
            <p:ph type="sldNum" sz="quarter" idx="12"/>
          </p:nvPr>
        </p:nvSpPr>
        <p:spPr/>
        <p:txBody>
          <a:bodyPr/>
          <a:lstStyle/>
          <a:p>
            <a:fld id="{4E0886EE-9F58-4C80-BA3C-BE7AF1734268}" type="slidenum">
              <a:rPr lang="pt-BR" smtClean="0"/>
              <a:t>‹nº›</a:t>
            </a:fld>
            <a:endParaRPr lang="pt-BR"/>
          </a:p>
        </p:txBody>
      </p:sp>
    </p:spTree>
    <p:extLst>
      <p:ext uri="{BB962C8B-B14F-4D97-AF65-F5344CB8AC3E}">
        <p14:creationId xmlns:p14="http://schemas.microsoft.com/office/powerpoint/2010/main" val="295662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5CD3A20-5113-4D4B-B724-45BE832D0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DFD9AAC-3C51-4363-ABA0-B8779268F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41B1A0B-2F6A-49B8-A26D-5B79EA76B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1CFA2-AF1A-4FC9-BEE5-C76326BD38A2}" type="datetimeFigureOut">
              <a:rPr lang="pt-BR" smtClean="0"/>
              <a:t>11/09/2023</a:t>
            </a:fld>
            <a:endParaRPr lang="pt-BR"/>
          </a:p>
        </p:txBody>
      </p:sp>
      <p:sp>
        <p:nvSpPr>
          <p:cNvPr id="5" name="Espaço Reservado para Rodapé 4">
            <a:extLst>
              <a:ext uri="{FF2B5EF4-FFF2-40B4-BE49-F238E27FC236}">
                <a16:creationId xmlns:a16="http://schemas.microsoft.com/office/drawing/2014/main" id="{62C91D68-56F7-497D-AF36-F2CB002193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DC8DFAC-EBDF-4ACD-ABBA-D38A06BE0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86EE-9F58-4C80-BA3C-BE7AF1734268}" type="slidenum">
              <a:rPr lang="pt-BR" smtClean="0"/>
              <a:t>‹nº›</a:t>
            </a:fld>
            <a:endParaRPr lang="pt-BR"/>
          </a:p>
        </p:txBody>
      </p:sp>
    </p:spTree>
    <p:extLst>
      <p:ext uri="{BB962C8B-B14F-4D97-AF65-F5344CB8AC3E}">
        <p14:creationId xmlns:p14="http://schemas.microsoft.com/office/powerpoint/2010/main" val="43415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rcoeed.uneb.br/login/inde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9" name="Fluxograma: Conector 18">
            <a:extLst>
              <a:ext uri="{FF2B5EF4-FFF2-40B4-BE49-F238E27FC236}">
                <a16:creationId xmlns:a16="http://schemas.microsoft.com/office/drawing/2014/main" id="{59316003-BB2E-4EBA-82B6-AAA4D7F76F2B}"/>
              </a:ext>
            </a:extLst>
          </p:cNvPr>
          <p:cNvSpPr/>
          <p:nvPr/>
        </p:nvSpPr>
        <p:spPr>
          <a:xfrm>
            <a:off x="-2858207" y="-1282866"/>
            <a:ext cx="8360226" cy="8684888"/>
          </a:xfrm>
          <a:prstGeom prst="flowChartConnector">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Fluxograma: Conector 19">
            <a:extLst>
              <a:ext uri="{FF2B5EF4-FFF2-40B4-BE49-F238E27FC236}">
                <a16:creationId xmlns:a16="http://schemas.microsoft.com/office/drawing/2014/main" id="{A594979F-CA09-4DE5-8E95-D7D22A33C345}"/>
              </a:ext>
            </a:extLst>
          </p:cNvPr>
          <p:cNvSpPr/>
          <p:nvPr/>
        </p:nvSpPr>
        <p:spPr>
          <a:xfrm>
            <a:off x="6669810" y="-913444"/>
            <a:ext cx="8360226" cy="8684888"/>
          </a:xfrm>
          <a:prstGeom prst="flowChartConnector">
            <a:avLst/>
          </a:prstGeom>
          <a:solidFill>
            <a:schemeClr val="accent1">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C7547F07-4D29-4F66-851B-9FE686545435}"/>
              </a:ext>
            </a:extLst>
          </p:cNvPr>
          <p:cNvSpPr/>
          <p:nvPr/>
        </p:nvSpPr>
        <p:spPr>
          <a:xfrm>
            <a:off x="0" y="4431108"/>
            <a:ext cx="12192000" cy="1689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Fluxograma: Conector 6">
            <a:extLst>
              <a:ext uri="{FF2B5EF4-FFF2-40B4-BE49-F238E27FC236}">
                <a16:creationId xmlns:a16="http://schemas.microsoft.com/office/drawing/2014/main" id="{231E5F70-362D-4A8F-966A-773634CC4A40}"/>
              </a:ext>
            </a:extLst>
          </p:cNvPr>
          <p:cNvSpPr/>
          <p:nvPr/>
        </p:nvSpPr>
        <p:spPr>
          <a:xfrm>
            <a:off x="3241211" y="3003151"/>
            <a:ext cx="1248232" cy="1296706"/>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Fluxograma: Conector 5">
            <a:extLst>
              <a:ext uri="{FF2B5EF4-FFF2-40B4-BE49-F238E27FC236}">
                <a16:creationId xmlns:a16="http://schemas.microsoft.com/office/drawing/2014/main" id="{8B61B634-D722-4910-BFC0-E008E250DB78}"/>
              </a:ext>
            </a:extLst>
          </p:cNvPr>
          <p:cNvSpPr/>
          <p:nvPr/>
        </p:nvSpPr>
        <p:spPr>
          <a:xfrm>
            <a:off x="7959279" y="618487"/>
            <a:ext cx="1494971" cy="1553029"/>
          </a:xfrm>
          <a:prstGeom prst="flowChartConnector">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Fluxograma: Conector 9">
            <a:extLst>
              <a:ext uri="{FF2B5EF4-FFF2-40B4-BE49-F238E27FC236}">
                <a16:creationId xmlns:a16="http://schemas.microsoft.com/office/drawing/2014/main" id="{D9118E5F-845C-4B95-83A6-C44BA5DFB333}"/>
              </a:ext>
            </a:extLst>
          </p:cNvPr>
          <p:cNvSpPr/>
          <p:nvPr/>
        </p:nvSpPr>
        <p:spPr>
          <a:xfrm>
            <a:off x="4905830" y="961857"/>
            <a:ext cx="3149598" cy="3271912"/>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luxograma: Conector 20">
            <a:extLst>
              <a:ext uri="{FF2B5EF4-FFF2-40B4-BE49-F238E27FC236}">
                <a16:creationId xmlns:a16="http://schemas.microsoft.com/office/drawing/2014/main" id="{15B0C77E-2DD3-4D0E-BAE7-5D5EF6B14C60}"/>
              </a:ext>
            </a:extLst>
          </p:cNvPr>
          <p:cNvSpPr/>
          <p:nvPr/>
        </p:nvSpPr>
        <p:spPr>
          <a:xfrm>
            <a:off x="3963562" y="206388"/>
            <a:ext cx="5034134" cy="4963348"/>
          </a:xfrm>
          <a:prstGeom prst="flowChartConnector">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869D9672-4F79-4561-8E94-9F0828D4F719}"/>
              </a:ext>
            </a:extLst>
          </p:cNvPr>
          <p:cNvSpPr>
            <a:spLocks noGrp="1"/>
          </p:cNvSpPr>
          <p:nvPr>
            <p:ph type="ctrTitle"/>
          </p:nvPr>
        </p:nvSpPr>
        <p:spPr>
          <a:xfrm>
            <a:off x="2652488" y="3851913"/>
            <a:ext cx="7228113" cy="2387600"/>
          </a:xfrm>
        </p:spPr>
        <p:txBody>
          <a:bodyPr>
            <a:normAutofit/>
          </a:bodyPr>
          <a:lstStyle/>
          <a:p>
            <a:r>
              <a:rPr lang="pt-BR" sz="3600" dirty="0">
                <a:solidFill>
                  <a:srgbClr val="FF0000"/>
                </a:solidFill>
                <a:latin typeface="Cocogoose" panose="02000000000000000000" pitchFamily="2" charset="0"/>
              </a:rPr>
              <a:t>FEEBA E REDE DE FÓRUNS MUNICIPAIS DE EDUCAÇÃO DA BAHIA</a:t>
            </a:r>
          </a:p>
        </p:txBody>
      </p:sp>
      <p:sp>
        <p:nvSpPr>
          <p:cNvPr id="3" name="Subtítulo 2">
            <a:extLst>
              <a:ext uri="{FF2B5EF4-FFF2-40B4-BE49-F238E27FC236}">
                <a16:creationId xmlns:a16="http://schemas.microsoft.com/office/drawing/2014/main" id="{A1306D57-7691-43E5-976A-47AA50DA34CE}"/>
              </a:ext>
            </a:extLst>
          </p:cNvPr>
          <p:cNvSpPr>
            <a:spLocks noGrp="1"/>
          </p:cNvSpPr>
          <p:nvPr>
            <p:ph type="subTitle" idx="1"/>
          </p:nvPr>
        </p:nvSpPr>
        <p:spPr>
          <a:xfrm>
            <a:off x="2188031" y="6117986"/>
            <a:ext cx="8157029" cy="476476"/>
          </a:xfrm>
        </p:spPr>
        <p:txBody>
          <a:bodyPr/>
          <a:lstStyle/>
          <a:p>
            <a:r>
              <a:rPr lang="pt-BR" sz="1800" dirty="0">
                <a:solidFill>
                  <a:schemeClr val="bg1"/>
                </a:solidFill>
                <a:latin typeface="Arial Rounded MT Bold" panose="020F0704030504030204" pitchFamily="34" charset="0"/>
              </a:rPr>
              <a:t>GREGÓRIO LUÍS  - FEEBA</a:t>
            </a:r>
            <a:r>
              <a:rPr lang="pt-BR" dirty="0">
                <a:solidFill>
                  <a:schemeClr val="bg1"/>
                </a:solidFill>
                <a:latin typeface="Arial Rounded MT Bold" panose="020F0704030504030204" pitchFamily="34" charset="0"/>
              </a:rPr>
              <a:t> </a:t>
            </a:r>
          </a:p>
        </p:txBody>
      </p:sp>
      <p:pic>
        <p:nvPicPr>
          <p:cNvPr id="4" name="Imagem 3">
            <a:extLst>
              <a:ext uri="{FF2B5EF4-FFF2-40B4-BE49-F238E27FC236}">
                <a16:creationId xmlns:a16="http://schemas.microsoft.com/office/drawing/2014/main" id="{29AA7BDF-6512-46F1-91B5-4A9B7DF6D689}"/>
              </a:ext>
            </a:extLst>
          </p:cNvPr>
          <p:cNvPicPr>
            <a:picLocks noChangeAspect="1"/>
          </p:cNvPicPr>
          <p:nvPr/>
        </p:nvPicPr>
        <p:blipFill rotWithShape="1">
          <a:blip r:embed="rId2"/>
          <a:srcRect l="22016" t="22637" r="49858" b="44193"/>
          <a:stretch/>
        </p:blipFill>
        <p:spPr>
          <a:xfrm>
            <a:off x="5105404" y="1226137"/>
            <a:ext cx="2757716" cy="2743352"/>
          </a:xfrm>
          <a:prstGeom prst="flowChartConnector">
            <a:avLst/>
          </a:prstGeom>
          <a:effectLst>
            <a:outerShdw blurRad="63500" sx="102000" sy="102000" algn="ctr" rotWithShape="0">
              <a:prstClr val="black">
                <a:alpha val="40000"/>
              </a:prstClr>
            </a:outerShdw>
          </a:effectLst>
        </p:spPr>
      </p:pic>
      <p:sp>
        <p:nvSpPr>
          <p:cNvPr id="11" name="Fluxograma: Conector 10">
            <a:extLst>
              <a:ext uri="{FF2B5EF4-FFF2-40B4-BE49-F238E27FC236}">
                <a16:creationId xmlns:a16="http://schemas.microsoft.com/office/drawing/2014/main" id="{311EF799-235E-4259-ADDE-D73902D9243F}"/>
              </a:ext>
            </a:extLst>
          </p:cNvPr>
          <p:cNvSpPr/>
          <p:nvPr/>
        </p:nvSpPr>
        <p:spPr>
          <a:xfrm>
            <a:off x="3100601" y="3834794"/>
            <a:ext cx="355612" cy="369422"/>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Fluxograma: Conector 11">
            <a:extLst>
              <a:ext uri="{FF2B5EF4-FFF2-40B4-BE49-F238E27FC236}">
                <a16:creationId xmlns:a16="http://schemas.microsoft.com/office/drawing/2014/main" id="{DA069322-3238-4974-8340-04ED3A14404C}"/>
              </a:ext>
            </a:extLst>
          </p:cNvPr>
          <p:cNvSpPr/>
          <p:nvPr/>
        </p:nvSpPr>
        <p:spPr>
          <a:xfrm>
            <a:off x="9252664" y="874107"/>
            <a:ext cx="338870" cy="3520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2420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866247"/>
            <a:ext cx="6734629" cy="4247317"/>
          </a:xfrm>
          <a:prstGeom prst="rect">
            <a:avLst/>
          </a:prstGeom>
        </p:spPr>
        <p:txBody>
          <a:bodyPr wrap="square">
            <a:spAutoFit/>
          </a:bodyPr>
          <a:lstStyle/>
          <a:p>
            <a:pPr algn="just" fontAlgn="base"/>
            <a:r>
              <a:rPr lang="pt-BR" dirty="0">
                <a:solidFill>
                  <a:schemeClr val="bg1"/>
                </a:solidFill>
                <a:latin typeface="Arial Rounded MT Bold" panose="020F0704030504030204" pitchFamily="34" charset="0"/>
              </a:rPr>
              <a:t>4. </a:t>
            </a:r>
            <a:r>
              <a:rPr lang="pt-BR" b="0" i="0" dirty="0">
                <a:solidFill>
                  <a:schemeClr val="bg1"/>
                </a:solidFill>
                <a:effectLst/>
                <a:latin typeface="Arial Rounded MT Bold" panose="020F0704030504030204" pitchFamily="34" charset="0"/>
              </a:rPr>
              <a:t>Contactar o representante da Rede de Fóruns no </a:t>
            </a:r>
            <a:r>
              <a:rPr lang="pt-BR" b="0" i="0" dirty="0" err="1">
                <a:solidFill>
                  <a:schemeClr val="bg1"/>
                </a:solidFill>
                <a:effectLst/>
                <a:latin typeface="Arial Rounded MT Bold" panose="020F0704030504030204" pitchFamily="34" charset="0"/>
              </a:rPr>
              <a:t>Feeba</a:t>
            </a:r>
            <a:r>
              <a:rPr lang="pt-BR" b="0" i="0" dirty="0">
                <a:solidFill>
                  <a:schemeClr val="bg1"/>
                </a:solidFill>
                <a:effectLst/>
                <a:latin typeface="Arial Rounded MT Bold" panose="020F0704030504030204" pitchFamily="34" charset="0"/>
              </a:rPr>
              <a:t> ou a Comissão de Mobilização do </a:t>
            </a:r>
            <a:r>
              <a:rPr lang="pt-BR" b="0" i="0" dirty="0" err="1">
                <a:solidFill>
                  <a:schemeClr val="bg1"/>
                </a:solidFill>
                <a:effectLst/>
                <a:latin typeface="Arial Rounded MT Bold" panose="020F0704030504030204" pitchFamily="34" charset="0"/>
              </a:rPr>
              <a:t>Feeba</a:t>
            </a:r>
            <a:r>
              <a:rPr lang="pt-BR" b="0" i="0" dirty="0">
                <a:solidFill>
                  <a:schemeClr val="bg1"/>
                </a:solidFill>
                <a:effectLst/>
                <a:latin typeface="Arial Rounded MT Bold" panose="020F0704030504030204" pitchFamily="34" charset="0"/>
              </a:rPr>
              <a:t> para tirar dúvidas e buscar apoio para o FME e COMED;</a:t>
            </a:r>
          </a:p>
          <a:p>
            <a:pPr algn="just" fontAlgn="base"/>
            <a:endParaRPr lang="pt-BR" b="0" i="0" dirty="0">
              <a:solidFill>
                <a:schemeClr val="bg1"/>
              </a:solidFill>
              <a:effectLst/>
              <a:latin typeface="Arial Rounded MT Bold" panose="020F0704030504030204" pitchFamily="34" charset="0"/>
            </a:endParaRPr>
          </a:p>
          <a:p>
            <a:pPr algn="just" fontAlgn="base"/>
            <a:endParaRPr lang="pt-BR" b="0" i="0" dirty="0">
              <a:solidFill>
                <a:schemeClr val="bg1"/>
              </a:solidFill>
              <a:effectLst/>
              <a:latin typeface="Arial Rounded MT Bold" panose="020F0704030504030204" pitchFamily="34" charset="0"/>
            </a:endParaRPr>
          </a:p>
          <a:p>
            <a:pPr algn="just" fontAlgn="base"/>
            <a:r>
              <a:rPr lang="pt-BR" b="0" i="0" dirty="0">
                <a:solidFill>
                  <a:schemeClr val="bg1"/>
                </a:solidFill>
                <a:effectLst/>
                <a:latin typeface="Arial Rounded MT Bold" panose="020F0704030504030204" pitchFamily="34" charset="0"/>
              </a:rPr>
              <a:t>5. Se não tiver FME, designar por Portaria Comissão Organizadora da COMED e sua coordenação. Uma minuta referência de Portaria da Comissão COMED foi disponibilizada pela Rede de Fóruns Municipais da Bahia. Ver minuta dentro desse drive: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lang="pt-BR" b="0" i="0" dirty="0">
              <a:solidFill>
                <a:srgbClr val="FF0000"/>
              </a:solidFill>
              <a:effectLst/>
              <a:latin typeface="Arial Rounded MT Bold" panose="020F0704030504030204" pitchFamily="34" charset="0"/>
            </a:endParaRPr>
          </a:p>
          <a:p>
            <a:pPr algn="just" fontAlgn="base"/>
            <a:r>
              <a:rPr lang="pt-BR" b="0" i="0" dirty="0">
                <a:solidFill>
                  <a:srgbClr val="FF0000"/>
                </a:solidFill>
                <a:effectLst/>
                <a:latin typeface="open sans" panose="020B0606030504020204" pitchFamily="34" charset="0"/>
              </a:rPr>
              <a:t>https://drive.google.com/drive/folders/1AnxBE_xRlGvAb0sG2248yEISnVu7D0ZC</a:t>
            </a: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27327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207344"/>
            <a:ext cx="6734629" cy="5909310"/>
          </a:xfrm>
          <a:prstGeom prst="rect">
            <a:avLst/>
          </a:prstGeom>
        </p:spPr>
        <p:txBody>
          <a:bodyPr wrap="square">
            <a:spAutoFit/>
          </a:bodyPr>
          <a:lstStyle/>
          <a:p>
            <a:pPr algn="just" fontAlgn="base"/>
            <a:r>
              <a:rPr lang="pt-BR" b="0" i="0" dirty="0">
                <a:solidFill>
                  <a:schemeClr val="bg1"/>
                </a:solidFill>
                <a:effectLst/>
                <a:latin typeface="Arial Rounded MT Bold" panose="020F0704030504030204" pitchFamily="34" charset="0"/>
              </a:rPr>
              <a:t>6. Agendar COMED e suas etapas, se precisar de palestrante para Conferência de Abertura acionar o FEEBA e Rede de Fóruns Municipais por meio do grupo do WhatsApp 2023 COEED BA Conferências na Terra da Liberdade;</a:t>
            </a:r>
          </a:p>
          <a:p>
            <a:pPr algn="just" fontAlgn="base"/>
            <a:endParaRPr lang="pt-BR" dirty="0">
              <a:solidFill>
                <a:schemeClr val="bg1"/>
              </a:solidFill>
              <a:latin typeface="Arial Rounded MT Bold" panose="020F0704030504030204" pitchFamily="34" charset="0"/>
            </a:endParaRPr>
          </a:p>
          <a:p>
            <a:pPr algn="just" fontAlgn="base"/>
            <a:r>
              <a:rPr lang="pt-BR" dirty="0">
                <a:solidFill>
                  <a:srgbClr val="FF0000"/>
                </a:solidFill>
              </a:rPr>
              <a:t>https://chat.whatsapp.com/K14B1FtOblJFFT33QYxN7d </a:t>
            </a:r>
            <a:r>
              <a:rPr lang="pt-BR" dirty="0">
                <a:solidFill>
                  <a:schemeClr val="bg1"/>
                </a:solidFill>
                <a:latin typeface="Arial Rounded MT Bold" panose="020F0704030504030204" pitchFamily="34" charset="0"/>
              </a:rPr>
              <a:t>ou </a:t>
            </a:r>
            <a:r>
              <a:rPr lang="pt-BR" dirty="0">
                <a:solidFill>
                  <a:srgbClr val="FF0000"/>
                </a:solidFill>
              </a:rPr>
              <a:t>https://chat.whatsapp.com/J9K6NrKaJlYGQUR1QqGfKb</a:t>
            </a:r>
            <a:endParaRPr lang="pt-BR" b="0" i="0" dirty="0">
              <a:solidFill>
                <a:srgbClr val="FF0000"/>
              </a:solidFill>
              <a:effectLst/>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a:p>
            <a:pPr algn="just" fontAlgn="base"/>
            <a:r>
              <a:rPr lang="pt-BR" b="0" i="0" dirty="0">
                <a:solidFill>
                  <a:schemeClr val="bg1"/>
                </a:solidFill>
                <a:effectLst/>
                <a:latin typeface="Arial Rounded MT Bold" panose="020F0704030504030204" pitchFamily="34" charset="0"/>
              </a:rPr>
              <a:t>7. Organizar e aprovar no âmbito do FME ou da Comissão Organizadora da COMED o Regimento da Etapa Municipal, este regimento precisará ser aprovado na primeira atividade da COMED com a presença dos delegados/comunidade. Uma minuta referência de Regimento COMED foi disponibilizada pela Rede de Fóruns Municipais da Bahia.</a:t>
            </a:r>
          </a:p>
          <a:p>
            <a:pPr algn="just" fontAlgn="base"/>
            <a:r>
              <a:rPr kumimoji="0" lang="pt-BR" altLang="pt-BR"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lang="pt-BR" b="0" i="0" dirty="0">
              <a:solidFill>
                <a:srgbClr val="FF0000"/>
              </a:solidFill>
              <a:effectLst/>
              <a:latin typeface="Arial Rounded MT Bold" panose="020F0704030504030204" pitchFamily="34" charset="0"/>
            </a:endParaRPr>
          </a:p>
          <a:p>
            <a:pPr algn="just" fontAlgn="base"/>
            <a:r>
              <a:rPr lang="pt-BR" b="0" i="0" dirty="0">
                <a:solidFill>
                  <a:srgbClr val="FF0000"/>
                </a:solidFill>
                <a:effectLst/>
                <a:latin typeface="open sans" panose="020B0606030504020204" pitchFamily="34" charset="0"/>
              </a:rPr>
              <a:t>https://drive.google.com/drive/folders/1AnxBE_xRlGvAb0sG2248yEISnVu7D0ZC</a:t>
            </a: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316665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207344"/>
            <a:ext cx="6734629" cy="1200329"/>
          </a:xfrm>
          <a:prstGeom prst="rect">
            <a:avLst/>
          </a:prstGeom>
        </p:spPr>
        <p:txBody>
          <a:bodyPr wrap="square">
            <a:spAutoFit/>
          </a:bodyPr>
          <a:lstStyle/>
          <a:p>
            <a:pPr algn="just" fontAlgn="base"/>
            <a:r>
              <a:rPr lang="pt-BR" b="0" i="0" dirty="0">
                <a:solidFill>
                  <a:schemeClr val="bg1"/>
                </a:solidFill>
                <a:effectLst/>
                <a:latin typeface="Arial Rounded MT Bold" panose="020F0704030504030204" pitchFamily="34" charset="0"/>
              </a:rPr>
              <a:t>8. Participar </a:t>
            </a:r>
            <a:r>
              <a:rPr lang="pt-BR" dirty="0">
                <a:solidFill>
                  <a:schemeClr val="bg1"/>
                </a:solidFill>
                <a:latin typeface="Arial Rounded MT Bold" panose="020F0704030504030204" pitchFamily="34" charset="0"/>
              </a:rPr>
              <a:t>da videoconferência de orientações para as etapas da </a:t>
            </a:r>
            <a:r>
              <a:rPr lang="pt-BR" dirty="0" err="1">
                <a:solidFill>
                  <a:schemeClr val="bg1"/>
                </a:solidFill>
                <a:latin typeface="Arial Rounded MT Bold" panose="020F0704030504030204" pitchFamily="34" charset="0"/>
              </a:rPr>
              <a:t>Conae</a:t>
            </a:r>
            <a:r>
              <a:rPr lang="pt-BR" dirty="0">
                <a:solidFill>
                  <a:schemeClr val="bg1"/>
                </a:solidFill>
                <a:latin typeface="Arial Rounded MT Bold" panose="020F0704030504030204" pitchFamily="34" charset="0"/>
              </a:rPr>
              <a:t> Extraordinária</a:t>
            </a:r>
            <a:endParaRPr lang="pt-BR" b="0" i="0" dirty="0">
              <a:solidFill>
                <a:schemeClr val="bg1"/>
              </a:solidFill>
              <a:effectLst/>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pic>
        <p:nvPicPr>
          <p:cNvPr id="3" name="Imagem 2">
            <a:extLst>
              <a:ext uri="{FF2B5EF4-FFF2-40B4-BE49-F238E27FC236}">
                <a16:creationId xmlns:a16="http://schemas.microsoft.com/office/drawing/2014/main" id="{E13A97B5-8D7B-BA92-3066-BFE0A058F4AB}"/>
              </a:ext>
            </a:extLst>
          </p:cNvPr>
          <p:cNvPicPr>
            <a:picLocks noChangeAspect="1"/>
          </p:cNvPicPr>
          <p:nvPr/>
        </p:nvPicPr>
        <p:blipFill rotWithShape="1">
          <a:blip r:embed="rId4"/>
          <a:srcRect l="36804" t="18619" r="37365" b="33068"/>
          <a:stretch/>
        </p:blipFill>
        <p:spPr>
          <a:xfrm>
            <a:off x="6441136" y="2008211"/>
            <a:ext cx="4121633" cy="4334329"/>
          </a:xfrm>
          <a:prstGeom prst="rect">
            <a:avLst/>
          </a:prstGeom>
        </p:spPr>
      </p:pic>
    </p:spTree>
    <p:extLst>
      <p:ext uri="{BB962C8B-B14F-4D97-AF65-F5344CB8AC3E}">
        <p14:creationId xmlns:p14="http://schemas.microsoft.com/office/powerpoint/2010/main" val="36403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207344"/>
            <a:ext cx="6734629" cy="1477328"/>
          </a:xfrm>
          <a:prstGeom prst="rect">
            <a:avLst/>
          </a:prstGeom>
        </p:spPr>
        <p:txBody>
          <a:bodyPr wrap="square">
            <a:spAutoFit/>
          </a:bodyPr>
          <a:lstStyle/>
          <a:p>
            <a:pPr algn="just" fontAlgn="base"/>
            <a:r>
              <a:rPr lang="pt-BR" dirty="0">
                <a:solidFill>
                  <a:schemeClr val="bg1"/>
                </a:solidFill>
                <a:latin typeface="Arial Rounded MT Bold" panose="020F0704030504030204" pitchFamily="34" charset="0"/>
              </a:rPr>
              <a:t> </a:t>
            </a:r>
            <a:r>
              <a:rPr lang="pt-BR" b="0" i="0" dirty="0">
                <a:solidFill>
                  <a:schemeClr val="bg1"/>
                </a:solidFill>
                <a:effectLst/>
                <a:latin typeface="Arial Rounded MT Bold" panose="020F0704030504030204" pitchFamily="34" charset="0"/>
              </a:rPr>
              <a:t>9. Participar de Conferência Livre da COMED/ COEED / CONAEE dia 15/09/2023, das 14h as 18h, transmitido pela TV UNDIME;</a:t>
            </a: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pic>
        <p:nvPicPr>
          <p:cNvPr id="14" name="Imagem 13">
            <a:extLst>
              <a:ext uri="{FF2B5EF4-FFF2-40B4-BE49-F238E27FC236}">
                <a16:creationId xmlns:a16="http://schemas.microsoft.com/office/drawing/2014/main" id="{8691814F-74A3-6EE0-9351-E25CA35E1F3A}"/>
              </a:ext>
            </a:extLst>
          </p:cNvPr>
          <p:cNvPicPr>
            <a:picLocks noChangeAspect="1"/>
          </p:cNvPicPr>
          <p:nvPr/>
        </p:nvPicPr>
        <p:blipFill rotWithShape="1">
          <a:blip r:embed="rId4"/>
          <a:srcRect l="30662" t="17589" r="32500" b="21162"/>
          <a:stretch/>
        </p:blipFill>
        <p:spPr>
          <a:xfrm>
            <a:off x="6004241" y="2136545"/>
            <a:ext cx="4491318" cy="4198374"/>
          </a:xfrm>
          <a:prstGeom prst="rect">
            <a:avLst/>
          </a:prstGeom>
        </p:spPr>
      </p:pic>
    </p:spTree>
    <p:extLst>
      <p:ext uri="{BB962C8B-B14F-4D97-AF65-F5344CB8AC3E}">
        <p14:creationId xmlns:p14="http://schemas.microsoft.com/office/powerpoint/2010/main" val="324815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92828" y="6034838"/>
            <a:ext cx="6734629" cy="1200329"/>
          </a:xfrm>
          <a:prstGeom prst="rect">
            <a:avLst/>
          </a:prstGeom>
        </p:spPr>
        <p:txBody>
          <a:bodyPr wrap="square">
            <a:spAutoFit/>
          </a:bodyPr>
          <a:lstStyle/>
          <a:p>
            <a:pPr algn="just" fontAlgn="base"/>
            <a:r>
              <a:rPr lang="pt-BR" dirty="0">
                <a:solidFill>
                  <a:schemeClr val="bg1"/>
                </a:solidFill>
                <a:latin typeface="Arial Rounded MT Bold" panose="020F0704030504030204" pitchFamily="34" charset="0"/>
              </a:rPr>
              <a:t> </a:t>
            </a:r>
            <a:r>
              <a:rPr lang="pt-BR" b="0" i="0" dirty="0">
                <a:solidFill>
                  <a:schemeClr val="bg1"/>
                </a:solidFill>
                <a:effectLst/>
                <a:latin typeface="Arial Rounded MT Bold" panose="020F0704030504030204" pitchFamily="34" charset="0"/>
              </a:rPr>
              <a:t>Link de transmissão:</a:t>
            </a:r>
          </a:p>
          <a:p>
            <a:pPr algn="just" fontAlgn="base"/>
            <a:r>
              <a:rPr lang="pt-BR" b="0" i="0" dirty="0">
                <a:solidFill>
                  <a:srgbClr val="FF0000"/>
                </a:solidFill>
                <a:effectLst/>
                <a:latin typeface="Arial Rounded MT Bold" panose="020F0704030504030204" pitchFamily="34" charset="0"/>
              </a:rPr>
              <a:t> https://www.youtube.com/watch?v=Y-_kXpDji20 </a:t>
            </a: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pic>
        <p:nvPicPr>
          <p:cNvPr id="12" name="Imagem 11">
            <a:extLst>
              <a:ext uri="{FF2B5EF4-FFF2-40B4-BE49-F238E27FC236}">
                <a16:creationId xmlns:a16="http://schemas.microsoft.com/office/drawing/2014/main" id="{0361AE1C-9004-8251-F833-FA2443CAF1B8}"/>
              </a:ext>
            </a:extLst>
          </p:cNvPr>
          <p:cNvPicPr>
            <a:picLocks noChangeAspect="1"/>
          </p:cNvPicPr>
          <p:nvPr/>
        </p:nvPicPr>
        <p:blipFill rotWithShape="1">
          <a:blip r:embed="rId4"/>
          <a:srcRect l="32316" t="19637" r="33493" b="19637"/>
          <a:stretch/>
        </p:blipFill>
        <p:spPr>
          <a:xfrm>
            <a:off x="6273422" y="1499627"/>
            <a:ext cx="5014801" cy="5007448"/>
          </a:xfrm>
          <a:prstGeom prst="rect">
            <a:avLst/>
          </a:prstGeom>
        </p:spPr>
      </p:pic>
    </p:spTree>
    <p:extLst>
      <p:ext uri="{BB962C8B-B14F-4D97-AF65-F5344CB8AC3E}">
        <p14:creationId xmlns:p14="http://schemas.microsoft.com/office/powerpoint/2010/main" val="351564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207344"/>
            <a:ext cx="6734629" cy="5909310"/>
          </a:xfrm>
          <a:prstGeom prst="rect">
            <a:avLst/>
          </a:prstGeom>
        </p:spPr>
        <p:txBody>
          <a:bodyPr wrap="square">
            <a:spAutoFit/>
          </a:bodyPr>
          <a:lstStyle/>
          <a:p>
            <a:pPr algn="just" fontAlgn="base"/>
            <a:r>
              <a:rPr lang="pt-BR" b="0" i="0" dirty="0">
                <a:solidFill>
                  <a:schemeClr val="bg1"/>
                </a:solidFill>
                <a:effectLst/>
                <a:latin typeface="Arial Rounded MT Bold" panose="020F0704030504030204" pitchFamily="34" charset="0"/>
              </a:rPr>
              <a:t>10. Cadastrar no sistema SRCOEED delegados eleitos para participar até 18/10 e/ou integrar a Etapa Online da COEED BA Extraordinária dias 20 e 21/10 como parte da COMED;</a:t>
            </a:r>
          </a:p>
          <a:p>
            <a:pPr algn="just" fontAlgn="base"/>
            <a:endParaRPr lang="pt-BR" b="0" i="0" dirty="0">
              <a:solidFill>
                <a:schemeClr val="bg1"/>
              </a:solidFill>
              <a:effectLst/>
              <a:latin typeface="Arial Rounded MT Bold" panose="020F0704030504030204" pitchFamily="34" charset="0"/>
            </a:endParaRPr>
          </a:p>
          <a:p>
            <a:pPr algn="just" fontAlgn="base"/>
            <a:r>
              <a:rPr lang="pt-BR" b="0" i="0" dirty="0">
                <a:solidFill>
                  <a:schemeClr val="bg1"/>
                </a:solidFill>
                <a:effectLst/>
                <a:latin typeface="Arial Rounded MT Bold" panose="020F0704030504030204" pitchFamily="34" charset="0"/>
              </a:rPr>
              <a:t>11. Reunir os setores e segmentos do município para deliberar sobre o Documento Referência (como etapa da COMED e) inserir no sistema SRCOEED propostas/contribuições do Município e COMED ao Documento Referência até 10/11, para organização do Documento Base da COEED BA Extraordinária;</a:t>
            </a:r>
          </a:p>
          <a:p>
            <a:pPr algn="just" fontAlgn="base"/>
            <a:endParaRPr lang="pt-BR" b="0" i="0" dirty="0">
              <a:solidFill>
                <a:schemeClr val="bg1"/>
              </a:solidFill>
              <a:effectLst/>
              <a:latin typeface="Arial Rounded MT Bold" panose="020F0704030504030204" pitchFamily="34" charset="0"/>
            </a:endParaRPr>
          </a:p>
          <a:p>
            <a:pPr algn="just" fontAlgn="base"/>
            <a:r>
              <a:rPr lang="pt-BR" b="0" i="0" dirty="0">
                <a:solidFill>
                  <a:schemeClr val="bg1"/>
                </a:solidFill>
                <a:effectLst/>
                <a:latin typeface="Arial Rounded MT Bold" panose="020F0704030504030204" pitchFamily="34" charset="0"/>
              </a:rPr>
              <a:t>12. Organizar com apoio do município de transporte a participação dos delegados, eleitos e natos, ida para etapa presencial da COEED BA 2023 Extraordinária;</a:t>
            </a:r>
          </a:p>
          <a:p>
            <a:pPr algn="just" fontAlgn="base"/>
            <a:endParaRPr lang="pt-BR" b="0" i="0" dirty="0">
              <a:solidFill>
                <a:schemeClr val="bg1"/>
              </a:solidFill>
              <a:effectLst/>
              <a:latin typeface="Arial Rounded MT Bold" panose="020F0704030504030204" pitchFamily="34" charset="0"/>
            </a:endParaRPr>
          </a:p>
          <a:p>
            <a:pPr algn="just" fontAlgn="base"/>
            <a:r>
              <a:rPr lang="pt-BR" b="0" i="0" dirty="0">
                <a:solidFill>
                  <a:schemeClr val="bg1"/>
                </a:solidFill>
                <a:effectLst/>
                <a:latin typeface="Arial Rounded MT Bold" panose="020F0704030504030204" pitchFamily="34" charset="0"/>
              </a:rPr>
              <a:t>13. Realização e participação em Salvador, dias 04 e 05/12, da COEED BA 2023 Extraordinária. Assim como participação do Coordenadores de Fóruns do Encontro do Fórum Estadual com a Rede de FME, dias 03/12 e 06/12.</a:t>
            </a: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3547355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7A243-54B9-4DE9-BCDA-593DF4E6F611}"/>
              </a:ext>
            </a:extLst>
          </p:cNvPr>
          <p:cNvSpPr>
            <a:spLocks noGrp="1"/>
          </p:cNvSpPr>
          <p:nvPr>
            <p:ph type="title"/>
          </p:nvPr>
        </p:nvSpPr>
        <p:spPr>
          <a:xfrm>
            <a:off x="838200" y="669926"/>
            <a:ext cx="10515600" cy="520246"/>
          </a:xfrm>
          <a:prstGeom prst="roundRect">
            <a:avLst/>
          </a:prstGeom>
          <a:solidFill>
            <a:schemeClr val="bg1"/>
          </a:solidFill>
        </p:spPr>
        <p:txBody>
          <a:bodyPr>
            <a:normAutofit fontScale="90000"/>
          </a:bodyPr>
          <a:lstStyle/>
          <a:p>
            <a:pPr algn="just"/>
            <a:r>
              <a:rPr lang="pt-BR" sz="2200" dirty="0">
                <a:solidFill>
                  <a:srgbClr val="FF0000"/>
                </a:solidFill>
                <a:latin typeface="Cocogoose" panose="02000000000000000000" pitchFamily="2" charset="0"/>
              </a:rPr>
              <a:t>PROPOSTA DA REDE DE FÓRUNS G5 PARA O MUNICÍPIOS DO NTE 04 SOBRE AS ETAPAS MUNICIPAIS DA COMED</a:t>
            </a:r>
          </a:p>
        </p:txBody>
      </p:sp>
      <p:sp>
        <p:nvSpPr>
          <p:cNvPr id="3" name="Espaço Reservado para Conteúdo 2">
            <a:extLst>
              <a:ext uri="{FF2B5EF4-FFF2-40B4-BE49-F238E27FC236}">
                <a16:creationId xmlns:a16="http://schemas.microsoft.com/office/drawing/2014/main" id="{1C84F771-3B09-463E-B575-CA96F2DE3386}"/>
              </a:ext>
            </a:extLst>
          </p:cNvPr>
          <p:cNvSpPr>
            <a:spLocks noGrp="1"/>
          </p:cNvSpPr>
          <p:nvPr>
            <p:ph idx="1"/>
          </p:nvPr>
        </p:nvSpPr>
        <p:spPr>
          <a:xfrm>
            <a:off x="838200" y="1404711"/>
            <a:ext cx="6469782" cy="4575176"/>
          </a:xfrm>
        </p:spPr>
        <p:txBody>
          <a:bodyPr>
            <a:normAutofit fontScale="25000" lnSpcReduction="20000"/>
          </a:bodyPr>
          <a:lstStyle/>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Arial" panose="020B0604020202020204" pitchFamily="34" charset="0"/>
              </a:rPr>
              <a:t>A COMED Extraordinária 2023 dos municípios do NTE 04 sejam realizadas na modalidade híbrida (presencial e virtual) considerando as seguintes atividades: </a:t>
            </a:r>
            <a:endParaRPr lang="pt-BR" sz="7200" dirty="0">
              <a:solidFill>
                <a:schemeClr val="bg1"/>
              </a:solidFill>
              <a:latin typeface="Arial Rounded MT Bold" panose="020F0704030504030204" pitchFamily="34" charset="0"/>
              <a:ea typeface="Calibri" panose="020F0502020204030204" pitchFamily="34" charset="0"/>
            </a:endParaRP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I - Solenidade de Abertura;</a:t>
            </a: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II - Plenária de aprovação do Regimento Geral; </a:t>
            </a: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III - Palestra Magna;</a:t>
            </a: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IV - Plenárias de escolha de Delegados para a COEED Extraordinária BA 2023;</a:t>
            </a: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V - Plenária de discussão do Eixos da CONAE Extraordinária presentes no Documento - Referência da CONAE Extraordinária 2023;</a:t>
            </a: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Calibri" panose="020F0502020204030204" pitchFamily="34" charset="0"/>
              </a:rPr>
              <a:t>VI - Plenária de emendas e contribuições ao Documento - Referência da CONAE Extraordinária 2023;</a:t>
            </a:r>
          </a:p>
          <a:p>
            <a:pPr marL="0" indent="0" algn="just">
              <a:lnSpc>
                <a:spcPct val="115000"/>
              </a:lnSpc>
              <a:spcAft>
                <a:spcPts val="1000"/>
              </a:spcAft>
              <a:buNone/>
            </a:pPr>
            <a:r>
              <a:rPr lang="pt-BR" sz="7200" dirty="0">
                <a:effectLst/>
                <a:latin typeface="Times New Roman" panose="02020603050405020304" pitchFamily="18" charset="0"/>
                <a:ea typeface="Arial" panose="020B0604020202020204" pitchFamily="34" charset="0"/>
              </a:rPr>
              <a:t> </a:t>
            </a:r>
            <a:endParaRPr lang="pt-BR" dirty="0"/>
          </a:p>
        </p:txBody>
      </p:sp>
      <p:pic>
        <p:nvPicPr>
          <p:cNvPr id="4" name="Imagem 3">
            <a:extLst>
              <a:ext uri="{FF2B5EF4-FFF2-40B4-BE49-F238E27FC236}">
                <a16:creationId xmlns:a16="http://schemas.microsoft.com/office/drawing/2014/main" id="{DDEEAFF2-B1F7-4200-B638-BD16F298017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819572" y="2019529"/>
            <a:ext cx="3345542" cy="3345540"/>
          </a:xfrm>
          <a:prstGeom prst="rect">
            <a:avLst/>
          </a:prstGeom>
        </p:spPr>
      </p:pic>
    </p:spTree>
    <p:extLst>
      <p:ext uri="{BB962C8B-B14F-4D97-AF65-F5344CB8AC3E}">
        <p14:creationId xmlns:p14="http://schemas.microsoft.com/office/powerpoint/2010/main" val="25607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7A243-54B9-4DE9-BCDA-593DF4E6F611}"/>
              </a:ext>
            </a:extLst>
          </p:cNvPr>
          <p:cNvSpPr>
            <a:spLocks noGrp="1"/>
          </p:cNvSpPr>
          <p:nvPr>
            <p:ph type="title"/>
          </p:nvPr>
        </p:nvSpPr>
        <p:spPr>
          <a:xfrm>
            <a:off x="838200" y="669926"/>
            <a:ext cx="10515600" cy="520246"/>
          </a:xfrm>
          <a:prstGeom prst="roundRect">
            <a:avLst/>
          </a:prstGeom>
          <a:solidFill>
            <a:schemeClr val="bg1"/>
          </a:solidFill>
        </p:spPr>
        <p:txBody>
          <a:bodyPr>
            <a:normAutofit fontScale="90000"/>
          </a:bodyPr>
          <a:lstStyle/>
          <a:p>
            <a:pPr algn="just"/>
            <a:r>
              <a:rPr lang="pt-BR" sz="2200" dirty="0">
                <a:solidFill>
                  <a:srgbClr val="FF0000"/>
                </a:solidFill>
                <a:latin typeface="Cocogoose" panose="02000000000000000000" pitchFamily="2" charset="0"/>
              </a:rPr>
              <a:t>PROPOSTA DA REDE DE FÓRUNS G5 PARA O MUNICÍPIOS DO NTE 04 SOBRE AS ETAPAS MUNICIPAIS DA COMED</a:t>
            </a:r>
          </a:p>
        </p:txBody>
      </p:sp>
      <p:sp>
        <p:nvSpPr>
          <p:cNvPr id="3" name="Espaço Reservado para Conteúdo 2">
            <a:extLst>
              <a:ext uri="{FF2B5EF4-FFF2-40B4-BE49-F238E27FC236}">
                <a16:creationId xmlns:a16="http://schemas.microsoft.com/office/drawing/2014/main" id="{1C84F771-3B09-463E-B575-CA96F2DE3386}"/>
              </a:ext>
            </a:extLst>
          </p:cNvPr>
          <p:cNvSpPr>
            <a:spLocks noGrp="1"/>
          </p:cNvSpPr>
          <p:nvPr>
            <p:ph idx="1"/>
          </p:nvPr>
        </p:nvSpPr>
        <p:spPr>
          <a:xfrm>
            <a:off x="838200" y="1404711"/>
            <a:ext cx="6469782" cy="4575176"/>
          </a:xfrm>
        </p:spPr>
        <p:txBody>
          <a:bodyPr>
            <a:normAutofit fontScale="25000" lnSpcReduction="20000"/>
          </a:bodyPr>
          <a:lstStyle/>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Arial" panose="020B0604020202020204" pitchFamily="34" charset="0"/>
              </a:rPr>
              <a:t>As atividades I, II, III e IV, ocorrendo de forma presencial no em Reunião Extraordinária Ampliada do Fórum Municipal de Educação (FME) ou reunião agendada pela Comissão de Organização da Conferência onde não houver FME), com participação de todos os atores dos segmentos educacionais e setores sociais inscritos na referida conferência a</a:t>
            </a:r>
            <a:r>
              <a:rPr lang="pt-BR" sz="7200" dirty="0">
                <a:solidFill>
                  <a:schemeClr val="bg1"/>
                </a:solidFill>
                <a:latin typeface="Arial Rounded MT Bold" panose="020F0704030504030204" pitchFamily="34" charset="0"/>
                <a:ea typeface="Arial" panose="020B0604020202020204" pitchFamily="34" charset="0"/>
              </a:rPr>
              <a:t>té</a:t>
            </a:r>
            <a:r>
              <a:rPr lang="pt-BR" sz="7200" dirty="0">
                <a:solidFill>
                  <a:schemeClr val="bg1"/>
                </a:solidFill>
                <a:effectLst/>
                <a:latin typeface="Arial Rounded MT Bold" panose="020F0704030504030204" pitchFamily="34" charset="0"/>
                <a:ea typeface="Arial" panose="020B0604020202020204" pitchFamily="34" charset="0"/>
              </a:rPr>
              <a:t> 18/10./ 2023</a:t>
            </a:r>
            <a:endParaRPr lang="pt-BR" sz="7200" dirty="0">
              <a:solidFill>
                <a:schemeClr val="bg1"/>
              </a:solidFill>
              <a:latin typeface="Arial Rounded MT Bold" panose="020F0704030504030204" pitchFamily="34" charset="0"/>
              <a:ea typeface="Calibri" panose="020F0502020204030204" pitchFamily="34" charset="0"/>
            </a:endParaRP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Arial" panose="020B0604020202020204" pitchFamily="34" charset="0"/>
              </a:rPr>
              <a:t>A atividade V, ocorrendo de forma virtual através de videoconferência realizada pelo FNE e  FEEBA com participação de todos os atores dos segmentos educacionais e setores sociais inscritos na referida conferência nos </a:t>
            </a:r>
            <a:r>
              <a:rPr lang="pt-BR" sz="7200">
                <a:solidFill>
                  <a:schemeClr val="bg1"/>
                </a:solidFill>
                <a:effectLst/>
                <a:latin typeface="Arial Rounded MT Bold" panose="020F0704030504030204" pitchFamily="34" charset="0"/>
                <a:ea typeface="Arial" panose="020B0604020202020204" pitchFamily="34" charset="0"/>
              </a:rPr>
              <a:t>dias 15/09, </a:t>
            </a:r>
            <a:r>
              <a:rPr lang="pt-BR" sz="7200" dirty="0">
                <a:solidFill>
                  <a:schemeClr val="bg1"/>
                </a:solidFill>
                <a:effectLst/>
                <a:latin typeface="Arial Rounded MT Bold" panose="020F0704030504030204" pitchFamily="34" charset="0"/>
                <a:ea typeface="Arial" panose="020B0604020202020204" pitchFamily="34" charset="0"/>
              </a:rPr>
              <a:t>20 </a:t>
            </a:r>
            <a:r>
              <a:rPr lang="pt-BR" sz="7200">
                <a:solidFill>
                  <a:schemeClr val="bg1"/>
                </a:solidFill>
                <a:effectLst/>
                <a:latin typeface="Arial Rounded MT Bold" panose="020F0704030504030204" pitchFamily="34" charset="0"/>
                <a:ea typeface="Arial" panose="020B0604020202020204" pitchFamily="34" charset="0"/>
              </a:rPr>
              <a:t>e 21/10 </a:t>
            </a:r>
            <a:r>
              <a:rPr lang="pt-BR" sz="7200" dirty="0">
                <a:solidFill>
                  <a:schemeClr val="bg1"/>
                </a:solidFill>
                <a:effectLst/>
                <a:latin typeface="Arial Rounded MT Bold" panose="020F0704030504030204" pitchFamily="34" charset="0"/>
                <a:ea typeface="Arial" panose="020B0604020202020204" pitchFamily="34" charset="0"/>
              </a:rPr>
              <a:t>de outubro de 2023,  </a:t>
            </a:r>
            <a:endParaRPr lang="pt-BR" sz="7200" dirty="0">
              <a:solidFill>
                <a:schemeClr val="bg1"/>
              </a:solidFill>
              <a:effectLst/>
              <a:latin typeface="Arial Rounded MT Bold" panose="020F0704030504030204" pitchFamily="34" charset="0"/>
              <a:ea typeface="Calibri" panose="020F0502020204030204" pitchFamily="34" charset="0"/>
            </a:endParaRPr>
          </a:p>
          <a:p>
            <a:pPr marL="0" indent="0" algn="just">
              <a:lnSpc>
                <a:spcPct val="115000"/>
              </a:lnSpc>
              <a:spcAft>
                <a:spcPts val="1000"/>
              </a:spcAft>
              <a:buNone/>
            </a:pPr>
            <a:r>
              <a:rPr lang="pt-BR" sz="7200" dirty="0">
                <a:solidFill>
                  <a:schemeClr val="bg1"/>
                </a:solidFill>
                <a:effectLst/>
                <a:latin typeface="Arial Rounded MT Bold" panose="020F0704030504030204" pitchFamily="34" charset="0"/>
                <a:ea typeface="Arial" panose="020B0604020202020204" pitchFamily="34" charset="0"/>
              </a:rPr>
              <a:t>A atividade VI, ocorrendo em Reunião Territorial com todos delegados eleitos e natos e secretários de educação de todos os municípios do NTE 04 até o dia 10/11/2023, precedida da escuta dos membros de cada FME ou Comissão. </a:t>
            </a:r>
            <a:endParaRPr lang="pt-BR" sz="7200" dirty="0">
              <a:solidFill>
                <a:schemeClr val="bg1"/>
              </a:solidFill>
              <a:latin typeface="Arial Rounded MT Bold" panose="020F0704030504030204" pitchFamily="34" charset="0"/>
              <a:ea typeface="Calibri" panose="020F0502020204030204" pitchFamily="34" charset="0"/>
            </a:endParaRPr>
          </a:p>
          <a:p>
            <a:pPr algn="just">
              <a:lnSpc>
                <a:spcPct val="115000"/>
              </a:lnSpc>
              <a:spcAft>
                <a:spcPts val="1000"/>
              </a:spcAft>
            </a:pPr>
            <a:r>
              <a:rPr lang="pt-BR" sz="1800" b="1" dirty="0">
                <a:effectLst/>
                <a:latin typeface="Times New Roman" panose="02020603050405020304" pitchFamily="18" charset="0"/>
                <a:ea typeface="Arial" panose="020B0604020202020204" pitchFamily="34" charset="0"/>
              </a:rPr>
              <a:t> </a:t>
            </a:r>
            <a:endParaRPr lang="pt-BR" sz="1800" b="1" dirty="0">
              <a:effectLst/>
              <a:latin typeface="Calibri" panose="020F0502020204030204" pitchFamily="34" charset="0"/>
              <a:ea typeface="Calibri" panose="020F0502020204030204" pitchFamily="34" charset="0"/>
            </a:endParaRPr>
          </a:p>
          <a:p>
            <a:pPr marL="0" indent="0" algn="just">
              <a:lnSpc>
                <a:spcPct val="115000"/>
              </a:lnSpc>
              <a:spcAft>
                <a:spcPts val="1000"/>
              </a:spcAft>
              <a:buNone/>
            </a:pPr>
            <a:r>
              <a:rPr lang="pt-BR" sz="7200" b="1" dirty="0">
                <a:effectLst/>
                <a:latin typeface="Times New Roman" panose="02020603050405020304" pitchFamily="18" charset="0"/>
                <a:ea typeface="Arial" panose="020B0604020202020204" pitchFamily="34" charset="0"/>
              </a:rPr>
              <a:t> </a:t>
            </a:r>
            <a:endParaRPr lang="pt-BR" b="1" dirty="0"/>
          </a:p>
        </p:txBody>
      </p:sp>
      <p:pic>
        <p:nvPicPr>
          <p:cNvPr id="4" name="Imagem 3">
            <a:extLst>
              <a:ext uri="{FF2B5EF4-FFF2-40B4-BE49-F238E27FC236}">
                <a16:creationId xmlns:a16="http://schemas.microsoft.com/office/drawing/2014/main" id="{DDEEAFF2-B1F7-4200-B638-BD16F298017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819572" y="2019529"/>
            <a:ext cx="3345542" cy="3345540"/>
          </a:xfrm>
          <a:prstGeom prst="rect">
            <a:avLst/>
          </a:prstGeom>
        </p:spPr>
      </p:pic>
    </p:spTree>
    <p:extLst>
      <p:ext uri="{BB962C8B-B14F-4D97-AF65-F5344CB8AC3E}">
        <p14:creationId xmlns:p14="http://schemas.microsoft.com/office/powerpoint/2010/main" val="288365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7A243-54B9-4DE9-BCDA-593DF4E6F611}"/>
              </a:ext>
            </a:extLst>
          </p:cNvPr>
          <p:cNvSpPr>
            <a:spLocks noGrp="1"/>
          </p:cNvSpPr>
          <p:nvPr>
            <p:ph type="title"/>
          </p:nvPr>
        </p:nvSpPr>
        <p:spPr>
          <a:xfrm>
            <a:off x="838200" y="669926"/>
            <a:ext cx="10515600" cy="520246"/>
          </a:xfrm>
          <a:prstGeom prst="roundRect">
            <a:avLst/>
          </a:prstGeom>
          <a:solidFill>
            <a:schemeClr val="bg1"/>
          </a:solidFill>
        </p:spPr>
        <p:txBody>
          <a:bodyPr>
            <a:normAutofit/>
          </a:bodyPr>
          <a:lstStyle/>
          <a:p>
            <a:pPr algn="just"/>
            <a:r>
              <a:rPr lang="pt-BR" sz="2200" dirty="0">
                <a:solidFill>
                  <a:srgbClr val="FF0000"/>
                </a:solidFill>
                <a:latin typeface="Cocogoose" panose="02000000000000000000" pitchFamily="2" charset="0"/>
              </a:rPr>
              <a:t>REFERENCIAIS BIBLIOGRÁFICOS</a:t>
            </a:r>
          </a:p>
        </p:txBody>
      </p:sp>
      <p:sp>
        <p:nvSpPr>
          <p:cNvPr id="3" name="Espaço Reservado para Conteúdo 2">
            <a:extLst>
              <a:ext uri="{FF2B5EF4-FFF2-40B4-BE49-F238E27FC236}">
                <a16:creationId xmlns:a16="http://schemas.microsoft.com/office/drawing/2014/main" id="{1C84F771-3B09-463E-B575-CA96F2DE3386}"/>
              </a:ext>
            </a:extLst>
          </p:cNvPr>
          <p:cNvSpPr>
            <a:spLocks noGrp="1"/>
          </p:cNvSpPr>
          <p:nvPr>
            <p:ph idx="1"/>
          </p:nvPr>
        </p:nvSpPr>
        <p:spPr>
          <a:xfrm>
            <a:off x="838200" y="1404711"/>
            <a:ext cx="10323286" cy="4575176"/>
          </a:xfrm>
        </p:spPr>
        <p:txBody>
          <a:bodyPr>
            <a:normAutofit/>
          </a:bodyPr>
          <a:lstStyle/>
          <a:p>
            <a:pPr marL="0" indent="0" algn="just">
              <a:lnSpc>
                <a:spcPct val="150000"/>
              </a:lnSpc>
              <a:buNone/>
            </a:pPr>
            <a:r>
              <a:rPr lang="pt-BR" sz="1400" dirty="0">
                <a:solidFill>
                  <a:schemeClr val="bg1"/>
                </a:solidFill>
                <a:latin typeface="Arial Rounded MT Bold" panose="020F0704030504030204" pitchFamily="34" charset="0"/>
              </a:rPr>
              <a:t>FÓRUM ESTADUAL DE EDUCAÇÃO DA BAHIA – FEEBA. Sobre o FEEBA e Finalidades. Retirado da Internet. Disponível em: https://www.feeba.uneb.br/?</a:t>
            </a:r>
            <a:r>
              <a:rPr lang="pt-BR" sz="1400" dirty="0" err="1">
                <a:solidFill>
                  <a:schemeClr val="bg1"/>
                </a:solidFill>
                <a:latin typeface="Arial Rounded MT Bold" panose="020F0704030504030204" pitchFamily="34" charset="0"/>
              </a:rPr>
              <a:t>page_id</a:t>
            </a:r>
            <a:r>
              <a:rPr lang="pt-BR" sz="1400" dirty="0">
                <a:solidFill>
                  <a:schemeClr val="bg1"/>
                </a:solidFill>
                <a:latin typeface="Arial Rounded MT Bold" panose="020F0704030504030204" pitchFamily="34" charset="0"/>
              </a:rPr>
              <a:t>=11. Acesso em 30 de Agosto de 2023</a:t>
            </a:r>
          </a:p>
          <a:p>
            <a:pPr marL="0" indent="0" algn="just">
              <a:lnSpc>
                <a:spcPct val="150000"/>
              </a:lnSpc>
              <a:buNone/>
            </a:pPr>
            <a:endParaRPr lang="pt-BR" sz="1400" dirty="0">
              <a:solidFill>
                <a:schemeClr val="bg1"/>
              </a:solidFill>
              <a:latin typeface="Arial Rounded MT Bold" panose="020F0704030504030204" pitchFamily="34" charset="0"/>
            </a:endParaRPr>
          </a:p>
          <a:p>
            <a:pPr marL="0" indent="0" algn="just">
              <a:lnSpc>
                <a:spcPct val="150000"/>
              </a:lnSpc>
              <a:buNone/>
            </a:pPr>
            <a:r>
              <a:rPr lang="pt-BR" sz="1400" dirty="0">
                <a:solidFill>
                  <a:schemeClr val="bg1"/>
                </a:solidFill>
                <a:latin typeface="Arial Rounded MT Bold" panose="020F0704030504030204" pitchFamily="34" charset="0"/>
              </a:rPr>
              <a:t>MINISTÉRIO DA EDUCAÇÃO – MEC.  FÓRUM NACIONAL DE EDUCAÇÃO. BRASÍLIA – DF. Arquivo retirado da Internet. </a:t>
            </a:r>
            <a:r>
              <a:rPr lang="pt-BR" sz="1400" dirty="0" err="1">
                <a:solidFill>
                  <a:schemeClr val="bg1"/>
                </a:solidFill>
                <a:latin typeface="Arial Rounded MT Bold" panose="020F0704030504030204" pitchFamily="34" charset="0"/>
              </a:rPr>
              <a:t>Disponíel</a:t>
            </a:r>
            <a:r>
              <a:rPr lang="pt-BR" sz="1400" dirty="0">
                <a:solidFill>
                  <a:schemeClr val="bg1"/>
                </a:solidFill>
                <a:latin typeface="Arial Rounded MT Bold" panose="020F0704030504030204" pitchFamily="34" charset="0"/>
              </a:rPr>
              <a:t> em: http://fne.mec.gov.br/images/Biblioteca/MateriasdeDivulgacaoFME/FolderFMEA3.pdf. Acesso em: 30 de Agosto de 2023.</a:t>
            </a:r>
            <a:endParaRPr lang="pt-BR" sz="1400" dirty="0"/>
          </a:p>
        </p:txBody>
      </p:sp>
    </p:spTree>
    <p:extLst>
      <p:ext uri="{BB962C8B-B14F-4D97-AF65-F5344CB8AC3E}">
        <p14:creationId xmlns:p14="http://schemas.microsoft.com/office/powerpoint/2010/main" val="19449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Fluxograma: Conector 6">
            <a:extLst>
              <a:ext uri="{FF2B5EF4-FFF2-40B4-BE49-F238E27FC236}">
                <a16:creationId xmlns:a16="http://schemas.microsoft.com/office/drawing/2014/main" id="{12426B99-FB6E-4390-B491-955F84E2FFD6}"/>
              </a:ext>
            </a:extLst>
          </p:cNvPr>
          <p:cNvSpPr/>
          <p:nvPr/>
        </p:nvSpPr>
        <p:spPr>
          <a:xfrm>
            <a:off x="8217590" y="1549852"/>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A0964966-CC48-4513-AE3F-D8ED19C37447}"/>
              </a:ext>
            </a:extLst>
          </p:cNvPr>
          <p:cNvSpPr/>
          <p:nvPr/>
        </p:nvSpPr>
        <p:spPr>
          <a:xfrm>
            <a:off x="402772" y="1549852"/>
            <a:ext cx="7057570" cy="2789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C1451A3A-09AF-4BC5-A0AE-C50F5E7247F5}"/>
              </a:ext>
            </a:extLst>
          </p:cNvPr>
          <p:cNvSpPr>
            <a:spLocks noGrp="1"/>
          </p:cNvSpPr>
          <p:nvPr>
            <p:ph type="title"/>
          </p:nvPr>
        </p:nvSpPr>
        <p:spPr>
          <a:xfrm>
            <a:off x="402772" y="523081"/>
            <a:ext cx="11382828" cy="434862"/>
          </a:xfrm>
          <a:prstGeom prst="roundRect">
            <a:avLst/>
          </a:prstGeom>
          <a:solidFill>
            <a:schemeClr val="bg1"/>
          </a:solidFill>
        </p:spPr>
        <p:txBody>
          <a:bodyPr>
            <a:normAutofit fontScale="90000"/>
          </a:bodyPr>
          <a:lstStyle/>
          <a:p>
            <a:pPr algn="r"/>
            <a:r>
              <a:rPr lang="pt-BR" sz="2400" dirty="0">
                <a:solidFill>
                  <a:srgbClr val="FF0000"/>
                </a:solidFill>
                <a:latin typeface="Cocogoose" panose="02000000000000000000" pitchFamily="2" charset="0"/>
              </a:rPr>
              <a:t>SOBRE O FEEBA</a:t>
            </a:r>
          </a:p>
        </p:txBody>
      </p:sp>
      <p:sp>
        <p:nvSpPr>
          <p:cNvPr id="3" name="Espaço Reservado para Conteúdo 2">
            <a:extLst>
              <a:ext uri="{FF2B5EF4-FFF2-40B4-BE49-F238E27FC236}">
                <a16:creationId xmlns:a16="http://schemas.microsoft.com/office/drawing/2014/main" id="{E11D427A-696B-4499-8E67-6A61A50419A2}"/>
              </a:ext>
            </a:extLst>
          </p:cNvPr>
          <p:cNvSpPr>
            <a:spLocks noGrp="1"/>
          </p:cNvSpPr>
          <p:nvPr>
            <p:ph idx="1"/>
          </p:nvPr>
        </p:nvSpPr>
        <p:spPr>
          <a:xfrm>
            <a:off x="475343" y="1549853"/>
            <a:ext cx="6984999" cy="4351338"/>
          </a:xfrm>
        </p:spPr>
        <p:txBody>
          <a:bodyPr>
            <a:normAutofit fontScale="62500" lnSpcReduction="20000"/>
          </a:bodyPr>
          <a:lstStyle/>
          <a:p>
            <a:pPr marL="0" indent="0" algn="just">
              <a:buNone/>
            </a:pPr>
            <a:r>
              <a:rPr lang="pt-BR" dirty="0">
                <a:solidFill>
                  <a:srgbClr val="FF0000"/>
                </a:solidFill>
                <a:latin typeface="Arial Rounded MT Bold" panose="020F0704030504030204" pitchFamily="34" charset="0"/>
              </a:rPr>
              <a:t>Criado através da portaria Nº 692/2012, com as finalidades:</a:t>
            </a:r>
          </a:p>
          <a:p>
            <a:pPr marL="0" indent="0" algn="just">
              <a:buNone/>
            </a:pPr>
            <a:endParaRPr lang="pt-BR" dirty="0">
              <a:solidFill>
                <a:srgbClr val="FF0000"/>
              </a:solidFill>
              <a:latin typeface="Arial Rounded MT Bold" panose="020F0704030504030204" pitchFamily="34" charset="0"/>
            </a:endParaRPr>
          </a:p>
          <a:p>
            <a:pPr marL="0" indent="0" algn="just" fontAlgn="base">
              <a:buNone/>
            </a:pPr>
            <a:r>
              <a:rPr lang="pt-BR" dirty="0">
                <a:solidFill>
                  <a:schemeClr val="bg1"/>
                </a:solidFill>
                <a:latin typeface="Arial Rounded MT Bold" panose="020F0704030504030204" pitchFamily="34" charset="0"/>
              </a:rPr>
              <a:t>I. Participar do processo de concepção, implementação e avaliação da Política Estadual de Educação;</a:t>
            </a:r>
          </a:p>
          <a:p>
            <a:pPr marL="0" indent="0" algn="just" fontAlgn="base">
              <a:buNone/>
            </a:pPr>
            <a:endParaRPr lang="pt-BR" dirty="0">
              <a:solidFill>
                <a:schemeClr val="bg1"/>
              </a:solidFill>
              <a:latin typeface="Arial Rounded MT Bold" panose="020F0704030504030204" pitchFamily="34" charset="0"/>
            </a:endParaRPr>
          </a:p>
          <a:p>
            <a:pPr marL="0" indent="0" algn="just" fontAlgn="base">
              <a:buNone/>
            </a:pPr>
            <a:r>
              <a:rPr lang="pt-BR" dirty="0">
                <a:solidFill>
                  <a:schemeClr val="bg1"/>
                </a:solidFill>
                <a:latin typeface="Arial Rounded MT Bold" panose="020F0704030504030204" pitchFamily="34" charset="0"/>
              </a:rPr>
              <a:t>II. Propor, discutir e participar de processos que viabilizem estratégias e mecanismos de acompanhamento de deliberações relacionadas com o fortalecimento da articulação entre os sistemas de ensino;</a:t>
            </a:r>
          </a:p>
          <a:p>
            <a:pPr algn="just" fontAlgn="base"/>
            <a:endParaRPr lang="pt-BR" dirty="0">
              <a:solidFill>
                <a:schemeClr val="bg1"/>
              </a:solidFill>
              <a:latin typeface="Arial Rounded MT Bold" panose="020F0704030504030204" pitchFamily="34" charset="0"/>
            </a:endParaRPr>
          </a:p>
          <a:p>
            <a:pPr marL="0" indent="0" algn="just" fontAlgn="base">
              <a:buNone/>
            </a:pPr>
            <a:r>
              <a:rPr lang="pt-BR" dirty="0">
                <a:solidFill>
                  <a:schemeClr val="bg1"/>
                </a:solidFill>
                <a:latin typeface="Arial Rounded MT Bold" panose="020F0704030504030204" pitchFamily="34" charset="0"/>
              </a:rPr>
              <a:t>III. Avaliar os impactos da implementação do Plano Estadual de Educação, propondo mecanismos de reorientações e ajustes;</a:t>
            </a:r>
          </a:p>
          <a:p>
            <a:pPr algn="just" fontAlgn="base"/>
            <a:endParaRPr lang="pt-BR" dirty="0">
              <a:solidFill>
                <a:schemeClr val="bg1"/>
              </a:solidFill>
              <a:latin typeface="Arial Rounded MT Bold" panose="020F0704030504030204" pitchFamily="34" charset="0"/>
            </a:endParaRPr>
          </a:p>
          <a:p>
            <a:pPr marL="0" indent="0" algn="just" fontAlgn="base">
              <a:buNone/>
            </a:pPr>
            <a:r>
              <a:rPr lang="pt-BR" dirty="0">
                <a:solidFill>
                  <a:schemeClr val="bg1"/>
                </a:solidFill>
                <a:latin typeface="Arial Rounded MT Bold" panose="020F0704030504030204" pitchFamily="34" charset="0"/>
              </a:rPr>
              <a:t>IV. Supervisionar e avaliar o processo de implementação das deliberações das Conferências Estaduais de Educação;</a:t>
            </a:r>
          </a:p>
          <a:p>
            <a:pPr marL="0" indent="0">
              <a:buNone/>
            </a:pPr>
            <a:endParaRPr lang="pt-BR" dirty="0"/>
          </a:p>
        </p:txBody>
      </p:sp>
      <p:pic>
        <p:nvPicPr>
          <p:cNvPr id="5" name="Imagem 4">
            <a:extLst>
              <a:ext uri="{FF2B5EF4-FFF2-40B4-BE49-F238E27FC236}">
                <a16:creationId xmlns:a16="http://schemas.microsoft.com/office/drawing/2014/main" id="{BEB1113C-BECE-4603-A411-AC7CC2649320}"/>
              </a:ext>
            </a:extLst>
          </p:cNvPr>
          <p:cNvPicPr>
            <a:picLocks noChangeAspect="1"/>
          </p:cNvPicPr>
          <p:nvPr/>
        </p:nvPicPr>
        <p:blipFill rotWithShape="1">
          <a:blip r:embed="rId2"/>
          <a:srcRect l="22016" t="22637" r="49858" b="44193"/>
          <a:stretch/>
        </p:blipFill>
        <p:spPr>
          <a:xfrm>
            <a:off x="8499497" y="1828799"/>
            <a:ext cx="3217160" cy="3200402"/>
          </a:xfrm>
          <a:prstGeom prst="flowChartConnector">
            <a:avLst/>
          </a:prstGeom>
          <a:effectLst>
            <a:outerShdw blurRad="50800" dist="38100" algn="l" rotWithShape="0">
              <a:prstClr val="black">
                <a:alpha val="40000"/>
              </a:prstClr>
            </a:outerShdw>
          </a:effectLst>
        </p:spPr>
      </p:pic>
      <p:sp>
        <p:nvSpPr>
          <p:cNvPr id="6" name="Fluxograma: Conector 5">
            <a:extLst>
              <a:ext uri="{FF2B5EF4-FFF2-40B4-BE49-F238E27FC236}">
                <a16:creationId xmlns:a16="http://schemas.microsoft.com/office/drawing/2014/main" id="{3A1AAD27-11A6-4EA8-B2F5-8004B2579EC7}"/>
              </a:ext>
            </a:extLst>
          </p:cNvPr>
          <p:cNvSpPr/>
          <p:nvPr/>
        </p:nvSpPr>
        <p:spPr>
          <a:xfrm>
            <a:off x="7895771" y="4238170"/>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Fluxograma: Conector 7">
            <a:extLst>
              <a:ext uri="{FF2B5EF4-FFF2-40B4-BE49-F238E27FC236}">
                <a16:creationId xmlns:a16="http://schemas.microsoft.com/office/drawing/2014/main" id="{1199A33A-1D92-41F1-960C-551220159EFC}"/>
              </a:ext>
            </a:extLst>
          </p:cNvPr>
          <p:cNvSpPr/>
          <p:nvPr/>
        </p:nvSpPr>
        <p:spPr>
          <a:xfrm>
            <a:off x="8065326" y="4407725"/>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3BC238CC-D16A-4298-9148-7B9FF259BA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10750" y="4560125"/>
            <a:ext cx="1010720" cy="1010720"/>
          </a:xfrm>
          <a:prstGeom prst="rect">
            <a:avLst/>
          </a:prstGeom>
        </p:spPr>
      </p:pic>
    </p:spTree>
    <p:extLst>
      <p:ext uri="{BB962C8B-B14F-4D97-AF65-F5344CB8AC3E}">
        <p14:creationId xmlns:p14="http://schemas.microsoft.com/office/powerpoint/2010/main" val="3102304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905828" y="1270898"/>
            <a:ext cx="6734629" cy="5078313"/>
          </a:xfrm>
          <a:prstGeom prst="rect">
            <a:avLst/>
          </a:prstGeom>
        </p:spPr>
        <p:txBody>
          <a:bodyPr wrap="square">
            <a:spAutoFit/>
          </a:bodyPr>
          <a:lstStyle/>
          <a:p>
            <a:pPr algn="just" fontAlgn="base"/>
            <a:r>
              <a:rPr lang="pt-BR" dirty="0">
                <a:solidFill>
                  <a:schemeClr val="bg1"/>
                </a:solidFill>
                <a:latin typeface="Arial Rounded MT Bold" panose="020F0704030504030204" pitchFamily="34" charset="0"/>
              </a:rPr>
              <a:t>V. Oferecer suporte técnico e organizativo aos Municípios e Territórios de Identidade para a organização de seus Fóruns e de suas Conferências de Educação;</a:t>
            </a:r>
          </a:p>
          <a:p>
            <a:pPr algn="just" fontAlgn="base"/>
            <a:endParaRPr lang="pt-BR" dirty="0">
              <a:solidFill>
                <a:schemeClr val="bg1"/>
              </a:solidFill>
              <a:latin typeface="Arial Rounded MT Bold" panose="020F0704030504030204" pitchFamily="34" charset="0"/>
            </a:endParaRPr>
          </a:p>
          <a:p>
            <a:pPr algn="just" fontAlgn="base"/>
            <a:r>
              <a:rPr lang="pt-BR" dirty="0">
                <a:solidFill>
                  <a:schemeClr val="bg1"/>
                </a:solidFill>
                <a:latin typeface="Arial Rounded MT Bold" panose="020F0704030504030204" pitchFamily="34" charset="0"/>
              </a:rPr>
              <a:t>VI. Zelar para que os Fóruns e as Conferências de Educação dos Municípios e Territórios de Identidade estejam articulados à Conferência Nacional de Educação;</a:t>
            </a:r>
          </a:p>
          <a:p>
            <a:pPr algn="just" fontAlgn="base"/>
            <a:endParaRPr lang="pt-BR" dirty="0">
              <a:solidFill>
                <a:schemeClr val="bg1"/>
              </a:solidFill>
              <a:latin typeface="Arial Rounded MT Bold" panose="020F0704030504030204" pitchFamily="34" charset="0"/>
            </a:endParaRPr>
          </a:p>
          <a:p>
            <a:pPr algn="just" fontAlgn="base"/>
            <a:r>
              <a:rPr lang="pt-BR" dirty="0">
                <a:solidFill>
                  <a:schemeClr val="bg1"/>
                </a:solidFill>
                <a:latin typeface="Arial Rounded MT Bold" panose="020F0704030504030204" pitchFamily="34" charset="0"/>
              </a:rPr>
              <a:t>VII. Planejar e coordenar a realização de Conferências Estaduais de Educação, bem como divulgar as suas deliberações. </a:t>
            </a:r>
          </a:p>
          <a:p>
            <a:pPr algn="just" fontAlgn="base"/>
            <a:endParaRPr lang="pt-BR" dirty="0">
              <a:solidFill>
                <a:schemeClr val="bg1"/>
              </a:solidFill>
              <a:latin typeface="Arial Rounded MT Bold" panose="020F0704030504030204" pitchFamily="34" charset="0"/>
            </a:endParaRPr>
          </a:p>
          <a:p>
            <a:pPr algn="just" fontAlgn="base"/>
            <a:r>
              <a:rPr lang="pt-BR" dirty="0">
                <a:solidFill>
                  <a:schemeClr val="bg1"/>
                </a:solidFill>
                <a:latin typeface="Arial Rounded MT Bold" panose="020F0704030504030204" pitchFamily="34" charset="0"/>
              </a:rPr>
              <a:t>VIII. Participar das comissões de organização das Conferências Estaduais de Educação;</a:t>
            </a:r>
          </a:p>
          <a:p>
            <a:pPr algn="just" fontAlgn="base"/>
            <a:endParaRPr lang="pt-BR" dirty="0">
              <a:solidFill>
                <a:schemeClr val="bg1"/>
              </a:solidFill>
              <a:latin typeface="Arial Rounded MT Bold" panose="020F0704030504030204" pitchFamily="34" charset="0"/>
            </a:endParaRPr>
          </a:p>
          <a:p>
            <a:pPr algn="just" fontAlgn="base"/>
            <a:r>
              <a:rPr lang="pt-BR" dirty="0">
                <a:solidFill>
                  <a:schemeClr val="bg1"/>
                </a:solidFill>
                <a:latin typeface="Arial Rounded MT Bold" panose="020F0704030504030204" pitchFamily="34" charset="0"/>
              </a:rPr>
              <a:t>IX. Acompanhar, junto a Assembleia Legislativa do Estado da Bahia, a tramitação de projetos referentes à Política Estadual de Educação.</a:t>
            </a: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SOBRE O FEEBA</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303291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SOBRE A COORDENAÇÃO DO FEEBA</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pic>
        <p:nvPicPr>
          <p:cNvPr id="3" name="Imagem 2">
            <a:extLst>
              <a:ext uri="{FF2B5EF4-FFF2-40B4-BE49-F238E27FC236}">
                <a16:creationId xmlns:a16="http://schemas.microsoft.com/office/drawing/2014/main" id="{3C094367-013E-65FD-A4AF-4E012ED0C0ED}"/>
              </a:ext>
            </a:extLst>
          </p:cNvPr>
          <p:cNvPicPr>
            <a:picLocks noChangeAspect="1"/>
          </p:cNvPicPr>
          <p:nvPr/>
        </p:nvPicPr>
        <p:blipFill rotWithShape="1">
          <a:blip r:embed="rId4"/>
          <a:srcRect l="29559" t="13913" r="29522" b="11439"/>
          <a:stretch/>
        </p:blipFill>
        <p:spPr>
          <a:xfrm>
            <a:off x="5876365" y="1282217"/>
            <a:ext cx="4988859" cy="5116869"/>
          </a:xfrm>
          <a:prstGeom prst="rect">
            <a:avLst/>
          </a:prstGeom>
        </p:spPr>
      </p:pic>
    </p:spTree>
    <p:extLst>
      <p:ext uri="{BB962C8B-B14F-4D97-AF65-F5344CB8AC3E}">
        <p14:creationId xmlns:p14="http://schemas.microsoft.com/office/powerpoint/2010/main" val="245984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7A243-54B9-4DE9-BCDA-593DF4E6F611}"/>
              </a:ext>
            </a:extLst>
          </p:cNvPr>
          <p:cNvSpPr>
            <a:spLocks noGrp="1"/>
          </p:cNvSpPr>
          <p:nvPr>
            <p:ph type="title"/>
          </p:nvPr>
        </p:nvSpPr>
        <p:spPr>
          <a:xfrm>
            <a:off x="838200" y="669926"/>
            <a:ext cx="10515600" cy="520246"/>
          </a:xfrm>
          <a:prstGeom prst="roundRect">
            <a:avLst/>
          </a:prstGeom>
          <a:solidFill>
            <a:schemeClr val="bg1"/>
          </a:solidFill>
        </p:spPr>
        <p:txBody>
          <a:bodyPr>
            <a:normAutofit/>
          </a:bodyPr>
          <a:lstStyle/>
          <a:p>
            <a:pPr algn="just"/>
            <a:r>
              <a:rPr lang="pt-BR" sz="2200" dirty="0">
                <a:solidFill>
                  <a:srgbClr val="FF0000"/>
                </a:solidFill>
                <a:latin typeface="Cocogoose" panose="02000000000000000000" pitchFamily="2" charset="0"/>
              </a:rPr>
              <a:t>REDE DE FÓRUNS MUNICIPAIS DE EDUCAÇÃO DA BAHIA </a:t>
            </a:r>
          </a:p>
        </p:txBody>
      </p:sp>
      <p:sp>
        <p:nvSpPr>
          <p:cNvPr id="3" name="Espaço Reservado para Conteúdo 2">
            <a:extLst>
              <a:ext uri="{FF2B5EF4-FFF2-40B4-BE49-F238E27FC236}">
                <a16:creationId xmlns:a16="http://schemas.microsoft.com/office/drawing/2014/main" id="{1C84F771-3B09-463E-B575-CA96F2DE3386}"/>
              </a:ext>
            </a:extLst>
          </p:cNvPr>
          <p:cNvSpPr>
            <a:spLocks noGrp="1"/>
          </p:cNvSpPr>
          <p:nvPr>
            <p:ph idx="1"/>
          </p:nvPr>
        </p:nvSpPr>
        <p:spPr>
          <a:xfrm>
            <a:off x="838200" y="1404711"/>
            <a:ext cx="6469782" cy="4575176"/>
          </a:xfrm>
        </p:spPr>
        <p:txBody>
          <a:bodyPr>
            <a:normAutofit/>
          </a:bodyPr>
          <a:lstStyle/>
          <a:p>
            <a:pPr marL="0" indent="0" algn="just">
              <a:lnSpc>
                <a:spcPct val="107000"/>
              </a:lnSpc>
              <a:spcAft>
                <a:spcPts val="800"/>
              </a:spcAft>
              <a:buNone/>
            </a:pPr>
            <a:endPar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Iniciativa de mobilização criada pelo FEEBA para:</a:t>
            </a:r>
          </a:p>
          <a:p>
            <a:pPr marL="0" indent="0" algn="just">
              <a:lnSpc>
                <a:spcPct val="107000"/>
              </a:lnSpc>
              <a:spcAft>
                <a:spcPts val="800"/>
              </a:spcAft>
              <a:buNone/>
            </a:pPr>
            <a:endParaRPr lang="pt-BR" sz="1800"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Fomentar e dar suporte à criação de Fóruns Municipais de Educação no estado.</a:t>
            </a:r>
            <a:endParaRPr lang="pt-BR" sz="1800"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Articular a comunicação e o desenvolvimento de atividades pertinentes aos municípios no que tange às ações do FEEBA.</a:t>
            </a:r>
            <a:endParaRPr lang="pt-BR" sz="1800"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r>
              <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Auxiliar os municípios, juntamente ao FEEBA, na realização das Conferências Municipais de Educação – </a:t>
            </a:r>
            <a:r>
              <a:rPr lang="pt-BR" sz="1800" b="1" kern="100" dirty="0" err="1">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COMED’s</a:t>
            </a:r>
            <a:r>
              <a:rPr lang="pt-BR" sz="1800" b="1"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lang="pt-BR" sz="1800" kern="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buNone/>
            </a:pPr>
            <a:endParaRPr lang="pt-BR" dirty="0"/>
          </a:p>
        </p:txBody>
      </p:sp>
      <p:pic>
        <p:nvPicPr>
          <p:cNvPr id="4" name="Imagem 3">
            <a:extLst>
              <a:ext uri="{FF2B5EF4-FFF2-40B4-BE49-F238E27FC236}">
                <a16:creationId xmlns:a16="http://schemas.microsoft.com/office/drawing/2014/main" id="{DDEEAFF2-B1F7-4200-B638-BD16F2980173}"/>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7819572" y="2019529"/>
            <a:ext cx="3345542" cy="3345540"/>
          </a:xfrm>
          <a:prstGeom prst="rect">
            <a:avLst/>
          </a:prstGeom>
        </p:spPr>
      </p:pic>
    </p:spTree>
    <p:extLst>
      <p:ext uri="{BB962C8B-B14F-4D97-AF65-F5344CB8AC3E}">
        <p14:creationId xmlns:p14="http://schemas.microsoft.com/office/powerpoint/2010/main" val="261325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Fluxograma: Conector 3">
            <a:extLst>
              <a:ext uri="{FF2B5EF4-FFF2-40B4-BE49-F238E27FC236}">
                <a16:creationId xmlns:a16="http://schemas.microsoft.com/office/drawing/2014/main" id="{5B2881E4-433F-4908-B076-6FC007503A8C}"/>
              </a:ext>
            </a:extLst>
          </p:cNvPr>
          <p:cNvSpPr/>
          <p:nvPr/>
        </p:nvSpPr>
        <p:spPr>
          <a:xfrm>
            <a:off x="-1289556" y="1316397"/>
            <a:ext cx="4225203" cy="422520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              AGRUPAMENTOS</a:t>
            </a:r>
          </a:p>
          <a:p>
            <a:pPr algn="ctr"/>
            <a:r>
              <a:rPr lang="pt-BR" dirty="0">
                <a:solidFill>
                  <a:srgbClr val="FF0000"/>
                </a:solidFill>
                <a:latin typeface="Arial Rounded MT Bold" panose="020F0704030504030204" pitchFamily="34" charset="0"/>
              </a:rPr>
              <a:t>            TERRITORIAIS </a:t>
            </a:r>
          </a:p>
        </p:txBody>
      </p:sp>
      <p:sp>
        <p:nvSpPr>
          <p:cNvPr id="5" name="Círculo: Vazio 4">
            <a:extLst>
              <a:ext uri="{FF2B5EF4-FFF2-40B4-BE49-F238E27FC236}">
                <a16:creationId xmlns:a16="http://schemas.microsoft.com/office/drawing/2014/main" id="{27C9B1A8-B86E-4986-AC2C-22386308CA20}"/>
              </a:ext>
            </a:extLst>
          </p:cNvPr>
          <p:cNvSpPr/>
          <p:nvPr/>
        </p:nvSpPr>
        <p:spPr>
          <a:xfrm>
            <a:off x="-1740045" y="865908"/>
            <a:ext cx="5126182" cy="5126182"/>
          </a:xfrm>
          <a:prstGeom prst="donut">
            <a:avLst>
              <a:gd name="adj" fmla="val 9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Fluxograma: Conector 5">
            <a:extLst>
              <a:ext uri="{FF2B5EF4-FFF2-40B4-BE49-F238E27FC236}">
                <a16:creationId xmlns:a16="http://schemas.microsoft.com/office/drawing/2014/main" id="{E1531A88-66C1-476D-9271-05E7C9BB6538}"/>
              </a:ext>
            </a:extLst>
          </p:cNvPr>
          <p:cNvSpPr/>
          <p:nvPr/>
        </p:nvSpPr>
        <p:spPr>
          <a:xfrm>
            <a:off x="1049696" y="344847"/>
            <a:ext cx="971550" cy="97155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G1</a:t>
            </a:r>
          </a:p>
        </p:txBody>
      </p:sp>
      <p:sp>
        <p:nvSpPr>
          <p:cNvPr id="7" name="Fluxograma: Conector 6">
            <a:extLst>
              <a:ext uri="{FF2B5EF4-FFF2-40B4-BE49-F238E27FC236}">
                <a16:creationId xmlns:a16="http://schemas.microsoft.com/office/drawing/2014/main" id="{9DBA5CDA-6C63-4D37-B464-F96F9A94CA9B}"/>
              </a:ext>
            </a:extLst>
          </p:cNvPr>
          <p:cNvSpPr/>
          <p:nvPr/>
        </p:nvSpPr>
        <p:spPr>
          <a:xfrm>
            <a:off x="2414586" y="1200150"/>
            <a:ext cx="971550" cy="97155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G2</a:t>
            </a:r>
          </a:p>
        </p:txBody>
      </p:sp>
      <p:sp>
        <p:nvSpPr>
          <p:cNvPr id="8" name="Fluxograma: Conector 7">
            <a:extLst>
              <a:ext uri="{FF2B5EF4-FFF2-40B4-BE49-F238E27FC236}">
                <a16:creationId xmlns:a16="http://schemas.microsoft.com/office/drawing/2014/main" id="{A25DF677-B625-4D39-833C-6BB35E9FCDF7}"/>
              </a:ext>
            </a:extLst>
          </p:cNvPr>
          <p:cNvSpPr/>
          <p:nvPr/>
        </p:nvSpPr>
        <p:spPr>
          <a:xfrm>
            <a:off x="3030627" y="2609309"/>
            <a:ext cx="971550" cy="971550"/>
          </a:xfrm>
          <a:prstGeom prst="flowChartConnector">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G3</a:t>
            </a:r>
          </a:p>
        </p:txBody>
      </p:sp>
      <p:sp>
        <p:nvSpPr>
          <p:cNvPr id="9" name="Fluxograma: Conector 8">
            <a:extLst>
              <a:ext uri="{FF2B5EF4-FFF2-40B4-BE49-F238E27FC236}">
                <a16:creationId xmlns:a16="http://schemas.microsoft.com/office/drawing/2014/main" id="{19C64FA9-64BE-433C-B5A4-F98C7C92F359}"/>
              </a:ext>
            </a:extLst>
          </p:cNvPr>
          <p:cNvSpPr/>
          <p:nvPr/>
        </p:nvSpPr>
        <p:spPr>
          <a:xfrm>
            <a:off x="2675117" y="4258648"/>
            <a:ext cx="971550" cy="9715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G4</a:t>
            </a:r>
          </a:p>
        </p:txBody>
      </p:sp>
      <p:sp>
        <p:nvSpPr>
          <p:cNvPr id="10" name="Fluxograma: Conector 9">
            <a:extLst>
              <a:ext uri="{FF2B5EF4-FFF2-40B4-BE49-F238E27FC236}">
                <a16:creationId xmlns:a16="http://schemas.microsoft.com/office/drawing/2014/main" id="{0672A2E2-B82D-4545-B2A9-CC87E3CDBFFA}"/>
              </a:ext>
            </a:extLst>
          </p:cNvPr>
          <p:cNvSpPr/>
          <p:nvPr/>
        </p:nvSpPr>
        <p:spPr>
          <a:xfrm>
            <a:off x="1471609" y="5354782"/>
            <a:ext cx="971550" cy="971550"/>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G5</a:t>
            </a:r>
          </a:p>
        </p:txBody>
      </p:sp>
      <p:sp>
        <p:nvSpPr>
          <p:cNvPr id="11" name="Retângulo: Cantos Arredondados 10">
            <a:extLst>
              <a:ext uri="{FF2B5EF4-FFF2-40B4-BE49-F238E27FC236}">
                <a16:creationId xmlns:a16="http://schemas.microsoft.com/office/drawing/2014/main" id="{A83A5D86-AC2F-4CDA-A16A-9A42FFEAF391}"/>
              </a:ext>
            </a:extLst>
          </p:cNvPr>
          <p:cNvSpPr/>
          <p:nvPr/>
        </p:nvSpPr>
        <p:spPr>
          <a:xfrm>
            <a:off x="4500560" y="412875"/>
            <a:ext cx="7143750" cy="485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Cocogoose" panose="02000000000000000000" pitchFamily="2" charset="0"/>
              </a:rPr>
              <a:t>REDE DE FÓRUNS MUNICIPAIS DE EDUCAÇÃO DA BAHIA</a:t>
            </a:r>
          </a:p>
        </p:txBody>
      </p:sp>
      <p:sp>
        <p:nvSpPr>
          <p:cNvPr id="12" name="Retângulo: Cantos Arredondados 11">
            <a:extLst>
              <a:ext uri="{FF2B5EF4-FFF2-40B4-BE49-F238E27FC236}">
                <a16:creationId xmlns:a16="http://schemas.microsoft.com/office/drawing/2014/main" id="{79A895AE-1B07-41E7-A7F5-B6BF8FD9D5AD}"/>
              </a:ext>
            </a:extLst>
          </p:cNvPr>
          <p:cNvSpPr/>
          <p:nvPr/>
        </p:nvSpPr>
        <p:spPr>
          <a:xfrm>
            <a:off x="4500560" y="1439078"/>
            <a:ext cx="2139226" cy="4857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JEANE RUFINA</a:t>
            </a:r>
          </a:p>
        </p:txBody>
      </p:sp>
      <p:sp>
        <p:nvSpPr>
          <p:cNvPr id="13" name="Retângulo: Cantos Arredondados 12">
            <a:extLst>
              <a:ext uri="{FF2B5EF4-FFF2-40B4-BE49-F238E27FC236}">
                <a16:creationId xmlns:a16="http://schemas.microsoft.com/office/drawing/2014/main" id="{30E43EF6-7EEE-478F-98E0-891336DC7189}"/>
              </a:ext>
            </a:extLst>
          </p:cNvPr>
          <p:cNvSpPr/>
          <p:nvPr/>
        </p:nvSpPr>
        <p:spPr>
          <a:xfrm>
            <a:off x="4518521" y="2465282"/>
            <a:ext cx="2139226" cy="485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ANGELITA ROSA</a:t>
            </a:r>
          </a:p>
        </p:txBody>
      </p:sp>
      <p:sp>
        <p:nvSpPr>
          <p:cNvPr id="14" name="Retângulo: Cantos Arredondados 13">
            <a:extLst>
              <a:ext uri="{FF2B5EF4-FFF2-40B4-BE49-F238E27FC236}">
                <a16:creationId xmlns:a16="http://schemas.microsoft.com/office/drawing/2014/main" id="{327C3FAA-0E48-428B-9CD3-483153F73D74}"/>
              </a:ext>
            </a:extLst>
          </p:cNvPr>
          <p:cNvSpPr/>
          <p:nvPr/>
        </p:nvSpPr>
        <p:spPr>
          <a:xfrm>
            <a:off x="4500560" y="3483064"/>
            <a:ext cx="2139226" cy="485775"/>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TALAMIRA TAITA</a:t>
            </a:r>
          </a:p>
        </p:txBody>
      </p:sp>
      <p:sp>
        <p:nvSpPr>
          <p:cNvPr id="15" name="Retângulo: Cantos Arredondados 14">
            <a:extLst>
              <a:ext uri="{FF2B5EF4-FFF2-40B4-BE49-F238E27FC236}">
                <a16:creationId xmlns:a16="http://schemas.microsoft.com/office/drawing/2014/main" id="{F3A42E34-1A0A-4F17-B358-075F568B42B5}"/>
              </a:ext>
            </a:extLst>
          </p:cNvPr>
          <p:cNvSpPr/>
          <p:nvPr/>
        </p:nvSpPr>
        <p:spPr>
          <a:xfrm>
            <a:off x="4500563" y="4668386"/>
            <a:ext cx="2139226" cy="561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GLAUBER NATIVIDADE</a:t>
            </a:r>
          </a:p>
        </p:txBody>
      </p:sp>
      <p:sp>
        <p:nvSpPr>
          <p:cNvPr id="16" name="Retângulo: Cantos Arredondados 15">
            <a:extLst>
              <a:ext uri="{FF2B5EF4-FFF2-40B4-BE49-F238E27FC236}">
                <a16:creationId xmlns:a16="http://schemas.microsoft.com/office/drawing/2014/main" id="{D2708B91-F719-4E15-AA47-B7EB6E510EE6}"/>
              </a:ext>
            </a:extLst>
          </p:cNvPr>
          <p:cNvSpPr/>
          <p:nvPr/>
        </p:nvSpPr>
        <p:spPr>
          <a:xfrm>
            <a:off x="4500560" y="5975022"/>
            <a:ext cx="2139226" cy="4857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GREGÓRIO LUÍS</a:t>
            </a:r>
          </a:p>
        </p:txBody>
      </p:sp>
      <p:sp>
        <p:nvSpPr>
          <p:cNvPr id="17" name="Retângulo: Cantos Arredondados 16">
            <a:extLst>
              <a:ext uri="{FF2B5EF4-FFF2-40B4-BE49-F238E27FC236}">
                <a16:creationId xmlns:a16="http://schemas.microsoft.com/office/drawing/2014/main" id="{BA7E704B-03B2-4C7B-9BF6-57D89D0A082C}"/>
              </a:ext>
            </a:extLst>
          </p:cNvPr>
          <p:cNvSpPr/>
          <p:nvPr/>
        </p:nvSpPr>
        <p:spPr>
          <a:xfrm>
            <a:off x="6810372" y="1124193"/>
            <a:ext cx="4833937"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IRECÊ, VELHO CHICO, BACIA DO RIO GRANDE, SERTÃO PRODUTIVO, BACIA DO RIO CORRENTE.</a:t>
            </a:r>
          </a:p>
        </p:txBody>
      </p:sp>
      <p:sp>
        <p:nvSpPr>
          <p:cNvPr id="18" name="Retângulo: Cantos Arredondados 17">
            <a:extLst>
              <a:ext uri="{FF2B5EF4-FFF2-40B4-BE49-F238E27FC236}">
                <a16:creationId xmlns:a16="http://schemas.microsoft.com/office/drawing/2014/main" id="{4A776113-98B1-446E-A6EA-BA5D932965C8}"/>
              </a:ext>
            </a:extLst>
          </p:cNvPr>
          <p:cNvSpPr/>
          <p:nvPr/>
        </p:nvSpPr>
        <p:spPr>
          <a:xfrm>
            <a:off x="6810372" y="2222395"/>
            <a:ext cx="4833937"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CHAPADA DIAMANTINA, BACIA DO PARAMIRIM, PIEMONTE PARAGUAÇU, BACIA DO JACUÍPE, PIEMONTE DA DIAMANTINA, PORTAL DO SERTÃO.</a:t>
            </a:r>
          </a:p>
        </p:txBody>
      </p:sp>
      <p:sp>
        <p:nvSpPr>
          <p:cNvPr id="19" name="Retângulo: Cantos Arredondados 18">
            <a:extLst>
              <a:ext uri="{FF2B5EF4-FFF2-40B4-BE49-F238E27FC236}">
                <a16:creationId xmlns:a16="http://schemas.microsoft.com/office/drawing/2014/main" id="{0FB68F56-0C01-4322-B7F4-336F3B75D971}"/>
              </a:ext>
            </a:extLst>
          </p:cNvPr>
          <p:cNvSpPr/>
          <p:nvPr/>
        </p:nvSpPr>
        <p:spPr>
          <a:xfrm>
            <a:off x="6810371" y="3340186"/>
            <a:ext cx="4833937"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LITORAL SUL, EXTREMO SUL, MÉDIO SUDOESTE DA BAHIA, SUDOESTE BAIANO, COSTA DO DESCOBRIMENTO.</a:t>
            </a:r>
          </a:p>
        </p:txBody>
      </p:sp>
      <p:sp>
        <p:nvSpPr>
          <p:cNvPr id="20" name="Retângulo: Cantos Arredondados 19">
            <a:extLst>
              <a:ext uri="{FF2B5EF4-FFF2-40B4-BE49-F238E27FC236}">
                <a16:creationId xmlns:a16="http://schemas.microsoft.com/office/drawing/2014/main" id="{0817DDD3-A258-4B81-A225-39CD8B6C4FA0}"/>
              </a:ext>
            </a:extLst>
          </p:cNvPr>
          <p:cNvSpPr/>
          <p:nvPr/>
        </p:nvSpPr>
        <p:spPr>
          <a:xfrm>
            <a:off x="6797493" y="4457977"/>
            <a:ext cx="4833937"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BAIXO SUL, VALE DO JEQUIRIÇÁ, RECÔNCAVO, MÉDIO RIO DE CONTAS, METROPOLITANO DE SALVADOR.</a:t>
            </a:r>
          </a:p>
        </p:txBody>
      </p:sp>
      <p:sp>
        <p:nvSpPr>
          <p:cNvPr id="21" name="Retângulo: Cantos Arredondados 20">
            <a:extLst>
              <a:ext uri="{FF2B5EF4-FFF2-40B4-BE49-F238E27FC236}">
                <a16:creationId xmlns:a16="http://schemas.microsoft.com/office/drawing/2014/main" id="{C6FCEA8D-8DD8-48A0-9F88-3BC556D4B568}"/>
              </a:ext>
            </a:extLst>
          </p:cNvPr>
          <p:cNvSpPr/>
          <p:nvPr/>
        </p:nvSpPr>
        <p:spPr>
          <a:xfrm>
            <a:off x="6810371" y="5655070"/>
            <a:ext cx="4833937"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a:t>SISAL, SERTÃO DE SÃO FRANCISCO, SEMIÁRIDO NORDESTE II, LITORAL NORTE E AGRESTE BAIANO, ITAPARICA, PIEONTE NORTE DE ITAPICURU.</a:t>
            </a:r>
          </a:p>
        </p:txBody>
      </p:sp>
      <p:sp>
        <p:nvSpPr>
          <p:cNvPr id="22" name="Retângulo: Cantos Arredondados 21">
            <a:extLst>
              <a:ext uri="{FF2B5EF4-FFF2-40B4-BE49-F238E27FC236}">
                <a16:creationId xmlns:a16="http://schemas.microsoft.com/office/drawing/2014/main" id="{71E8C8EC-83A1-4572-93D2-B09586B0FC75}"/>
              </a:ext>
            </a:extLst>
          </p:cNvPr>
          <p:cNvSpPr/>
          <p:nvPr/>
        </p:nvSpPr>
        <p:spPr>
          <a:xfrm>
            <a:off x="4637880" y="1839573"/>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3" name="Retângulo: Cantos Arredondados 22">
            <a:extLst>
              <a:ext uri="{FF2B5EF4-FFF2-40B4-BE49-F238E27FC236}">
                <a16:creationId xmlns:a16="http://schemas.microsoft.com/office/drawing/2014/main" id="{EA2ACE2F-685C-40AE-8045-B09027DDA5E0}"/>
              </a:ext>
            </a:extLst>
          </p:cNvPr>
          <p:cNvSpPr/>
          <p:nvPr/>
        </p:nvSpPr>
        <p:spPr>
          <a:xfrm>
            <a:off x="4637880" y="2850249"/>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4" name="Retângulo: Cantos Arredondados 23">
            <a:extLst>
              <a:ext uri="{FF2B5EF4-FFF2-40B4-BE49-F238E27FC236}">
                <a16:creationId xmlns:a16="http://schemas.microsoft.com/office/drawing/2014/main" id="{E3096A83-0BD6-434A-AD3A-312D6C42738A}"/>
              </a:ext>
            </a:extLst>
          </p:cNvPr>
          <p:cNvSpPr/>
          <p:nvPr/>
        </p:nvSpPr>
        <p:spPr>
          <a:xfrm>
            <a:off x="4608851" y="3891980"/>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5" name="Retângulo: Cantos Arredondados 24">
            <a:extLst>
              <a:ext uri="{FF2B5EF4-FFF2-40B4-BE49-F238E27FC236}">
                <a16:creationId xmlns:a16="http://schemas.microsoft.com/office/drawing/2014/main" id="{3EF843E1-7275-4860-A99D-10625BF7B4BC}"/>
              </a:ext>
            </a:extLst>
          </p:cNvPr>
          <p:cNvSpPr/>
          <p:nvPr/>
        </p:nvSpPr>
        <p:spPr>
          <a:xfrm>
            <a:off x="4608851" y="5237138"/>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6" name="Retângulo: Cantos Arredondados 25">
            <a:extLst>
              <a:ext uri="{FF2B5EF4-FFF2-40B4-BE49-F238E27FC236}">
                <a16:creationId xmlns:a16="http://schemas.microsoft.com/office/drawing/2014/main" id="{54A4A351-2539-4A9B-8FC7-E056B2B2CC60}"/>
              </a:ext>
            </a:extLst>
          </p:cNvPr>
          <p:cNvSpPr/>
          <p:nvPr/>
        </p:nvSpPr>
        <p:spPr>
          <a:xfrm>
            <a:off x="4608851" y="6326332"/>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Tree>
    <p:extLst>
      <p:ext uri="{BB962C8B-B14F-4D97-AF65-F5344CB8AC3E}">
        <p14:creationId xmlns:p14="http://schemas.microsoft.com/office/powerpoint/2010/main" val="2867728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Fluxograma: Conector 3">
            <a:extLst>
              <a:ext uri="{FF2B5EF4-FFF2-40B4-BE49-F238E27FC236}">
                <a16:creationId xmlns:a16="http://schemas.microsoft.com/office/drawing/2014/main" id="{5B2881E4-433F-4908-B076-6FC007503A8C}"/>
              </a:ext>
            </a:extLst>
          </p:cNvPr>
          <p:cNvSpPr/>
          <p:nvPr/>
        </p:nvSpPr>
        <p:spPr>
          <a:xfrm>
            <a:off x="-1289556" y="1316397"/>
            <a:ext cx="4225203" cy="422520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              AGRUPAMENTOS</a:t>
            </a:r>
          </a:p>
          <a:p>
            <a:pPr algn="ctr"/>
            <a:r>
              <a:rPr lang="pt-BR" dirty="0">
                <a:solidFill>
                  <a:srgbClr val="FF0000"/>
                </a:solidFill>
                <a:latin typeface="Arial Rounded MT Bold" panose="020F0704030504030204" pitchFamily="34" charset="0"/>
              </a:rPr>
              <a:t>            TERRITORIAIS </a:t>
            </a:r>
          </a:p>
        </p:txBody>
      </p:sp>
      <p:sp>
        <p:nvSpPr>
          <p:cNvPr id="5" name="Círculo: Vazio 4">
            <a:extLst>
              <a:ext uri="{FF2B5EF4-FFF2-40B4-BE49-F238E27FC236}">
                <a16:creationId xmlns:a16="http://schemas.microsoft.com/office/drawing/2014/main" id="{27C9B1A8-B86E-4986-AC2C-22386308CA20}"/>
              </a:ext>
            </a:extLst>
          </p:cNvPr>
          <p:cNvSpPr/>
          <p:nvPr/>
        </p:nvSpPr>
        <p:spPr>
          <a:xfrm>
            <a:off x="-1740045" y="865908"/>
            <a:ext cx="5126182" cy="5126182"/>
          </a:xfrm>
          <a:prstGeom prst="donut">
            <a:avLst>
              <a:gd name="adj" fmla="val 90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 name="Fluxograma: Conector 5">
            <a:extLst>
              <a:ext uri="{FF2B5EF4-FFF2-40B4-BE49-F238E27FC236}">
                <a16:creationId xmlns:a16="http://schemas.microsoft.com/office/drawing/2014/main" id="{E1531A88-66C1-476D-9271-05E7C9BB6538}"/>
              </a:ext>
            </a:extLst>
          </p:cNvPr>
          <p:cNvSpPr/>
          <p:nvPr/>
        </p:nvSpPr>
        <p:spPr>
          <a:xfrm>
            <a:off x="1049696" y="344847"/>
            <a:ext cx="971550" cy="97155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G1</a:t>
            </a:r>
          </a:p>
        </p:txBody>
      </p:sp>
      <p:sp>
        <p:nvSpPr>
          <p:cNvPr id="7" name="Fluxograma: Conector 6">
            <a:extLst>
              <a:ext uri="{FF2B5EF4-FFF2-40B4-BE49-F238E27FC236}">
                <a16:creationId xmlns:a16="http://schemas.microsoft.com/office/drawing/2014/main" id="{9DBA5CDA-6C63-4D37-B464-F96F9A94CA9B}"/>
              </a:ext>
            </a:extLst>
          </p:cNvPr>
          <p:cNvSpPr/>
          <p:nvPr/>
        </p:nvSpPr>
        <p:spPr>
          <a:xfrm>
            <a:off x="2414586" y="1200150"/>
            <a:ext cx="971550" cy="971550"/>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G2</a:t>
            </a:r>
          </a:p>
        </p:txBody>
      </p:sp>
      <p:sp>
        <p:nvSpPr>
          <p:cNvPr id="8" name="Fluxograma: Conector 7">
            <a:extLst>
              <a:ext uri="{FF2B5EF4-FFF2-40B4-BE49-F238E27FC236}">
                <a16:creationId xmlns:a16="http://schemas.microsoft.com/office/drawing/2014/main" id="{A25DF677-B625-4D39-833C-6BB35E9FCDF7}"/>
              </a:ext>
            </a:extLst>
          </p:cNvPr>
          <p:cNvSpPr/>
          <p:nvPr/>
        </p:nvSpPr>
        <p:spPr>
          <a:xfrm>
            <a:off x="3030627" y="2609309"/>
            <a:ext cx="971550" cy="971550"/>
          </a:xfrm>
          <a:prstGeom prst="flowChartConnector">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G3</a:t>
            </a:r>
          </a:p>
        </p:txBody>
      </p:sp>
      <p:sp>
        <p:nvSpPr>
          <p:cNvPr id="9" name="Fluxograma: Conector 8">
            <a:extLst>
              <a:ext uri="{FF2B5EF4-FFF2-40B4-BE49-F238E27FC236}">
                <a16:creationId xmlns:a16="http://schemas.microsoft.com/office/drawing/2014/main" id="{19C64FA9-64BE-433C-B5A4-F98C7C92F359}"/>
              </a:ext>
            </a:extLst>
          </p:cNvPr>
          <p:cNvSpPr/>
          <p:nvPr/>
        </p:nvSpPr>
        <p:spPr>
          <a:xfrm>
            <a:off x="2675117" y="4258648"/>
            <a:ext cx="971550" cy="971550"/>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G4</a:t>
            </a:r>
          </a:p>
        </p:txBody>
      </p:sp>
      <p:sp>
        <p:nvSpPr>
          <p:cNvPr id="10" name="Fluxograma: Conector 9">
            <a:extLst>
              <a:ext uri="{FF2B5EF4-FFF2-40B4-BE49-F238E27FC236}">
                <a16:creationId xmlns:a16="http://schemas.microsoft.com/office/drawing/2014/main" id="{0672A2E2-B82D-4545-B2A9-CC87E3CDBFFA}"/>
              </a:ext>
            </a:extLst>
          </p:cNvPr>
          <p:cNvSpPr/>
          <p:nvPr/>
        </p:nvSpPr>
        <p:spPr>
          <a:xfrm>
            <a:off x="1471609" y="5354782"/>
            <a:ext cx="971550" cy="971550"/>
          </a:xfrm>
          <a:prstGeom prst="flowChartConnecto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G5</a:t>
            </a:r>
          </a:p>
        </p:txBody>
      </p:sp>
      <p:sp>
        <p:nvSpPr>
          <p:cNvPr id="11" name="Retângulo: Cantos Arredondados 10">
            <a:extLst>
              <a:ext uri="{FF2B5EF4-FFF2-40B4-BE49-F238E27FC236}">
                <a16:creationId xmlns:a16="http://schemas.microsoft.com/office/drawing/2014/main" id="{A83A5D86-AC2F-4CDA-A16A-9A42FFEAF391}"/>
              </a:ext>
            </a:extLst>
          </p:cNvPr>
          <p:cNvSpPr/>
          <p:nvPr/>
        </p:nvSpPr>
        <p:spPr>
          <a:xfrm>
            <a:off x="4500560" y="412875"/>
            <a:ext cx="7143750" cy="4857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Cocogoose" panose="02000000000000000000" pitchFamily="2" charset="0"/>
              </a:rPr>
              <a:t>REDE DE FÓRUNS MUNICIPAIS DE EDUCAÇÃO DA BAHIA</a:t>
            </a:r>
          </a:p>
        </p:txBody>
      </p:sp>
      <p:sp>
        <p:nvSpPr>
          <p:cNvPr id="12" name="Retângulo: Cantos Arredondados 11">
            <a:extLst>
              <a:ext uri="{FF2B5EF4-FFF2-40B4-BE49-F238E27FC236}">
                <a16:creationId xmlns:a16="http://schemas.microsoft.com/office/drawing/2014/main" id="{79A895AE-1B07-41E7-A7F5-B6BF8FD9D5AD}"/>
              </a:ext>
            </a:extLst>
          </p:cNvPr>
          <p:cNvSpPr/>
          <p:nvPr/>
        </p:nvSpPr>
        <p:spPr>
          <a:xfrm>
            <a:off x="4500560" y="1439078"/>
            <a:ext cx="2139226" cy="48577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JEANE RUFINA</a:t>
            </a:r>
          </a:p>
        </p:txBody>
      </p:sp>
      <p:sp>
        <p:nvSpPr>
          <p:cNvPr id="13" name="Retângulo: Cantos Arredondados 12">
            <a:extLst>
              <a:ext uri="{FF2B5EF4-FFF2-40B4-BE49-F238E27FC236}">
                <a16:creationId xmlns:a16="http://schemas.microsoft.com/office/drawing/2014/main" id="{30E43EF6-7EEE-478F-98E0-891336DC7189}"/>
              </a:ext>
            </a:extLst>
          </p:cNvPr>
          <p:cNvSpPr/>
          <p:nvPr/>
        </p:nvSpPr>
        <p:spPr>
          <a:xfrm>
            <a:off x="4518521" y="2465282"/>
            <a:ext cx="2139226" cy="4857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ANGELITA ROSA</a:t>
            </a:r>
          </a:p>
        </p:txBody>
      </p:sp>
      <p:sp>
        <p:nvSpPr>
          <p:cNvPr id="14" name="Retângulo: Cantos Arredondados 13">
            <a:extLst>
              <a:ext uri="{FF2B5EF4-FFF2-40B4-BE49-F238E27FC236}">
                <a16:creationId xmlns:a16="http://schemas.microsoft.com/office/drawing/2014/main" id="{327C3FAA-0E48-428B-9CD3-483153F73D74}"/>
              </a:ext>
            </a:extLst>
          </p:cNvPr>
          <p:cNvSpPr/>
          <p:nvPr/>
        </p:nvSpPr>
        <p:spPr>
          <a:xfrm>
            <a:off x="4500560" y="3483064"/>
            <a:ext cx="2139226" cy="485775"/>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TALAMIRA TAITA</a:t>
            </a:r>
          </a:p>
        </p:txBody>
      </p:sp>
      <p:sp>
        <p:nvSpPr>
          <p:cNvPr id="15" name="Retângulo: Cantos Arredondados 14">
            <a:extLst>
              <a:ext uri="{FF2B5EF4-FFF2-40B4-BE49-F238E27FC236}">
                <a16:creationId xmlns:a16="http://schemas.microsoft.com/office/drawing/2014/main" id="{F3A42E34-1A0A-4F17-B358-075F568B42B5}"/>
              </a:ext>
            </a:extLst>
          </p:cNvPr>
          <p:cNvSpPr/>
          <p:nvPr/>
        </p:nvSpPr>
        <p:spPr>
          <a:xfrm>
            <a:off x="4500563" y="4668386"/>
            <a:ext cx="2139226" cy="561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Arial Rounded MT Bold" panose="020F0704030504030204" pitchFamily="34" charset="0"/>
              </a:rPr>
              <a:t>GLAUBER NATIVIDADE</a:t>
            </a:r>
          </a:p>
        </p:txBody>
      </p:sp>
      <p:sp>
        <p:nvSpPr>
          <p:cNvPr id="22" name="Retângulo: Cantos Arredondados 21">
            <a:extLst>
              <a:ext uri="{FF2B5EF4-FFF2-40B4-BE49-F238E27FC236}">
                <a16:creationId xmlns:a16="http://schemas.microsoft.com/office/drawing/2014/main" id="{71E8C8EC-83A1-4572-93D2-B09586B0FC75}"/>
              </a:ext>
            </a:extLst>
          </p:cNvPr>
          <p:cNvSpPr/>
          <p:nvPr/>
        </p:nvSpPr>
        <p:spPr>
          <a:xfrm>
            <a:off x="4637880" y="1839573"/>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3" name="Retângulo: Cantos Arredondados 22">
            <a:extLst>
              <a:ext uri="{FF2B5EF4-FFF2-40B4-BE49-F238E27FC236}">
                <a16:creationId xmlns:a16="http://schemas.microsoft.com/office/drawing/2014/main" id="{EA2ACE2F-685C-40AE-8045-B09027DDA5E0}"/>
              </a:ext>
            </a:extLst>
          </p:cNvPr>
          <p:cNvSpPr/>
          <p:nvPr/>
        </p:nvSpPr>
        <p:spPr>
          <a:xfrm>
            <a:off x="4637880" y="2850249"/>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4" name="Retângulo: Cantos Arredondados 23">
            <a:extLst>
              <a:ext uri="{FF2B5EF4-FFF2-40B4-BE49-F238E27FC236}">
                <a16:creationId xmlns:a16="http://schemas.microsoft.com/office/drawing/2014/main" id="{E3096A83-0BD6-434A-AD3A-312D6C42738A}"/>
              </a:ext>
            </a:extLst>
          </p:cNvPr>
          <p:cNvSpPr/>
          <p:nvPr/>
        </p:nvSpPr>
        <p:spPr>
          <a:xfrm>
            <a:off x="4608851" y="3891980"/>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sp>
        <p:nvSpPr>
          <p:cNvPr id="25" name="Retângulo: Cantos Arredondados 24">
            <a:extLst>
              <a:ext uri="{FF2B5EF4-FFF2-40B4-BE49-F238E27FC236}">
                <a16:creationId xmlns:a16="http://schemas.microsoft.com/office/drawing/2014/main" id="{3EF843E1-7275-4860-A99D-10625BF7B4BC}"/>
              </a:ext>
            </a:extLst>
          </p:cNvPr>
          <p:cNvSpPr/>
          <p:nvPr/>
        </p:nvSpPr>
        <p:spPr>
          <a:xfrm>
            <a:off x="4608851" y="5237138"/>
            <a:ext cx="1864586" cy="3807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0000"/>
                </a:solidFill>
                <a:latin typeface="Arial Rounded MT Bold" panose="020F0704030504030204" pitchFamily="34" charset="0"/>
              </a:rPr>
              <a:t>ADJUNTOS</a:t>
            </a:r>
          </a:p>
        </p:txBody>
      </p:sp>
      <p:pic>
        <p:nvPicPr>
          <p:cNvPr id="28" name="Imagem 27">
            <a:extLst>
              <a:ext uri="{FF2B5EF4-FFF2-40B4-BE49-F238E27FC236}">
                <a16:creationId xmlns:a16="http://schemas.microsoft.com/office/drawing/2014/main" id="{1C5D3126-281A-055C-0673-D3DF079AD708}"/>
              </a:ext>
            </a:extLst>
          </p:cNvPr>
          <p:cNvPicPr>
            <a:picLocks noChangeAspect="1"/>
          </p:cNvPicPr>
          <p:nvPr/>
        </p:nvPicPr>
        <p:blipFill rotWithShape="1">
          <a:blip r:embed="rId2"/>
          <a:srcRect l="18530" t="13086" r="18713" b="11324"/>
          <a:stretch/>
        </p:blipFill>
        <p:spPr>
          <a:xfrm>
            <a:off x="4060665" y="1387013"/>
            <a:ext cx="7583646" cy="5095096"/>
          </a:xfrm>
          <a:prstGeom prst="rect">
            <a:avLst/>
          </a:prstGeom>
        </p:spPr>
      </p:pic>
    </p:spTree>
    <p:extLst>
      <p:ext uri="{BB962C8B-B14F-4D97-AF65-F5344CB8AC3E}">
        <p14:creationId xmlns:p14="http://schemas.microsoft.com/office/powerpoint/2010/main" val="127265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2175528"/>
            <a:ext cx="6734629" cy="4247317"/>
          </a:xfrm>
          <a:prstGeom prst="rect">
            <a:avLst/>
          </a:prstGeom>
        </p:spPr>
        <p:txBody>
          <a:bodyPr wrap="square">
            <a:spAutoFit/>
          </a:bodyPr>
          <a:lstStyle/>
          <a:p>
            <a:pPr algn="just" fontAlgn="base"/>
            <a:r>
              <a:rPr lang="pt-BR" b="0" i="0" dirty="0">
                <a:solidFill>
                  <a:schemeClr val="bg1"/>
                </a:solidFill>
                <a:effectLst/>
                <a:latin typeface="Arial Rounded MT Bold" panose="020F0704030504030204" pitchFamily="34" charset="0"/>
              </a:rPr>
              <a:t>1. Informar no link que está no ofício n. 42 do </a:t>
            </a:r>
            <a:r>
              <a:rPr lang="pt-BR" b="0" i="0" dirty="0" err="1">
                <a:solidFill>
                  <a:schemeClr val="bg1"/>
                </a:solidFill>
                <a:effectLst/>
                <a:latin typeface="Arial Rounded MT Bold" panose="020F0704030504030204" pitchFamily="34" charset="0"/>
              </a:rPr>
              <a:t>Feeba</a:t>
            </a:r>
            <a:r>
              <a:rPr lang="pt-BR" b="0" i="0" dirty="0">
                <a:solidFill>
                  <a:schemeClr val="bg1"/>
                </a:solidFill>
                <a:effectLst/>
                <a:latin typeface="Arial Rounded MT Bold" panose="020F0704030504030204" pitchFamily="34" charset="0"/>
              </a:rPr>
              <a:t>, nome do Coordenador do FME ou Responsável no Município pela COMED quando não tiver Fórum, para acesso ao grupo do </a:t>
            </a:r>
            <a:r>
              <a:rPr lang="pt-BR" b="0" i="0" dirty="0" err="1">
                <a:solidFill>
                  <a:schemeClr val="bg1"/>
                </a:solidFill>
                <a:effectLst/>
                <a:latin typeface="Arial Rounded MT Bold" panose="020F0704030504030204" pitchFamily="34" charset="0"/>
              </a:rPr>
              <a:t>whatsapp</a:t>
            </a:r>
            <a:r>
              <a:rPr lang="pt-BR" b="0" i="0" dirty="0">
                <a:solidFill>
                  <a:schemeClr val="bg1"/>
                </a:solidFill>
                <a:effectLst/>
                <a:latin typeface="Arial Rounded MT Bold" panose="020F0704030504030204" pitchFamily="34" charset="0"/>
              </a:rPr>
              <a:t> e sistema SRCOEED 2023;</a:t>
            </a:r>
          </a:p>
          <a:p>
            <a:pPr algn="just" fontAlgn="base"/>
            <a:r>
              <a:rPr lang="pt-BR" b="0" i="0" dirty="0">
                <a:solidFill>
                  <a:schemeClr val="bg1"/>
                </a:solidFill>
                <a:effectLst/>
                <a:latin typeface="inherit"/>
              </a:rPr>
              <a:t> </a:t>
            </a:r>
            <a:r>
              <a:rPr lang="pt-BR" dirty="0">
                <a:solidFill>
                  <a:srgbClr val="FF0000"/>
                </a:solidFill>
                <a:latin typeface="inherit"/>
              </a:rPr>
              <a:t>https://drive.google.com/file/d/1svD4jfsqAEEPai9bx68eQHtZDucNwkOO/view?usp=drivesdk</a:t>
            </a:r>
            <a:endParaRPr lang="pt-BR" b="0" i="0" dirty="0">
              <a:solidFill>
                <a:srgbClr val="FF0000"/>
              </a:solidFill>
              <a:effectLst/>
              <a:latin typeface="inherit"/>
            </a:endParaRPr>
          </a:p>
          <a:p>
            <a:pPr algn="just" fontAlgn="base"/>
            <a:endParaRPr lang="pt-BR" b="0" i="0" dirty="0">
              <a:solidFill>
                <a:srgbClr val="333333"/>
              </a:solidFill>
              <a:effectLst/>
              <a:latin typeface="open sans" panose="020B0606030504020204" pitchFamily="34" charset="0"/>
            </a:endParaRPr>
          </a:p>
          <a:p>
            <a:pPr algn="just" fontAlgn="base"/>
            <a:endParaRPr lang="pt-BR" dirty="0">
              <a:solidFill>
                <a:schemeClr val="bg1"/>
              </a:solidFill>
              <a:latin typeface="Entrar no grupo 2023 COEED BA Conferências na Terra da Liberdade, link através do ofício n. 42 do Feeba;"/>
            </a:endParaRPr>
          </a:p>
          <a:p>
            <a:pPr algn="just" fontAlgn="base"/>
            <a:r>
              <a:rPr lang="pt-BR" dirty="0">
                <a:solidFill>
                  <a:schemeClr val="bg1"/>
                </a:solidFill>
                <a:latin typeface="Arial Rounded MT Bold" panose="020F0704030504030204" pitchFamily="34" charset="0"/>
              </a:rPr>
              <a:t>2. </a:t>
            </a:r>
            <a:r>
              <a:rPr lang="pt-BR" b="0" i="0" dirty="0">
                <a:solidFill>
                  <a:schemeClr val="bg1"/>
                </a:solidFill>
                <a:effectLst/>
                <a:latin typeface="Arial Rounded MT Bold" panose="020F0704030504030204" pitchFamily="34" charset="0"/>
              </a:rPr>
              <a:t>Entrar no grupo 2023 COEED BA Conferências na Terra da Liberdade, link através do ofício n. 42 do </a:t>
            </a:r>
            <a:r>
              <a:rPr lang="pt-BR" b="0" i="0" dirty="0" err="1">
                <a:solidFill>
                  <a:schemeClr val="bg1"/>
                </a:solidFill>
                <a:effectLst/>
                <a:latin typeface="Arial Rounded MT Bold" panose="020F0704030504030204" pitchFamily="34" charset="0"/>
              </a:rPr>
              <a:t>Feeba</a:t>
            </a:r>
            <a:r>
              <a:rPr lang="pt-BR" b="0" i="0" dirty="0">
                <a:solidFill>
                  <a:schemeClr val="bg1"/>
                </a:solidFill>
                <a:effectLst/>
                <a:latin typeface="Arial Rounded MT Bold" panose="020F0704030504030204" pitchFamily="34" charset="0"/>
              </a:rPr>
              <a:t>;</a:t>
            </a:r>
          </a:p>
          <a:p>
            <a:pPr algn="just" fontAlgn="base"/>
            <a:endParaRPr lang="pt-BR" dirty="0">
              <a:solidFill>
                <a:schemeClr val="bg1"/>
              </a:solidFill>
              <a:latin typeface="Arial Rounded MT Bold" panose="020F0704030504030204" pitchFamily="34" charset="0"/>
            </a:endParaRPr>
          </a:p>
          <a:p>
            <a:pPr algn="just" fontAlgn="base"/>
            <a:r>
              <a:rPr lang="pt-BR" dirty="0">
                <a:solidFill>
                  <a:srgbClr val="FF0000"/>
                </a:solidFill>
              </a:rPr>
              <a:t>https://chat.whatsapp.com/K14B1FtOblJFFT33QYxN7d </a:t>
            </a:r>
            <a:r>
              <a:rPr lang="pt-BR" dirty="0">
                <a:solidFill>
                  <a:schemeClr val="bg1"/>
                </a:solidFill>
                <a:latin typeface="Arial Rounded MT Bold" panose="020F0704030504030204" pitchFamily="34" charset="0"/>
              </a:rPr>
              <a:t>ou </a:t>
            </a:r>
            <a:r>
              <a:rPr lang="pt-BR" dirty="0">
                <a:solidFill>
                  <a:srgbClr val="FF0000"/>
                </a:solidFill>
              </a:rPr>
              <a:t>https://chat.whatsapp.com/J9K6NrKaJlYGQUR1QqGfKb</a:t>
            </a:r>
            <a:endParaRPr lang="pt-BR" b="0" i="0" dirty="0">
              <a:solidFill>
                <a:srgbClr val="FF0000"/>
              </a:solidFill>
              <a:effectLst/>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2"/>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3051120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73A75F8-0784-409C-BC62-91BD7EB8A5A3}"/>
              </a:ext>
            </a:extLst>
          </p:cNvPr>
          <p:cNvSpPr/>
          <p:nvPr/>
        </p:nvSpPr>
        <p:spPr>
          <a:xfrm>
            <a:off x="4882586" y="1866247"/>
            <a:ext cx="6734629" cy="5355312"/>
          </a:xfrm>
          <a:prstGeom prst="rect">
            <a:avLst/>
          </a:prstGeom>
        </p:spPr>
        <p:txBody>
          <a:bodyPr wrap="square">
            <a:spAutoFit/>
          </a:bodyPr>
          <a:lstStyle/>
          <a:p>
            <a:pPr algn="just" fontAlgn="base"/>
            <a:r>
              <a:rPr lang="pt-BR" b="0" i="0" dirty="0">
                <a:solidFill>
                  <a:schemeClr val="bg1"/>
                </a:solidFill>
                <a:effectLst/>
                <a:latin typeface="Arial Rounded MT Bold" panose="020F0704030504030204" pitchFamily="34" charset="0"/>
              </a:rPr>
              <a:t>3. Acessar o sistema SRCOEED 2023, a partir do dia 04/09/2023 para cadastrar COMED e FME;</a:t>
            </a:r>
          </a:p>
          <a:p>
            <a:pPr algn="just" fontAlgn="base"/>
            <a:endParaRPr lang="pt-BR" dirty="0">
              <a:solidFill>
                <a:schemeClr val="bg1"/>
              </a:solidFill>
              <a:latin typeface="Arial Rounded MT Bold" panose="020F07040305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Para o primeiro acesso o usuário, Responsável Legal pela COMED, deve acessar o sistema SRCOEED </a:t>
            </a:r>
            <a:r>
              <a:rPr kumimoji="0" lang="pt-BR" altLang="pt-B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https://www.srcoeed.uneb.br/login/index</a:t>
            </a:r>
            <a:r>
              <a:rPr kumimoji="0" lang="pt-BR" altLang="pt-BR" sz="18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 realizar o primeiro acesso utilizando como USUÁRIO o </a:t>
            </a:r>
            <a:r>
              <a:rPr kumimoji="0" lang="pt-BR" altLang="pt-BR"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endereço de </a:t>
            </a:r>
            <a:r>
              <a:rPr kumimoji="0" lang="pt-BR" altLang="pt-BR" sz="18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email</a:t>
            </a: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utilizado no cadastro e como senha  </a:t>
            </a:r>
            <a:r>
              <a:rPr kumimoji="0" lang="pt-BR" altLang="pt-BR" sz="18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coeedba2023</a:t>
            </a:r>
            <a:endParaRPr kumimoji="0" lang="pt-BR" altLang="pt-BR" sz="18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Antes de informar qualquer dificuldade de acesso de login e senha, tente um acesso pelo computador e não apenas pelo celular, bem como o google </a:t>
            </a:r>
            <a:r>
              <a:rPr kumimoji="0" lang="pt-BR" altLang="pt-BR"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chrome</a:t>
            </a: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e </a:t>
            </a:r>
            <a:r>
              <a:rPr kumimoji="0" lang="pt-BR" altLang="pt-BR" sz="1800" b="0"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mozila</a:t>
            </a:r>
            <a:r>
              <a:rPr kumimoji="0" lang="pt-BR" altLang="pt-BR" sz="1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a:t>
            </a:r>
            <a:endParaRPr kumimoji="0" lang="pt-BR" altLang="pt-BR" sz="18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pt-BR" altLang="pt-BR" sz="1800" b="0" i="0" u="none" strike="noStrike" cap="none" normalizeH="0" baseline="0" dirty="0">
              <a:ln>
                <a:noFill/>
              </a:ln>
              <a:solidFill>
                <a:schemeClr val="tx1"/>
              </a:solidFill>
              <a:effectLst/>
            </a:endParaRPr>
          </a:p>
          <a:p>
            <a:pPr algn="just" fontAlgn="base"/>
            <a:endParaRPr lang="pt-BR" b="0" i="0" dirty="0">
              <a:solidFill>
                <a:schemeClr val="bg1"/>
              </a:solidFill>
              <a:effectLst/>
              <a:latin typeface="Arial Rounded MT Bold" panose="020F0704030504030204" pitchFamily="34" charset="0"/>
            </a:endParaRPr>
          </a:p>
          <a:p>
            <a:pPr algn="just" fontAlgn="base"/>
            <a:endParaRPr lang="pt-BR" b="0" i="0" dirty="0">
              <a:solidFill>
                <a:srgbClr val="333333"/>
              </a:solidFill>
              <a:effectLst/>
              <a:latin typeface="open sans" panose="020B0606030504020204" pitchFamily="34" charset="0"/>
            </a:endParaRPr>
          </a:p>
          <a:p>
            <a:pPr algn="just" fontAlgn="base"/>
            <a:endParaRPr lang="pt-BR" dirty="0">
              <a:solidFill>
                <a:schemeClr val="bg1"/>
              </a:solidFill>
              <a:latin typeface="Arial Rounded MT Bold" panose="020F0704030504030204" pitchFamily="34" charset="0"/>
            </a:endParaRPr>
          </a:p>
          <a:p>
            <a:pPr algn="just" fontAlgn="base"/>
            <a:endParaRPr lang="pt-BR" dirty="0">
              <a:solidFill>
                <a:schemeClr val="bg1"/>
              </a:solidFill>
              <a:latin typeface="Arial Rounded MT Bold" panose="020F0704030504030204" pitchFamily="34" charset="0"/>
            </a:endParaRPr>
          </a:p>
        </p:txBody>
      </p:sp>
      <p:sp>
        <p:nvSpPr>
          <p:cNvPr id="5" name="Fluxograma: Conector 4">
            <a:extLst>
              <a:ext uri="{FF2B5EF4-FFF2-40B4-BE49-F238E27FC236}">
                <a16:creationId xmlns:a16="http://schemas.microsoft.com/office/drawing/2014/main" id="{FD36AACB-A2A7-46E8-8AF5-BDB88B91B0F3}"/>
              </a:ext>
            </a:extLst>
          </p:cNvPr>
          <p:cNvSpPr/>
          <p:nvPr/>
        </p:nvSpPr>
        <p:spPr>
          <a:xfrm>
            <a:off x="873362" y="1729264"/>
            <a:ext cx="3780974" cy="3780974"/>
          </a:xfrm>
          <a:prstGeom prst="flowChartConnector">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2DF224CF-795A-4944-BBAF-728BD51925A9}"/>
              </a:ext>
            </a:extLst>
          </p:cNvPr>
          <p:cNvPicPr>
            <a:picLocks noChangeAspect="1"/>
          </p:cNvPicPr>
          <p:nvPr/>
        </p:nvPicPr>
        <p:blipFill rotWithShape="1">
          <a:blip r:embed="rId3"/>
          <a:srcRect l="22016" t="22637" r="49858" b="44193"/>
          <a:stretch/>
        </p:blipFill>
        <p:spPr>
          <a:xfrm>
            <a:off x="1155269" y="2008211"/>
            <a:ext cx="3217160" cy="3200402"/>
          </a:xfrm>
          <a:prstGeom prst="flowChartConnector">
            <a:avLst/>
          </a:prstGeom>
          <a:effectLst>
            <a:outerShdw blurRad="50800" dist="38100" algn="l" rotWithShape="0">
              <a:prstClr val="black">
                <a:alpha val="40000"/>
              </a:prstClr>
            </a:outerShdw>
          </a:effectLst>
        </p:spPr>
      </p:pic>
      <p:sp>
        <p:nvSpPr>
          <p:cNvPr id="7" name="Fluxograma: Conector 6">
            <a:extLst>
              <a:ext uri="{FF2B5EF4-FFF2-40B4-BE49-F238E27FC236}">
                <a16:creationId xmlns:a16="http://schemas.microsoft.com/office/drawing/2014/main" id="{DAEC5B24-B59F-4B98-A5F9-E0F2419BE305}"/>
              </a:ext>
            </a:extLst>
          </p:cNvPr>
          <p:cNvSpPr/>
          <p:nvPr/>
        </p:nvSpPr>
        <p:spPr>
          <a:xfrm>
            <a:off x="551543" y="4417582"/>
            <a:ext cx="1654630" cy="165463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ítulo 1">
            <a:extLst>
              <a:ext uri="{FF2B5EF4-FFF2-40B4-BE49-F238E27FC236}">
                <a16:creationId xmlns:a16="http://schemas.microsoft.com/office/drawing/2014/main" id="{A91DA485-DF3E-4B8B-BBD1-86B8DE7561FF}"/>
              </a:ext>
            </a:extLst>
          </p:cNvPr>
          <p:cNvSpPr txBox="1">
            <a:spLocks/>
          </p:cNvSpPr>
          <p:nvPr/>
        </p:nvSpPr>
        <p:spPr>
          <a:xfrm>
            <a:off x="402772" y="523081"/>
            <a:ext cx="11382828" cy="434862"/>
          </a:xfrm>
          <a:prstGeom prst="roundRect">
            <a:avLst/>
          </a:prstGeom>
          <a:solidFill>
            <a:schemeClr val="bg1"/>
          </a:solidFill>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400" dirty="0">
                <a:solidFill>
                  <a:srgbClr val="FF0000"/>
                </a:solidFill>
                <a:latin typeface="Cocogoose" panose="02000000000000000000" pitchFamily="2" charset="0"/>
              </a:rPr>
              <a:t>PASSO A PASSO PARA A REALIZAÇÃO DAS CONFERÊNCIAS MUNICIPAIS DE EDUCAÇÃO (COMEDS) </a:t>
            </a:r>
          </a:p>
        </p:txBody>
      </p:sp>
      <p:sp>
        <p:nvSpPr>
          <p:cNvPr id="10" name="Fluxograma: Conector 9">
            <a:extLst>
              <a:ext uri="{FF2B5EF4-FFF2-40B4-BE49-F238E27FC236}">
                <a16:creationId xmlns:a16="http://schemas.microsoft.com/office/drawing/2014/main" id="{FEC7C297-2B09-4F59-9C97-C1EC05611038}"/>
              </a:ext>
            </a:extLst>
          </p:cNvPr>
          <p:cNvSpPr/>
          <p:nvPr/>
        </p:nvSpPr>
        <p:spPr>
          <a:xfrm>
            <a:off x="721098" y="4587137"/>
            <a:ext cx="1315520" cy="1315520"/>
          </a:xfrm>
          <a:prstGeom prst="flowChartConnector">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96D919F0-C6A1-4DB6-A679-3961AFF9618B}"/>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3777" y="4739537"/>
            <a:ext cx="1010720" cy="1010720"/>
          </a:xfrm>
          <a:prstGeom prst="rect">
            <a:avLst/>
          </a:prstGeom>
        </p:spPr>
      </p:pic>
    </p:spTree>
    <p:extLst>
      <p:ext uri="{BB962C8B-B14F-4D97-AF65-F5344CB8AC3E}">
        <p14:creationId xmlns:p14="http://schemas.microsoft.com/office/powerpoint/2010/main" val="292489937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1580</Words>
  <Application>Microsoft Office PowerPoint</Application>
  <PresentationFormat>Widescreen</PresentationFormat>
  <Paragraphs>136</Paragraphs>
  <Slides>18</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18</vt:i4>
      </vt:variant>
    </vt:vector>
  </HeadingPairs>
  <TitlesOfParts>
    <vt:vector size="28" baseType="lpstr">
      <vt:lpstr>Arial</vt:lpstr>
      <vt:lpstr>Arial Rounded MT Bold</vt:lpstr>
      <vt:lpstr>Calibri</vt:lpstr>
      <vt:lpstr>Calibri Light</vt:lpstr>
      <vt:lpstr>Cocogoose</vt:lpstr>
      <vt:lpstr>Entrar no grupo 2023 COEED BA Conferências na Terra da Liberdade, link através do ofício n. 42 do Feeba;</vt:lpstr>
      <vt:lpstr>inherit</vt:lpstr>
      <vt:lpstr>open sans</vt:lpstr>
      <vt:lpstr>Times New Roman</vt:lpstr>
      <vt:lpstr>Tema do Office</vt:lpstr>
      <vt:lpstr>FEEBA E REDE DE FÓRUNS MUNICIPAIS DE EDUCAÇÃO DA BAHIA</vt:lpstr>
      <vt:lpstr>SOBRE O FEEBA</vt:lpstr>
      <vt:lpstr>Apresentação do PowerPoint</vt:lpstr>
      <vt:lpstr>Apresentação do PowerPoint</vt:lpstr>
      <vt:lpstr>REDE DE FÓRUNS MUNICIPAIS DE EDUCAÇÃO DA BAHIA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PROPOSTA DA REDE DE FÓRUNS G5 PARA O MUNICÍPIOS DO NTE 04 SOBRE AS ETAPAS MUNICIPAIS DA COMED</vt:lpstr>
      <vt:lpstr>PROPOSTA DA REDE DE FÓRUNS G5 PARA O MUNICÍPIOS DO NTE 04 SOBRE AS ETAPAS MUNICIPAIS DA COMED</vt:lpstr>
      <vt:lpstr>REFERENCIAIS BIBLIOGRÁFICOS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Glauber</dc:creator>
  <cp:lastModifiedBy>Gregorio Luis de Jesus</cp:lastModifiedBy>
  <cp:revision>29</cp:revision>
  <dcterms:created xsi:type="dcterms:W3CDTF">2023-08-31T08:51:04Z</dcterms:created>
  <dcterms:modified xsi:type="dcterms:W3CDTF">2023-09-11T09:39:16Z</dcterms:modified>
</cp:coreProperties>
</file>