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8288000" cy="10287000"/>
  <p:notesSz cx="6858000" cy="9144000"/>
  <p:embeddedFontLst>
    <p:embeddedFont>
      <p:font typeface="Montserrat" panose="020B0604020202020204" charset="0"/>
      <p:regular r:id="rId22"/>
    </p:embeddedFont>
    <p:embeddedFont>
      <p:font typeface="Montserrat Bold" panose="020B0604020202020204" charset="0"/>
      <p:regular r:id="rId23"/>
    </p:embeddedFont>
    <p:embeddedFont>
      <p:font typeface="Open Sans Bold" panose="020B0604020202020204" charset="0"/>
      <p:regular r:id="rId24"/>
    </p:embeddedFont>
    <p:embeddedFont>
      <p:font typeface="Montserrat Classic Bold" panose="020B0604020202020204" charset="0"/>
      <p:regular r:id="rId25"/>
    </p:embeddedFont>
    <p:embeddedFont>
      <p:font typeface="Montserrat Medium" panose="020B0604020202020204" charset="0"/>
      <p:regular r:id="rId26"/>
    </p:embeddedFont>
    <p:embeddedFont>
      <p:font typeface="Montserrat Classic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.svg"/><Relationship Id="rId5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10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5" Type="http://schemas.openxmlformats.org/officeDocument/2006/relationships/image" Target="../media/image22.svg"/><Relationship Id="rId10" Type="http://schemas.openxmlformats.org/officeDocument/2006/relationships/image" Target="../media/image2.png"/><Relationship Id="rId9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10" Type="http://schemas.openxmlformats.org/officeDocument/2006/relationships/image" Target="../media/image2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57323" y="1968699"/>
            <a:ext cx="14504756" cy="2911439"/>
            <a:chOff x="0" y="-49127"/>
            <a:chExt cx="19339675" cy="3881918"/>
          </a:xfrm>
        </p:grpSpPr>
        <p:sp>
          <p:nvSpPr>
            <p:cNvPr id="4" name="TextBox 4"/>
            <p:cNvSpPr txBox="1"/>
            <p:nvPr/>
          </p:nvSpPr>
          <p:spPr>
            <a:xfrm>
              <a:off x="1684915" y="-49127"/>
              <a:ext cx="17654760" cy="180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75"/>
                </a:lnSpc>
              </a:pPr>
              <a:r>
                <a:rPr lang="en-US" sz="4479" dirty="0">
                  <a:solidFill>
                    <a:srgbClr val="191919"/>
                  </a:solidFill>
                  <a:latin typeface="Montserrat Classic Bold"/>
                </a:rPr>
                <a:t>FINANCIAMENTO DA EDUCAÇÃO DO CAMPO: PROJETOS EM DISPUTA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408383"/>
              <a:ext cx="17654760" cy="1424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79"/>
                </a:lnSpc>
              </a:pPr>
              <a:r>
                <a:rPr lang="en-US" sz="3128">
                  <a:solidFill>
                    <a:srgbClr val="191919"/>
                  </a:solidFill>
                  <a:latin typeface="Montserrat Bold"/>
                </a:rPr>
                <a:t>Prof. Me. Pascoal João dos Santos</a:t>
              </a:r>
            </a:p>
            <a:p>
              <a:pPr>
                <a:lnSpc>
                  <a:spcPts val="4379"/>
                </a:lnSpc>
              </a:pPr>
              <a:endParaRPr lang="en-US" sz="3128">
                <a:solidFill>
                  <a:srgbClr val="191919"/>
                </a:solidFill>
                <a:latin typeface="Montserra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362200" y="5905500"/>
            <a:ext cx="11259175" cy="3468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7"/>
              </a:lnSpc>
            </a:pPr>
            <a:r>
              <a:rPr lang="en-US" sz="3305" dirty="0">
                <a:solidFill>
                  <a:srgbClr val="191919"/>
                </a:solidFill>
                <a:latin typeface="Open Sans Bold"/>
              </a:rPr>
              <a:t>A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história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de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toda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a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sociedade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até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nossos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dias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consiste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no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desenvolvimento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dos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antagonismos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de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classe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,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antagonismos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que se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têm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revestido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de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formas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diferentes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nas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diferentes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épocas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.</a:t>
            </a:r>
          </a:p>
          <a:p>
            <a:pPr algn="ctr">
              <a:lnSpc>
                <a:spcPts val="4627"/>
              </a:lnSpc>
            </a:pPr>
            <a:r>
              <a:rPr lang="en-US" sz="3305" dirty="0">
                <a:solidFill>
                  <a:srgbClr val="191919"/>
                </a:solidFill>
                <a:latin typeface="Open Sans Bold"/>
              </a:rPr>
              <a:t>(MARX, K. Manifesto </a:t>
            </a:r>
            <a:r>
              <a:rPr lang="en-US" sz="3305" dirty="0" err="1">
                <a:solidFill>
                  <a:srgbClr val="191919"/>
                </a:solidFill>
                <a:latin typeface="Open Sans Bold"/>
              </a:rPr>
              <a:t>Comunista</a:t>
            </a:r>
            <a:r>
              <a:rPr lang="en-US" sz="3305" dirty="0">
                <a:solidFill>
                  <a:srgbClr val="191919"/>
                </a:solidFill>
                <a:latin typeface="Open Sans Bold"/>
              </a:rPr>
              <a:t>, 1848, p.12-13).</a:t>
            </a:r>
          </a:p>
          <a:p>
            <a:pPr algn="ctr">
              <a:lnSpc>
                <a:spcPts val="4627"/>
              </a:lnSpc>
            </a:pPr>
            <a:endParaRPr lang="en-US" sz="3305" dirty="0">
              <a:solidFill>
                <a:srgbClr val="191919"/>
              </a:solidFill>
              <a:latin typeface="Open Sans Bold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14782800" y="6286500"/>
            <a:ext cx="3683024" cy="4157783"/>
          </a:xfrm>
          <a:custGeom>
            <a:avLst/>
            <a:gdLst/>
            <a:ahLst/>
            <a:cxnLst/>
            <a:rect l="l" t="t" r="r" b="b"/>
            <a:pathLst>
              <a:path w="2346497" h="2425889">
                <a:moveTo>
                  <a:pt x="0" y="0"/>
                </a:moveTo>
                <a:lnTo>
                  <a:pt x="2346497" y="0"/>
                </a:lnTo>
                <a:lnTo>
                  <a:pt x="2346497" y="2425889"/>
                </a:lnTo>
                <a:lnTo>
                  <a:pt x="0" y="2425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 r="-27034"/>
            </a:stretch>
          </a:blipFill>
        </p:spPr>
      </p:sp>
      <p:sp>
        <p:nvSpPr>
          <p:cNvPr id="10" name="Freeform 3"/>
          <p:cNvSpPr/>
          <p:nvPr/>
        </p:nvSpPr>
        <p:spPr>
          <a:xfrm rot="7559269">
            <a:off x="1066800" y="3019023"/>
            <a:ext cx="1759219" cy="2506659"/>
          </a:xfrm>
          <a:custGeom>
            <a:avLst/>
            <a:gdLst/>
            <a:ahLst/>
            <a:cxnLst/>
            <a:rect l="l" t="t" r="r" b="b"/>
            <a:pathLst>
              <a:path w="1759219" h="2506659">
                <a:moveTo>
                  <a:pt x="0" y="0"/>
                </a:moveTo>
                <a:lnTo>
                  <a:pt x="1759218" y="0"/>
                </a:lnTo>
                <a:lnTo>
                  <a:pt x="1759218" y="2506659"/>
                </a:lnTo>
                <a:lnTo>
                  <a:pt x="0" y="25066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3"/>
          <p:cNvSpPr/>
          <p:nvPr/>
        </p:nvSpPr>
        <p:spPr>
          <a:xfrm rot="8046651">
            <a:off x="15186726" y="563986"/>
            <a:ext cx="1759219" cy="2506659"/>
          </a:xfrm>
          <a:custGeom>
            <a:avLst/>
            <a:gdLst/>
            <a:ahLst/>
            <a:cxnLst/>
            <a:rect l="l" t="t" r="r" b="b"/>
            <a:pathLst>
              <a:path w="1759219" h="2506659">
                <a:moveTo>
                  <a:pt x="0" y="0"/>
                </a:moveTo>
                <a:lnTo>
                  <a:pt x="1759218" y="0"/>
                </a:lnTo>
                <a:lnTo>
                  <a:pt x="1759218" y="2506659"/>
                </a:lnTo>
                <a:lnTo>
                  <a:pt x="0" y="25066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0224" y="805874"/>
            <a:ext cx="10647551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>
                <a:solidFill>
                  <a:srgbClr val="191919"/>
                </a:solidFill>
                <a:latin typeface="Montserrat Classic"/>
              </a:rPr>
              <a:t>Valor aluno/ano a partir do FUNDEF: urbano e rural:</a:t>
            </a:r>
          </a:p>
          <a:p>
            <a:pPr>
              <a:lnSpc>
                <a:spcPts val="3840"/>
              </a:lnSpc>
            </a:pPr>
            <a:endParaRPr lang="en-US" sz="3200">
              <a:solidFill>
                <a:srgbClr val="191919"/>
              </a:solidFill>
              <a:latin typeface="Montserrat Classic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58607"/>
              </p:ext>
            </p:extLst>
          </p:nvPr>
        </p:nvGraphicFramePr>
        <p:xfrm>
          <a:off x="508772" y="2171700"/>
          <a:ext cx="17047628" cy="7086600"/>
        </p:xfrm>
        <a:graphic>
          <a:graphicData uri="http://schemas.openxmlformats.org/drawingml/2006/table">
            <a:tbl>
              <a:tblPr/>
              <a:tblGrid>
                <a:gridCol w="2889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5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6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1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41907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2800" dirty="0"/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 Classic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191919"/>
                          </a:solidFill>
                          <a:latin typeface="Montserrat Classic"/>
                        </a:rPr>
                        <a:t>A</a:t>
                      </a:r>
                      <a:r>
                        <a:rPr lang="en-US" sz="2800" dirty="0" err="1" smtClean="0">
                          <a:solidFill>
                            <a:srgbClr val="191919"/>
                          </a:solidFill>
                          <a:latin typeface="Montserrat Classic"/>
                        </a:rPr>
                        <a:t>no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 Classic"/>
                      </a:endParaRPr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 Class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valor</a:t>
                      </a:r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aluno 1ª a 4ª série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valor</a:t>
                      </a:r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aluno 5ª a 8ª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valor</a:t>
                      </a:r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aluno: ensino especial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legislação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391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2800"/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1997</a:t>
                      </a:r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300,00</a:t>
                      </a:r>
                    </a:p>
                    <a:p>
                      <a:pPr marL="215901" lvl="1" indent="0">
                        <a:lnSpc>
                          <a:spcPts val="2800"/>
                        </a:lnSpc>
                        <a:buFont typeface="Arial"/>
                        <a:buNone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300,00</a:t>
                      </a:r>
                    </a:p>
                    <a:p>
                      <a:pPr marL="215901" lvl="1" indent="0">
                        <a:lnSpc>
                          <a:spcPts val="2800"/>
                        </a:lnSpc>
                        <a:buFont typeface="Arial"/>
                        <a:buNone/>
                      </a:pP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 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300,00</a:t>
                      </a:r>
                    </a:p>
                    <a:p>
                      <a:pPr marL="215901" lvl="1" indent="0">
                        <a:lnSpc>
                          <a:spcPts val="2800"/>
                        </a:lnSpc>
                        <a:buFont typeface="Arial"/>
                        <a:buNone/>
                      </a:pP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 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Lei</a:t>
                      </a:r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9.424/1996  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7380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2800" dirty="0"/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 Classic"/>
                        </a:rPr>
                        <a:t>  1998</a:t>
                      </a:r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 Class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315,00</a:t>
                      </a:r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315,00  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315,00</a:t>
                      </a:r>
                    </a:p>
                    <a:p>
                      <a:pPr marL="215901" lvl="1" indent="0">
                        <a:lnSpc>
                          <a:spcPts val="2800"/>
                        </a:lnSpc>
                        <a:buFont typeface="Arial"/>
                        <a:buNone/>
                      </a:pP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 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191919"/>
                          </a:solidFill>
                          <a:latin typeface="Montserrat"/>
                        </a:rPr>
                        <a:t>Decreto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2.440/97  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122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2800"/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1999</a:t>
                      </a:r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315,00</a:t>
                      </a:r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315,00</a:t>
                      </a:r>
                    </a:p>
                    <a:p>
                      <a:pPr marL="215901" lvl="1" indent="0">
                        <a:lnSpc>
                          <a:spcPts val="2800"/>
                        </a:lnSpc>
                        <a:buFont typeface="Arial"/>
                        <a:buNone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315,00</a:t>
                      </a:r>
                    </a:p>
                    <a:p>
                      <a:pPr marL="215901" lvl="1" indent="0">
                        <a:lnSpc>
                          <a:spcPts val="2800"/>
                        </a:lnSpc>
                        <a:buFont typeface="Arial"/>
                        <a:buNone/>
                      </a:pP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 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l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191919"/>
                          </a:solidFill>
                          <a:latin typeface="Montserrat"/>
                        </a:rPr>
                        <a:t>Decreto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  <a:p>
                      <a:pPr marL="431801" lvl="1" indent="-215900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2.935/99</a:t>
                      </a:r>
                    </a:p>
                    <a:p>
                      <a:pPr marL="215901" lvl="1" indent="0">
                        <a:lnSpc>
                          <a:spcPts val="2800"/>
                        </a:lnSpc>
                        <a:buFont typeface="Arial"/>
                        <a:buNone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11407"/>
              </p:ext>
            </p:extLst>
          </p:nvPr>
        </p:nvGraphicFramePr>
        <p:xfrm>
          <a:off x="620185" y="3238500"/>
          <a:ext cx="17047628" cy="5049278"/>
        </p:xfrm>
        <a:graphic>
          <a:graphicData uri="http://schemas.openxmlformats.org/drawingml/2006/table">
            <a:tbl>
              <a:tblPr/>
              <a:tblGrid>
                <a:gridCol w="296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5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6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1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4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28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 Classic"/>
                        </a:rPr>
                        <a:t>  2000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 Class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28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333,00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28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333,00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28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349,65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28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191919"/>
                          </a:solidFill>
                          <a:latin typeface="Montserrat"/>
                        </a:rPr>
                        <a:t>Decreto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3.329/99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28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2001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marL="215901" lvl="1" indent="0" algn="ctr">
                        <a:lnSpc>
                          <a:spcPct val="100000"/>
                        </a:lnSpc>
                        <a:buFont typeface="Arial"/>
                        <a:buNone/>
                        <a:defRPr/>
                      </a:pPr>
                      <a:endParaRPr lang="en-US" sz="2800" dirty="0"/>
                    </a:p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361,00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361,00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381,15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191919"/>
                          </a:solidFill>
                          <a:latin typeface="Montserrat"/>
                        </a:rPr>
                        <a:t>Decreto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3.742/2001  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9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28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2002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418,00</a:t>
                      </a:r>
                    </a:p>
                    <a:p>
                      <a:pPr marL="215901" lvl="1" indent="0" algn="ctr">
                        <a:lnSpc>
                          <a:spcPct val="100000"/>
                        </a:lnSpc>
                        <a:buFont typeface="Arial"/>
                        <a:buNone/>
                      </a:pP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418,00  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338,90  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191919"/>
                          </a:solidFill>
                          <a:latin typeface="Montserrat"/>
                        </a:rPr>
                        <a:t>Decreto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  <a:p>
                      <a:pPr marL="431801" lvl="1" indent="-215900" algn="ctr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4.103/2002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3820223" y="1790700"/>
            <a:ext cx="10647551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dirty="0">
                <a:solidFill>
                  <a:srgbClr val="191919"/>
                </a:solidFill>
                <a:latin typeface="Montserrat Classic"/>
              </a:rPr>
              <a:t>Valor </a:t>
            </a:r>
            <a:r>
              <a:rPr lang="en-US" sz="3200" dirty="0" err="1">
                <a:solidFill>
                  <a:srgbClr val="191919"/>
                </a:solidFill>
                <a:latin typeface="Montserrat Classic"/>
              </a:rPr>
              <a:t>aluno</a:t>
            </a:r>
            <a:r>
              <a:rPr lang="en-US" sz="3200" dirty="0">
                <a:solidFill>
                  <a:srgbClr val="191919"/>
                </a:solidFill>
                <a:latin typeface="Montserrat Classic"/>
              </a:rPr>
              <a:t>/</a:t>
            </a:r>
            <a:r>
              <a:rPr lang="en-US" sz="3200" dirty="0" err="1">
                <a:solidFill>
                  <a:srgbClr val="191919"/>
                </a:solidFill>
                <a:latin typeface="Montserrat Classic"/>
              </a:rPr>
              <a:t>ano</a:t>
            </a:r>
            <a:r>
              <a:rPr lang="en-US" sz="3200" dirty="0">
                <a:solidFill>
                  <a:srgbClr val="191919"/>
                </a:solidFill>
                <a:latin typeface="Montserrat Classic"/>
              </a:rPr>
              <a:t> a </a:t>
            </a:r>
            <a:r>
              <a:rPr lang="en-US" sz="3200" dirty="0" err="1">
                <a:solidFill>
                  <a:srgbClr val="191919"/>
                </a:solidFill>
                <a:latin typeface="Montserrat Classic"/>
              </a:rPr>
              <a:t>partir</a:t>
            </a:r>
            <a:r>
              <a:rPr lang="en-US" sz="3200" dirty="0">
                <a:solidFill>
                  <a:srgbClr val="191919"/>
                </a:solidFill>
                <a:latin typeface="Montserrat Classic"/>
              </a:rPr>
              <a:t> do FUNDEF: </a:t>
            </a:r>
            <a:r>
              <a:rPr lang="en-US" sz="3200" dirty="0" err="1">
                <a:solidFill>
                  <a:srgbClr val="191919"/>
                </a:solidFill>
                <a:latin typeface="Montserrat Classic"/>
              </a:rPr>
              <a:t>urbano</a:t>
            </a:r>
            <a:r>
              <a:rPr lang="en-US" sz="3200" dirty="0">
                <a:solidFill>
                  <a:srgbClr val="191919"/>
                </a:solidFill>
                <a:latin typeface="Montserrat Classic"/>
              </a:rPr>
              <a:t> e rural:</a:t>
            </a:r>
          </a:p>
          <a:p>
            <a:pPr>
              <a:lnSpc>
                <a:spcPts val="3840"/>
              </a:lnSpc>
            </a:pPr>
            <a:endParaRPr lang="en-US" sz="3200" dirty="0">
              <a:solidFill>
                <a:srgbClr val="191919"/>
              </a:solidFill>
              <a:latin typeface="Montserrat Classic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86582"/>
              </p:ext>
            </p:extLst>
          </p:nvPr>
        </p:nvGraphicFramePr>
        <p:xfrm>
          <a:off x="508772" y="2171701"/>
          <a:ext cx="17047630" cy="5554778"/>
        </p:xfrm>
        <a:graphic>
          <a:graphicData uri="http://schemas.openxmlformats.org/drawingml/2006/table">
            <a:tbl>
              <a:tblPr/>
              <a:tblGrid>
                <a:gridCol w="485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9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0622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2800"/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2003</a:t>
                      </a:r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800" dirty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446,00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462,00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800" dirty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446,00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462,00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800" dirty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468,30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485,10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800" dirty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191919"/>
                          </a:solidFill>
                          <a:latin typeface="Montserrat"/>
                        </a:rPr>
                        <a:t>Decreto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4.580/2003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191919"/>
                          </a:solidFill>
                          <a:latin typeface="Montserrat"/>
                        </a:rPr>
                        <a:t>Decreto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4.861/2003  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30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2800"/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2004</a:t>
                      </a:r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ctr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 algn="ctr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537,71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ctr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 algn="ctr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537,71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ctr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 algn="ctr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564,60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ctr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 dirty="0"/>
                    </a:p>
                    <a:p>
                      <a:pPr marL="431801" lvl="1" indent="-215900" algn="ctr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  <a:r>
                        <a:rPr lang="en-US" sz="2800" dirty="0" err="1">
                          <a:solidFill>
                            <a:srgbClr val="191919"/>
                          </a:solidFill>
                          <a:latin typeface="Montserrat"/>
                        </a:rPr>
                        <a:t>Decreto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  <a:p>
                      <a:pPr marL="431801" lvl="1" indent="-215900" algn="ctr">
                        <a:lnSpc>
                          <a:spcPts val="2800"/>
                        </a:lnSpc>
                        <a:buFont typeface="Arial"/>
                        <a:buChar char="•"/>
                      </a:pPr>
                      <a:r>
                        <a:rPr lang="en-US" sz="2800" dirty="0" smtClean="0">
                          <a:solidFill>
                            <a:srgbClr val="191919"/>
                          </a:solidFill>
                          <a:latin typeface="Montserrat"/>
                        </a:rPr>
                        <a:t>4.966/2004</a:t>
                      </a:r>
                      <a:endParaRPr lang="en-US" sz="28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470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a partir de 2005 os valores foram diferenciados</a:t>
                      </a:r>
                      <a:endParaRPr lang="en-US" sz="28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ctr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ctr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431801" lvl="1" indent="-215900" algn="ctr">
                        <a:lnSpc>
                          <a:spcPts val="2800"/>
                        </a:lnSpc>
                        <a:buFont typeface="Arial"/>
                        <a:buChar char="•"/>
                        <a:defRPr/>
                      </a:pPr>
                      <a:endParaRPr lang="en-US" sz="28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28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3820224" y="805874"/>
            <a:ext cx="10647551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>
                <a:solidFill>
                  <a:srgbClr val="191919"/>
                </a:solidFill>
                <a:latin typeface="Montserrat Classic"/>
              </a:rPr>
              <a:t>Valor aluno/ano a partir do FUNDEF: urbano e rural:</a:t>
            </a:r>
          </a:p>
          <a:p>
            <a:pPr>
              <a:lnSpc>
                <a:spcPts val="3840"/>
              </a:lnSpc>
            </a:pPr>
            <a:endParaRPr lang="en-US" sz="3200">
              <a:solidFill>
                <a:srgbClr val="191919"/>
              </a:solidFill>
              <a:latin typeface="Montserrat Classic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14400" y="8120756"/>
            <a:ext cx="64008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>
                <a:latin typeface="Arial" panose="020B0604020202020204" pitchFamily="34" charset="0"/>
                <a:ea typeface="Arial" panose="020B0604020202020204" pitchFamily="34" charset="0"/>
              </a:rPr>
              <a:t>Fonte: Cavalcanti e Dantas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pt-BR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90800" y="2857500"/>
            <a:ext cx="14430476" cy="4189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lnSpc>
                <a:spcPts val="5514"/>
              </a:lnSpc>
            </a:pP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Obs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: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ainda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que o Norte e o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Nordeste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tivessem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os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maiores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contingentes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de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matrículas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nas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áreas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rurais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, a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operação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“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tartaruga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”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na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efetivação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dos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valores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diferenciados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gerou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prejuízos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absurdos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e o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consequente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atraso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no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processo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de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construção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da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qualidade</a:t>
            </a:r>
            <a:r>
              <a:rPr lang="en-US" sz="4242" dirty="0" smtClean="0">
                <a:solidFill>
                  <a:srgbClr val="191919"/>
                </a:solidFill>
                <a:latin typeface="Montserrat"/>
              </a:rPr>
              <a:t>…</a:t>
            </a:r>
            <a:endParaRPr lang="en-US" sz="4242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35560" y="-647700"/>
            <a:ext cx="2676593" cy="2014745"/>
          </a:xfrm>
          <a:custGeom>
            <a:avLst/>
            <a:gdLst/>
            <a:ahLst/>
            <a:cxnLst/>
            <a:rect l="l" t="t" r="r" b="b"/>
            <a:pathLst>
              <a:path w="2676593" h="2014745">
                <a:moveTo>
                  <a:pt x="0" y="0"/>
                </a:moveTo>
                <a:lnTo>
                  <a:pt x="2676594" y="0"/>
                </a:lnTo>
                <a:lnTo>
                  <a:pt x="2676594" y="2014745"/>
                </a:lnTo>
                <a:lnTo>
                  <a:pt x="0" y="201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"/>
          <p:cNvSpPr/>
          <p:nvPr/>
        </p:nvSpPr>
        <p:spPr>
          <a:xfrm>
            <a:off x="9829800" y="7048500"/>
            <a:ext cx="8437880" cy="3238500"/>
          </a:xfrm>
          <a:custGeom>
            <a:avLst/>
            <a:gdLst/>
            <a:ahLst/>
            <a:cxnLst/>
            <a:rect l="l" t="t" r="r" b="b"/>
            <a:pathLst>
              <a:path w="15197824" h="15197824">
                <a:moveTo>
                  <a:pt x="0" y="0"/>
                </a:moveTo>
                <a:lnTo>
                  <a:pt x="15197824" y="0"/>
                </a:lnTo>
                <a:lnTo>
                  <a:pt x="15197824" y="15197824"/>
                </a:lnTo>
                <a:lnTo>
                  <a:pt x="0" y="15197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1" t="-42353" r="-32515" b="-122247"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2088" y="397359"/>
            <a:ext cx="16923824" cy="242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>
                <a:solidFill>
                  <a:srgbClr val="191919"/>
                </a:solidFill>
                <a:latin typeface="Montserrat Classic"/>
              </a:rPr>
              <a:t>[3] Quando tomamos o CAQ [Custo Aluno Qualidade] inserido na Lei 11.494/97, do FUNDEB os valores de ponderação foram diferenciados desde a EI, passando pelo EF1, EF2 e EM, além da Educação Indígena e Quilombola, como se pode depreender abaixo:</a:t>
            </a:r>
          </a:p>
          <a:p>
            <a:pPr>
              <a:lnSpc>
                <a:spcPts val="3840"/>
              </a:lnSpc>
            </a:pPr>
            <a:endParaRPr lang="en-US" sz="3200">
              <a:solidFill>
                <a:srgbClr val="191919"/>
              </a:solidFill>
              <a:latin typeface="Montserrat Classic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504997"/>
              </p:ext>
            </p:extLst>
          </p:nvPr>
        </p:nvGraphicFramePr>
        <p:xfrm>
          <a:off x="682088" y="2525364"/>
          <a:ext cx="16923824" cy="7439022"/>
        </p:xfrm>
        <a:graphic>
          <a:graphicData uri="http://schemas.openxmlformats.org/drawingml/2006/table">
            <a:tbl>
              <a:tblPr/>
              <a:tblGrid>
                <a:gridCol w="198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7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6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9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3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622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22449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2800"/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ano</a:t>
                      </a:r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ef1 -urb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ef1-Ru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ef2-ur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ef2-Ru  </a:t>
                      </a: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EM-ur  </a:t>
                      </a: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EM-Ru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ind/qui  </a:t>
                      </a: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49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2800"/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2008</a:t>
                      </a:r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1.137,30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1.194,16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1.251,16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1.307,89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1.364,76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1.421,62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1.364,76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335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2010</a:t>
                      </a: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335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2012</a:t>
                      </a: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335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2014</a:t>
                      </a: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335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2016</a:t>
                      </a: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335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2018</a:t>
                      </a: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2449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2800"/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2020</a:t>
                      </a:r>
                    </a:p>
                    <a:p>
                      <a:pPr algn="ctr">
                        <a:lnSpc>
                          <a:spcPts val="3079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 Classic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C5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3.349,56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3.852,00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3.654,50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4.019,48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4.186,95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4.354,43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endParaRPr lang="en-US" sz="2800" dirty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4.019,48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 dirty="0">
                          <a:solidFill>
                            <a:srgbClr val="191919"/>
                          </a:solidFill>
                          <a:latin typeface="Montserrat"/>
                        </a:rPr>
                        <a:t>  </a:t>
                      </a:r>
                    </a:p>
                  </a:txBody>
                  <a:tcPr marL="85725" marR="85725" marT="85725" marB="85725" anchor="ctr">
                    <a:lnL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31976">
            <a:off x="4193177" y="-978709"/>
            <a:ext cx="10291437" cy="12384651"/>
          </a:xfrm>
          <a:custGeom>
            <a:avLst/>
            <a:gdLst/>
            <a:ahLst/>
            <a:cxnLst/>
            <a:rect l="l" t="t" r="r" b="b"/>
            <a:pathLst>
              <a:path w="20005316" h="20604726">
                <a:moveTo>
                  <a:pt x="0" y="0"/>
                </a:moveTo>
                <a:lnTo>
                  <a:pt x="20005316" y="0"/>
                </a:lnTo>
                <a:lnTo>
                  <a:pt x="20005316" y="20604726"/>
                </a:lnTo>
                <a:lnTo>
                  <a:pt x="0" y="20604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66797" t="-531" r="-27592" b="-115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1958" y="1951305"/>
            <a:ext cx="16954688" cy="6524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lnSpc>
                <a:spcPts val="4324"/>
              </a:lnSpc>
            </a:pP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Não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podemos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nos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dar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o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luxo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acreditar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que a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efetivação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de “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fatores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ponderação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”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diferenciados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entre 2008 e 2020 se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deu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por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“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bondade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”. Sim,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pelas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constantes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articulações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processos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pressões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…</a:t>
            </a:r>
          </a:p>
          <a:p>
            <a:pPr algn="just">
              <a:lnSpc>
                <a:spcPts val="4324"/>
              </a:lnSpc>
            </a:pPr>
            <a:endParaRPr lang="en-US" sz="3603" dirty="0">
              <a:solidFill>
                <a:srgbClr val="191919"/>
              </a:solidFill>
              <a:latin typeface="Montserrat Classic"/>
            </a:endParaRPr>
          </a:p>
          <a:p>
            <a:pPr marL="0" lvl="0" indent="0" algn="just">
              <a:lnSpc>
                <a:spcPts val="4324"/>
              </a:lnSpc>
              <a:spcBef>
                <a:spcPct val="0"/>
              </a:spcBef>
            </a:pP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[4] Mas,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tomando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o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Padrão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Qualidade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Referencial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[PQR]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criado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pela UFPR e pela UFG, para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avançar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quanto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aos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valores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do CAQ, inclusive,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considerando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a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oferta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a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partir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de 5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critérios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: [1]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garantia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acesso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; [2]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condições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adequadas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permanência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e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aprendizagem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; [3]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emancipação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e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inserção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social; [4]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promoção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do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desenvolvimento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a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partir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desenvolvimento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humano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político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e social; e [5] (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não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)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reprodução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mecanismos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diferenciação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e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exclusão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social,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valores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deveriam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603" dirty="0" err="1">
                <a:solidFill>
                  <a:srgbClr val="191919"/>
                </a:solidFill>
                <a:latin typeface="Montserrat Classic"/>
              </a:rPr>
              <a:t>ser</a:t>
            </a:r>
            <a:r>
              <a:rPr lang="en-US" sz="3603" dirty="0">
                <a:solidFill>
                  <a:srgbClr val="191919"/>
                </a:solidFill>
                <a:latin typeface="Montserrat Classic"/>
              </a:rPr>
              <a:t> outros.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46307"/>
              </p:ext>
            </p:extLst>
          </p:nvPr>
        </p:nvGraphicFramePr>
        <p:xfrm>
          <a:off x="838200" y="1943101"/>
          <a:ext cx="16535404" cy="74066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33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9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3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400"/>
                        <a:t>ETAPA</a:t>
                      </a: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400"/>
                        <a:t>CAQ</a:t>
                      </a: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400"/>
                        <a:t>FUNDEB</a:t>
                      </a: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400"/>
                        <a:t>DIFERENÇA [%</a:t>
                      </a:r>
                    </a:p>
                  </a:txBody>
                  <a:tcPr marL="190500" marR="190500" marT="190500" marB="190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4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/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400" dirty="0" err="1" smtClean="0"/>
                        <a:t>Fpon</a:t>
                      </a:r>
                      <a:r>
                        <a:rPr lang="en-US" sz="2400" baseline="0" dirty="0" smtClean="0"/>
                        <a:t>               v/a/</a:t>
                      </a:r>
                      <a:endParaRPr lang="en-US" sz="2400" dirty="0"/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400" dirty="0" err="1" smtClean="0"/>
                        <a:t>Fpn</a:t>
                      </a:r>
                      <a:r>
                        <a:rPr lang="en-US" sz="2400" dirty="0" smtClean="0"/>
                        <a:t>                   v/a/a</a:t>
                      </a:r>
                      <a:endParaRPr lang="en-US" sz="2400" dirty="0"/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/>
                    </a:p>
                  </a:txBody>
                  <a:tcPr marL="190500" marR="190500" marT="190500" marB="190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7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</a:t>
                      </a:r>
                      <a:r>
                        <a:rPr lang="en-US" sz="2400" dirty="0" err="1"/>
                        <a:t>crec</a:t>
                      </a:r>
                      <a:r>
                        <a:rPr lang="en-US" sz="2400" dirty="0"/>
                        <a:t> par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</a:t>
                      </a:r>
                      <a:endParaRPr lang="en-US" sz="24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1,65      10.980,00     </a:t>
                      </a: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1,20      5.277,49                    </a:t>
                      </a: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</a:t>
                      </a:r>
                      <a:r>
                        <a:rPr lang="en-US" sz="2400" dirty="0" smtClean="0"/>
                        <a:t>108%</a:t>
                      </a:r>
                    </a:p>
                  </a:txBody>
                  <a:tcPr marL="190500" marR="190500" marT="190500" marB="190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7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</a:t>
                      </a:r>
                      <a:r>
                        <a:rPr lang="en-US" sz="2400" dirty="0" err="1"/>
                        <a:t>crec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int</a:t>
                      </a:r>
                      <a:r>
                        <a:rPr lang="en-US" sz="2400" dirty="0"/>
                        <a:t>     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</a:t>
                      </a:r>
                      <a:endParaRPr lang="en-US" sz="24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3,35     22.188,00     </a:t>
                      </a: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1,30      5.717,38                    </a:t>
                      </a: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288</a:t>
                      </a:r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a:txBody>
                  <a:tcPr marL="190500" marR="190500" marT="190500" marB="190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7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pre-p         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</a:t>
                      </a:r>
                      <a:endParaRPr lang="en-US" sz="24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1,24       8.244,00     </a:t>
                      </a: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1,10      4.837,70                      </a:t>
                      </a: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70</a:t>
                      </a:r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a:txBody>
                  <a:tcPr marL="190500" marR="190500" marT="190500" marB="190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87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pre-in        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</a:t>
                      </a:r>
                      <a:endParaRPr lang="en-US" sz="2400" dirty="0">
                        <a:solidFill>
                          <a:srgbClr val="191919"/>
                        </a:solidFill>
                        <a:latin typeface="Montserrat"/>
                      </a:endParaRP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2,37     15.696,00    </a:t>
                      </a: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1,30      5.717,28                    </a:t>
                      </a:r>
                    </a:p>
                  </a:txBody>
                  <a:tcPr marL="190500" marR="190500" marT="190500" marB="190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4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/>
                        <a:t>  175</a:t>
                      </a:r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a:txBody>
                  <a:tcPr marL="190500" marR="190500" marT="190500" marB="190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638754" y="450215"/>
            <a:ext cx="16208288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De acordo com as informações acima, observa-se que que não “andaram” como deveriam, conforme abaixo: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73856" y="2552700"/>
            <a:ext cx="14430476" cy="6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14"/>
              </a:lnSpc>
            </a:pP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Obs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: o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fator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de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ponderação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envolve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as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condições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e as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ausências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de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uma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etapa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ou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modalidade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: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cobertura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, infra-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estrutura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,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insumos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[...] e é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sempre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feito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por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comissões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multidisciplinares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integradas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por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diversas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4242" dirty="0" err="1">
                <a:solidFill>
                  <a:srgbClr val="191919"/>
                </a:solidFill>
                <a:latin typeface="Montserrat"/>
              </a:rPr>
              <a:t>entidades</a:t>
            </a:r>
            <a:r>
              <a:rPr lang="en-US" sz="4242" dirty="0">
                <a:solidFill>
                  <a:srgbClr val="191919"/>
                </a:solidFill>
                <a:latin typeface="Montserrat"/>
              </a:rPr>
              <a:t>…</a:t>
            </a:r>
          </a:p>
          <a:p>
            <a:pPr algn="just">
              <a:lnSpc>
                <a:spcPts val="5514"/>
              </a:lnSpc>
            </a:pPr>
            <a:endParaRPr lang="en-US" sz="4242" dirty="0">
              <a:solidFill>
                <a:srgbClr val="191919"/>
              </a:solidFill>
              <a:latin typeface="Montserrat"/>
            </a:endParaRPr>
          </a:p>
          <a:p>
            <a:pPr algn="just">
              <a:lnSpc>
                <a:spcPts val="4604"/>
              </a:lnSpc>
            </a:pPr>
            <a:endParaRPr lang="en-US" sz="4242" dirty="0">
              <a:solidFill>
                <a:srgbClr val="191919"/>
              </a:solidFill>
              <a:latin typeface="Montserrat"/>
            </a:endParaRPr>
          </a:p>
          <a:p>
            <a:pPr algn="just">
              <a:lnSpc>
                <a:spcPts val="4084"/>
              </a:lnSpc>
            </a:pPr>
            <a:endParaRPr lang="en-US" sz="4242" dirty="0">
              <a:solidFill>
                <a:srgbClr val="191919"/>
              </a:solidFill>
              <a:latin typeface="Montserrat"/>
            </a:endParaRPr>
          </a:p>
          <a:p>
            <a:pPr algn="just">
              <a:lnSpc>
                <a:spcPts val="4467"/>
              </a:lnSpc>
            </a:pPr>
            <a:endParaRPr lang="en-US" sz="4242" dirty="0">
              <a:solidFill>
                <a:srgbClr val="191919"/>
              </a:solidFill>
              <a:latin typeface="Montserrat"/>
            </a:endParaRPr>
          </a:p>
          <a:p>
            <a:pPr algn="just">
              <a:lnSpc>
                <a:spcPts val="4467"/>
              </a:lnSpc>
            </a:pPr>
            <a:endParaRPr lang="en-US" sz="4242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560" y="-647700"/>
            <a:ext cx="2676593" cy="2014745"/>
          </a:xfrm>
          <a:custGeom>
            <a:avLst/>
            <a:gdLst/>
            <a:ahLst/>
            <a:cxnLst/>
            <a:rect l="l" t="t" r="r" b="b"/>
            <a:pathLst>
              <a:path w="2676593" h="2014745">
                <a:moveTo>
                  <a:pt x="0" y="0"/>
                </a:moveTo>
                <a:lnTo>
                  <a:pt x="2676594" y="0"/>
                </a:lnTo>
                <a:lnTo>
                  <a:pt x="2676594" y="2014745"/>
                </a:lnTo>
                <a:lnTo>
                  <a:pt x="0" y="201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"/>
          <p:cNvSpPr/>
          <p:nvPr/>
        </p:nvSpPr>
        <p:spPr>
          <a:xfrm>
            <a:off x="8077200" y="4838700"/>
            <a:ext cx="10134600" cy="5448300"/>
          </a:xfrm>
          <a:custGeom>
            <a:avLst/>
            <a:gdLst/>
            <a:ahLst/>
            <a:cxnLst/>
            <a:rect l="l" t="t" r="r" b="b"/>
            <a:pathLst>
              <a:path w="15197824" h="15197824">
                <a:moveTo>
                  <a:pt x="0" y="0"/>
                </a:moveTo>
                <a:lnTo>
                  <a:pt x="15197824" y="0"/>
                </a:lnTo>
                <a:lnTo>
                  <a:pt x="15197824" y="15197824"/>
                </a:lnTo>
                <a:lnTo>
                  <a:pt x="0" y="15197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r="-32515" b="-85876"/>
            </a:stretch>
          </a:blipFill>
        </p:spPr>
      </p:sp>
      <p:sp>
        <p:nvSpPr>
          <p:cNvPr id="8" name="Freeform 7"/>
          <p:cNvSpPr/>
          <p:nvPr/>
        </p:nvSpPr>
        <p:spPr>
          <a:xfrm>
            <a:off x="13487400" y="8191500"/>
            <a:ext cx="3064876" cy="2513198"/>
          </a:xfrm>
          <a:custGeom>
            <a:avLst/>
            <a:gdLst/>
            <a:ahLst/>
            <a:cxnLst/>
            <a:rect l="l" t="t" r="r" b="b"/>
            <a:pathLst>
              <a:path w="3064876" h="2513198">
                <a:moveTo>
                  <a:pt x="0" y="0"/>
                </a:moveTo>
                <a:lnTo>
                  <a:pt x="3064876" y="0"/>
                </a:lnTo>
                <a:lnTo>
                  <a:pt x="3064876" y="2513198"/>
                </a:lnTo>
                <a:lnTo>
                  <a:pt x="0" y="25131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55735" y="424825"/>
            <a:ext cx="12060630" cy="2276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>
                <a:solidFill>
                  <a:srgbClr val="191919"/>
                </a:solidFill>
                <a:latin typeface="Montserrat Classic"/>
              </a:rPr>
              <a:t>[</a:t>
            </a:r>
            <a:r>
              <a:rPr lang="en-US" sz="3799">
                <a:solidFill>
                  <a:srgbClr val="191919"/>
                </a:solidFill>
                <a:latin typeface="Montserrat Classic Bold"/>
              </a:rPr>
              <a:t>Como se dão as “DISPUTAS” no âmbito municipal:</a:t>
            </a:r>
          </a:p>
          <a:p>
            <a:pPr>
              <a:lnSpc>
                <a:spcPts val="8999"/>
              </a:lnSpc>
            </a:pPr>
            <a:endParaRPr lang="en-US" sz="3799">
              <a:solidFill>
                <a:srgbClr val="191919"/>
              </a:solidFill>
              <a:latin typeface="Montserrat Classic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09800" y="2701300"/>
            <a:ext cx="13964437" cy="571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28"/>
              </a:lnSpc>
            </a:pPr>
            <a:r>
              <a:rPr lang="en-US" sz="3591" dirty="0">
                <a:solidFill>
                  <a:srgbClr val="191919"/>
                </a:solidFill>
                <a:latin typeface="Open Sans Bold"/>
              </a:rPr>
              <a:t>-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Depende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do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teor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organizativo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dos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trabalhadores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da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área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; </a:t>
            </a:r>
          </a:p>
          <a:p>
            <a:pPr algn="just">
              <a:lnSpc>
                <a:spcPts val="5028"/>
              </a:lnSpc>
            </a:pPr>
            <a:r>
              <a:rPr lang="en-US" sz="3591" dirty="0">
                <a:solidFill>
                  <a:srgbClr val="191919"/>
                </a:solidFill>
                <a:latin typeface="Open Sans Bold"/>
              </a:rPr>
              <a:t>-do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nível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de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interferência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dos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pais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/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responsáveis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nos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processos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de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construção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das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políticas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, inclusive as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educacionais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; </a:t>
            </a:r>
          </a:p>
          <a:p>
            <a:pPr algn="just">
              <a:lnSpc>
                <a:spcPts val="5028"/>
              </a:lnSpc>
            </a:pPr>
            <a:r>
              <a:rPr lang="en-US" sz="3591" dirty="0">
                <a:solidFill>
                  <a:srgbClr val="191919"/>
                </a:solidFill>
                <a:latin typeface="Open Sans Bold"/>
              </a:rPr>
              <a:t>-da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qualidade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das “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escolhas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”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político-eleitorais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; </a:t>
            </a:r>
          </a:p>
          <a:p>
            <a:pPr algn="just">
              <a:lnSpc>
                <a:spcPts val="5028"/>
              </a:lnSpc>
            </a:pPr>
            <a:r>
              <a:rPr lang="en-US" sz="3591" dirty="0">
                <a:solidFill>
                  <a:srgbClr val="191919"/>
                </a:solidFill>
                <a:latin typeface="Open Sans Bold"/>
              </a:rPr>
              <a:t>-dos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processos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participativos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quando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das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discussões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,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votações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e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efetivações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do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Ciclo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Orçamentário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; e </a:t>
            </a:r>
          </a:p>
          <a:p>
            <a:pPr algn="just">
              <a:lnSpc>
                <a:spcPts val="5028"/>
              </a:lnSpc>
            </a:pPr>
            <a:r>
              <a:rPr lang="en-US" sz="3591" dirty="0">
                <a:solidFill>
                  <a:srgbClr val="191919"/>
                </a:solidFill>
                <a:latin typeface="Open Sans Bold"/>
              </a:rPr>
              <a:t>-das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previsões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legais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e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na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Lei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Orgânica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dos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municípios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.</a:t>
            </a:r>
          </a:p>
          <a:p>
            <a:pPr algn="just">
              <a:lnSpc>
                <a:spcPts val="5028"/>
              </a:lnSpc>
            </a:pPr>
            <a:endParaRPr lang="en-US" sz="3591" dirty="0">
              <a:solidFill>
                <a:srgbClr val="191919"/>
              </a:solidFill>
              <a:latin typeface="Open Sans Bol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560" y="-647700"/>
            <a:ext cx="2676593" cy="2014745"/>
          </a:xfrm>
          <a:custGeom>
            <a:avLst/>
            <a:gdLst/>
            <a:ahLst/>
            <a:cxnLst/>
            <a:rect l="l" t="t" r="r" b="b"/>
            <a:pathLst>
              <a:path w="2676593" h="2014745">
                <a:moveTo>
                  <a:pt x="0" y="0"/>
                </a:moveTo>
                <a:lnTo>
                  <a:pt x="2676594" y="0"/>
                </a:lnTo>
                <a:lnTo>
                  <a:pt x="2676594" y="2014745"/>
                </a:lnTo>
                <a:lnTo>
                  <a:pt x="0" y="201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>
            <a:off x="14767561" y="6667500"/>
            <a:ext cx="3505199" cy="3619499"/>
          </a:xfrm>
          <a:custGeom>
            <a:avLst/>
            <a:gdLst/>
            <a:ahLst/>
            <a:cxnLst/>
            <a:rect l="l" t="t" r="r" b="b"/>
            <a:pathLst>
              <a:path w="1759219" h="2506659">
                <a:moveTo>
                  <a:pt x="0" y="0"/>
                </a:moveTo>
                <a:lnTo>
                  <a:pt x="1759218" y="0"/>
                </a:lnTo>
                <a:lnTo>
                  <a:pt x="1759218" y="2506659"/>
                </a:lnTo>
                <a:lnTo>
                  <a:pt x="0" y="25066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7"/>
          <p:cNvSpPr/>
          <p:nvPr/>
        </p:nvSpPr>
        <p:spPr>
          <a:xfrm>
            <a:off x="14987722" y="6667500"/>
            <a:ext cx="3064876" cy="3873082"/>
          </a:xfrm>
          <a:custGeom>
            <a:avLst/>
            <a:gdLst/>
            <a:ahLst/>
            <a:cxnLst/>
            <a:rect l="l" t="t" r="r" b="b"/>
            <a:pathLst>
              <a:path w="3064876" h="2513198">
                <a:moveTo>
                  <a:pt x="0" y="0"/>
                </a:moveTo>
                <a:lnTo>
                  <a:pt x="3064876" y="0"/>
                </a:lnTo>
                <a:lnTo>
                  <a:pt x="3064876" y="2513198"/>
                </a:lnTo>
                <a:lnTo>
                  <a:pt x="0" y="25131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72037" y="655217"/>
            <a:ext cx="14855742" cy="833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28"/>
              </a:lnSpc>
            </a:pPr>
            <a:r>
              <a:rPr lang="en-US" sz="3591" dirty="0">
                <a:solidFill>
                  <a:srgbClr val="191919"/>
                </a:solidFill>
                <a:latin typeface="Open Sans Bold"/>
              </a:rPr>
              <a:t>Se as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pontuações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acima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funcionam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,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não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teremos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RUBRICAS GENERALISTAS para a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educação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, sim RUBRICAS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específicas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e que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considerem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a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realidade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de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cada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Etapa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e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Modalidade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, inclusive a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realidade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do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entorno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dos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espaços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onde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estão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se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dando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as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ditas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etapas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e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modalidades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.</a:t>
            </a:r>
          </a:p>
          <a:p>
            <a:pPr algn="just">
              <a:lnSpc>
                <a:spcPts val="5028"/>
              </a:lnSpc>
            </a:pP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Enfim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, “nada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sobre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nõs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,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sem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nós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”...</a:t>
            </a:r>
          </a:p>
          <a:p>
            <a:pPr algn="just">
              <a:lnSpc>
                <a:spcPts val="5028"/>
              </a:lnSpc>
            </a:pPr>
            <a:endParaRPr lang="en-US" sz="3591" dirty="0">
              <a:solidFill>
                <a:srgbClr val="191919"/>
              </a:solidFill>
              <a:latin typeface="Open Sans Bold"/>
            </a:endParaRPr>
          </a:p>
          <a:p>
            <a:pPr algn="just">
              <a:lnSpc>
                <a:spcPts val="5028"/>
              </a:lnSpc>
            </a:pPr>
            <a:r>
              <a:rPr lang="en-US" sz="3591" dirty="0">
                <a:solidFill>
                  <a:srgbClr val="191919"/>
                </a:solidFill>
                <a:latin typeface="Open Sans Bold"/>
              </a:rPr>
              <a:t>E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na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Lei 14.113/2020,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por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que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foi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determinado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que a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Pedagogia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da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Alternância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deveria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ter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recursos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,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conforme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artigo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7º, § 3º, “b”: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devido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a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articulação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do FEEC, do FONEC, da RESAB, do MPA, das IES [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estaduais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e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federais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].</a:t>
            </a:r>
          </a:p>
          <a:p>
            <a:pPr algn="just">
              <a:lnSpc>
                <a:spcPts val="5028"/>
              </a:lnSpc>
            </a:pPr>
            <a:endParaRPr lang="en-US" sz="3591" dirty="0">
              <a:solidFill>
                <a:srgbClr val="191919"/>
              </a:solidFill>
              <a:latin typeface="Open Sans Bold"/>
            </a:endParaRPr>
          </a:p>
          <a:p>
            <a:pPr algn="just">
              <a:lnSpc>
                <a:spcPts val="5028"/>
              </a:lnSpc>
            </a:pP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Desta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591" dirty="0" err="1">
                <a:solidFill>
                  <a:srgbClr val="191919"/>
                </a:solidFill>
                <a:latin typeface="Open Sans Bold"/>
              </a:rPr>
              <a:t>sorte</a:t>
            </a:r>
            <a:r>
              <a:rPr lang="en-US" sz="3591" dirty="0">
                <a:solidFill>
                  <a:srgbClr val="191919"/>
                </a:solidFill>
                <a:latin typeface="Open Sans Bold"/>
              </a:rPr>
              <a:t>, NADA VEM SE A GENTE NÃO SE MEXE</a:t>
            </a:r>
            <a:r>
              <a:rPr lang="en-US" sz="3591" dirty="0" smtClean="0">
                <a:solidFill>
                  <a:srgbClr val="191919"/>
                </a:solidFill>
                <a:latin typeface="Open Sans Bold"/>
              </a:rPr>
              <a:t>…</a:t>
            </a:r>
            <a:endParaRPr lang="en-US" sz="3591" dirty="0">
              <a:solidFill>
                <a:srgbClr val="191919"/>
              </a:solidFill>
              <a:latin typeface="Open Sans Bol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560" y="-647700"/>
            <a:ext cx="2676593" cy="2014745"/>
          </a:xfrm>
          <a:custGeom>
            <a:avLst/>
            <a:gdLst/>
            <a:ahLst/>
            <a:cxnLst/>
            <a:rect l="l" t="t" r="r" b="b"/>
            <a:pathLst>
              <a:path w="2676593" h="2014745">
                <a:moveTo>
                  <a:pt x="0" y="0"/>
                </a:moveTo>
                <a:lnTo>
                  <a:pt x="2676594" y="0"/>
                </a:lnTo>
                <a:lnTo>
                  <a:pt x="2676594" y="2014745"/>
                </a:lnTo>
                <a:lnTo>
                  <a:pt x="0" y="201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 rot="10800000">
            <a:off x="15258781" y="8724900"/>
            <a:ext cx="3054619" cy="1506324"/>
          </a:xfrm>
          <a:custGeom>
            <a:avLst/>
            <a:gdLst/>
            <a:ahLst/>
            <a:cxnLst/>
            <a:rect l="l" t="t" r="r" b="b"/>
            <a:pathLst>
              <a:path w="1759219" h="2506659">
                <a:moveTo>
                  <a:pt x="0" y="0"/>
                </a:moveTo>
                <a:lnTo>
                  <a:pt x="1759218" y="0"/>
                </a:lnTo>
                <a:lnTo>
                  <a:pt x="1759218" y="2506659"/>
                </a:lnTo>
                <a:lnTo>
                  <a:pt x="0" y="25066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 t="-122750"/>
            </a:stretch>
          </a:blipFill>
        </p:spPr>
      </p:sp>
      <p:sp>
        <p:nvSpPr>
          <p:cNvPr id="8" name="Freeform 3"/>
          <p:cNvSpPr/>
          <p:nvPr/>
        </p:nvSpPr>
        <p:spPr>
          <a:xfrm rot="10800000">
            <a:off x="13746711" y="8727441"/>
            <a:ext cx="3054619" cy="1506324"/>
          </a:xfrm>
          <a:custGeom>
            <a:avLst/>
            <a:gdLst/>
            <a:ahLst/>
            <a:cxnLst/>
            <a:rect l="l" t="t" r="r" b="b"/>
            <a:pathLst>
              <a:path w="1759219" h="2506659">
                <a:moveTo>
                  <a:pt x="0" y="0"/>
                </a:moveTo>
                <a:lnTo>
                  <a:pt x="1759218" y="0"/>
                </a:lnTo>
                <a:lnTo>
                  <a:pt x="1759218" y="2506659"/>
                </a:lnTo>
                <a:lnTo>
                  <a:pt x="0" y="25066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 t="-122750"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49" y="3947100"/>
            <a:ext cx="6089970" cy="6400800"/>
          </a:xfrm>
          <a:custGeom>
            <a:avLst/>
            <a:gdLst/>
            <a:ahLst/>
            <a:cxnLst/>
            <a:rect l="l" t="t" r="r" b="b"/>
            <a:pathLst>
              <a:path w="14770740" h="14770740">
                <a:moveTo>
                  <a:pt x="0" y="0"/>
                </a:moveTo>
                <a:lnTo>
                  <a:pt x="14770740" y="0"/>
                </a:lnTo>
                <a:lnTo>
                  <a:pt x="14770740" y="14770741"/>
                </a:lnTo>
                <a:lnTo>
                  <a:pt x="0" y="14770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66318" t="-70240" r="-76223" b="-60524"/>
            </a:stretch>
          </a:blipFill>
        </p:spPr>
      </p:sp>
      <p:sp>
        <p:nvSpPr>
          <p:cNvPr id="7" name="Freeform 2"/>
          <p:cNvSpPr/>
          <p:nvPr/>
        </p:nvSpPr>
        <p:spPr>
          <a:xfrm>
            <a:off x="10633" y="-6202"/>
            <a:ext cx="6089970" cy="6400800"/>
          </a:xfrm>
          <a:custGeom>
            <a:avLst/>
            <a:gdLst/>
            <a:ahLst/>
            <a:cxnLst/>
            <a:rect l="l" t="t" r="r" b="b"/>
            <a:pathLst>
              <a:path w="14770740" h="14770740">
                <a:moveTo>
                  <a:pt x="0" y="0"/>
                </a:moveTo>
                <a:lnTo>
                  <a:pt x="14770740" y="0"/>
                </a:lnTo>
                <a:lnTo>
                  <a:pt x="14770740" y="14770741"/>
                </a:lnTo>
                <a:lnTo>
                  <a:pt x="0" y="14770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66318" t="-70240" r="-76223" b="-6052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05000" y="1638300"/>
            <a:ext cx="15697199" cy="8648700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>
              <a:lnSpc>
                <a:spcPts val="4199"/>
              </a:lnSpc>
            </a:pPr>
            <a:endParaRPr lang="en-US" sz="2999" dirty="0">
              <a:solidFill>
                <a:srgbClr val="191919"/>
              </a:solidFill>
              <a:latin typeface="Montserrat Medium"/>
            </a:endParaRPr>
          </a:p>
          <a:p>
            <a:pPr>
              <a:lnSpc>
                <a:spcPts val="2100"/>
              </a:lnSpc>
            </a:pPr>
            <a:r>
              <a:rPr lang="en-US" sz="1500" dirty="0" smtClean="0">
                <a:solidFill>
                  <a:srgbClr val="191919"/>
                </a:solidFill>
                <a:latin typeface="Montserrat"/>
              </a:rPr>
              <a:t>.</a:t>
            </a:r>
            <a:endParaRPr lang="en-US" sz="15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7201" y="2283105"/>
            <a:ext cx="17554920" cy="74789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191919"/>
                </a:solidFill>
                <a:latin typeface="YAFdtQi73Xs 0"/>
              </a:rPr>
              <a:t>[1] precisamos ter claro que quem sustenta o país são os pobres, por meio de “tributação regressiva” - sobre o consumo </a:t>
            </a:r>
            <a:r>
              <a:rPr lang="pt-BR" sz="2800" dirty="0" smtClean="0">
                <a:solidFill>
                  <a:srgbClr val="191919"/>
                </a:solidFill>
                <a:latin typeface="YAFdtQi73Xs 0"/>
              </a:rPr>
              <a:t>-;</a:t>
            </a:r>
          </a:p>
          <a:p>
            <a:endParaRPr lang="pt-BR" sz="2800" dirty="0">
              <a:solidFill>
                <a:srgbClr val="191919"/>
              </a:solidFill>
              <a:latin typeface="YAFdtQi73Xs 0"/>
            </a:endParaRPr>
          </a:p>
          <a:p>
            <a:r>
              <a:rPr lang="pt-BR" sz="2800" dirty="0">
                <a:solidFill>
                  <a:srgbClr val="191919"/>
                </a:solidFill>
                <a:latin typeface="YAFdtQi73Xs 0"/>
              </a:rPr>
              <a:t>[2] precisamos compreender que o Estado deve restituir os impostos, taxas e contribuições à sociedade na forma de serviços e serviços que são “direitos”, conforme o artigo 6º da CF-88</a:t>
            </a:r>
            <a:r>
              <a:rPr lang="pt-BR" sz="2800" dirty="0" smtClean="0">
                <a:solidFill>
                  <a:srgbClr val="191919"/>
                </a:solidFill>
                <a:latin typeface="YAFdtQi73Xs 0"/>
              </a:rPr>
              <a:t>;</a:t>
            </a:r>
          </a:p>
          <a:p>
            <a:endParaRPr lang="pt-BR" sz="2800" dirty="0">
              <a:solidFill>
                <a:srgbClr val="191919"/>
              </a:solidFill>
              <a:latin typeface="YAFdtQi73Xs 0"/>
            </a:endParaRPr>
          </a:p>
          <a:p>
            <a:r>
              <a:rPr lang="pt-BR" sz="2800" dirty="0">
                <a:solidFill>
                  <a:srgbClr val="191919"/>
                </a:solidFill>
                <a:latin typeface="YAFdtQi73Xs 0"/>
              </a:rPr>
              <a:t>[3] precisamos compreender que essa “restituição” se dá por meio de políticas públicas universais - quando se fala de ISONOMIA ou “direitos iguais”. Mas, se há DESIGUALDADES, é preciso construir políticas sociais ou reparadoras, no sentido de restaurar as assimetrias ou desigualdades</a:t>
            </a:r>
            <a:r>
              <a:rPr lang="pt-BR" sz="2800" dirty="0" smtClean="0">
                <a:solidFill>
                  <a:srgbClr val="191919"/>
                </a:solidFill>
                <a:latin typeface="YAFdtQi73Xs 0"/>
              </a:rPr>
              <a:t>;</a:t>
            </a:r>
          </a:p>
          <a:p>
            <a:endParaRPr lang="pt-BR" sz="2800" dirty="0" smtClean="0">
              <a:solidFill>
                <a:srgbClr val="191919"/>
              </a:solidFill>
              <a:latin typeface="YAFdtQi73Xs 0"/>
            </a:endParaRPr>
          </a:p>
          <a:p>
            <a:r>
              <a:rPr lang="pt-BR" sz="2800" dirty="0"/>
              <a:t>[4] e que, no que se refere aos investimentos estatais, o país tem priorizado, historicamente, os centros urbanos - em detrimento dos espaços campesinos </a:t>
            </a:r>
            <a:r>
              <a:rPr lang="pt-BR" sz="2800" dirty="0" smtClean="0"/>
              <a:t>-;</a:t>
            </a:r>
          </a:p>
          <a:p>
            <a:endParaRPr lang="pt-BR" sz="2800" dirty="0"/>
          </a:p>
          <a:p>
            <a:r>
              <a:rPr lang="pt-BR" sz="2800" dirty="0"/>
              <a:t>[5] e que no que se refere aos investimentos em educação, a educação rural e, a partir da década de 90 e anos 2000, a educação do campo ficou a reboque, conquistando algumas vitórias por conta das lutas travadas em todo pais e no âmbito das lutas junto ao legislativo e ao executivo, nas organizações campesinas, sociais e sindicais.</a:t>
            </a:r>
          </a:p>
          <a:p>
            <a:endParaRPr lang="pt-BR" sz="3200" dirty="0">
              <a:solidFill>
                <a:srgbClr val="191919"/>
              </a:solidFill>
              <a:effectLst/>
              <a:latin typeface="YAFdtQi73Xs 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096608" y="170073"/>
            <a:ext cx="16276105" cy="20058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ts val="3969"/>
              </a:lnSpc>
            </a:pPr>
            <a:endParaRPr lang="en-US" sz="3307" dirty="0" smtClean="0">
              <a:solidFill>
                <a:srgbClr val="191919"/>
              </a:solidFill>
              <a:latin typeface="Montserrat Classic"/>
            </a:endParaRPr>
          </a:p>
          <a:p>
            <a:pPr>
              <a:lnSpc>
                <a:spcPts val="3969"/>
              </a:lnSpc>
            </a:pPr>
            <a:r>
              <a:rPr lang="en-US" sz="3307" dirty="0" smtClean="0">
                <a:solidFill>
                  <a:srgbClr val="191919"/>
                </a:solidFill>
                <a:latin typeface="Montserrat Classic"/>
              </a:rPr>
              <a:t>No </a:t>
            </a:r>
            <a:r>
              <a:rPr lang="en-US" sz="3307" dirty="0">
                <a:solidFill>
                  <a:srgbClr val="191919"/>
                </a:solidFill>
                <a:latin typeface="Montserrat Classic"/>
              </a:rPr>
              <a:t>Manifesto, Karl Marx </a:t>
            </a:r>
            <a:r>
              <a:rPr lang="en-US" sz="3307" dirty="0" err="1">
                <a:solidFill>
                  <a:srgbClr val="191919"/>
                </a:solidFill>
                <a:latin typeface="Montserrat Classic"/>
              </a:rPr>
              <a:t>nos</a:t>
            </a:r>
            <a:r>
              <a:rPr lang="en-US" sz="3307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07" dirty="0" err="1">
                <a:solidFill>
                  <a:srgbClr val="191919"/>
                </a:solidFill>
                <a:latin typeface="Montserrat Classic"/>
              </a:rPr>
              <a:t>traz</a:t>
            </a:r>
            <a:r>
              <a:rPr lang="en-US" sz="3307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07" dirty="0" err="1">
                <a:solidFill>
                  <a:srgbClr val="191919"/>
                </a:solidFill>
                <a:latin typeface="Montserrat Classic"/>
              </a:rPr>
              <a:t>uma</a:t>
            </a:r>
            <a:r>
              <a:rPr lang="en-US" sz="3307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07" dirty="0" err="1">
                <a:solidFill>
                  <a:srgbClr val="191919"/>
                </a:solidFill>
                <a:latin typeface="Montserrat Classic"/>
              </a:rPr>
              <a:t>afirmação</a:t>
            </a:r>
            <a:r>
              <a:rPr lang="en-US" sz="3307" dirty="0">
                <a:solidFill>
                  <a:srgbClr val="191919"/>
                </a:solidFill>
                <a:latin typeface="Montserrat Classic"/>
              </a:rPr>
              <a:t> que se </a:t>
            </a:r>
            <a:r>
              <a:rPr lang="en-US" sz="3307" dirty="0" err="1">
                <a:solidFill>
                  <a:srgbClr val="191919"/>
                </a:solidFill>
                <a:latin typeface="Montserrat Classic"/>
              </a:rPr>
              <a:t>encontra</a:t>
            </a:r>
            <a:r>
              <a:rPr lang="en-US" sz="3307" dirty="0">
                <a:solidFill>
                  <a:srgbClr val="191919"/>
                </a:solidFill>
                <a:latin typeface="Montserrat Classic"/>
              </a:rPr>
              <a:t> no </a:t>
            </a:r>
            <a:r>
              <a:rPr lang="en-US" sz="3307" dirty="0" err="1">
                <a:solidFill>
                  <a:srgbClr val="191919"/>
                </a:solidFill>
                <a:latin typeface="Montserrat Classic"/>
              </a:rPr>
              <a:t>seio</a:t>
            </a:r>
            <a:r>
              <a:rPr lang="en-US" sz="3307" dirty="0">
                <a:solidFill>
                  <a:srgbClr val="191919"/>
                </a:solidFill>
                <a:latin typeface="Montserrat Classic"/>
              </a:rPr>
              <a:t> das </a:t>
            </a:r>
            <a:r>
              <a:rPr lang="en-US" sz="3307" dirty="0" err="1">
                <a:solidFill>
                  <a:srgbClr val="191919"/>
                </a:solidFill>
                <a:latin typeface="Montserrat Classic"/>
              </a:rPr>
              <a:t>discussões</a:t>
            </a:r>
            <a:r>
              <a:rPr lang="en-US" sz="3307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07" dirty="0" err="1">
                <a:solidFill>
                  <a:srgbClr val="191919"/>
                </a:solidFill>
                <a:latin typeface="Montserrat Classic"/>
              </a:rPr>
              <a:t>acerca</a:t>
            </a:r>
            <a:r>
              <a:rPr lang="en-US" sz="3307" dirty="0">
                <a:solidFill>
                  <a:srgbClr val="191919"/>
                </a:solidFill>
                <a:latin typeface="Montserrat Classic"/>
              </a:rPr>
              <a:t> do que a BURGUESIA </a:t>
            </a:r>
            <a:r>
              <a:rPr lang="en-US" sz="3307" dirty="0" err="1">
                <a:solidFill>
                  <a:srgbClr val="191919"/>
                </a:solidFill>
                <a:latin typeface="Montserrat Classic"/>
              </a:rPr>
              <a:t>faz</a:t>
            </a:r>
            <a:r>
              <a:rPr lang="en-US" sz="3307" dirty="0">
                <a:solidFill>
                  <a:srgbClr val="191919"/>
                </a:solidFill>
                <a:latin typeface="Montserrat Classic"/>
              </a:rPr>
              <a:t> contra o PROLETARIADO. </a:t>
            </a:r>
            <a:r>
              <a:rPr lang="en-US" sz="3307" dirty="0" smtClean="0">
                <a:solidFill>
                  <a:srgbClr val="191919"/>
                </a:solidFill>
                <a:latin typeface="Montserrat Classic"/>
              </a:rPr>
              <a:t> </a:t>
            </a:r>
          </a:p>
          <a:p>
            <a:pPr>
              <a:lnSpc>
                <a:spcPts val="3969"/>
              </a:lnSpc>
            </a:pPr>
            <a:endParaRPr lang="en-US" sz="3307" dirty="0">
              <a:solidFill>
                <a:srgbClr val="191919"/>
              </a:solidFill>
              <a:latin typeface="Montserrat Classic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600" y="2476500"/>
            <a:ext cx="15925800" cy="7810500"/>
          </a:xfrm>
          <a:custGeom>
            <a:avLst/>
            <a:gdLst/>
            <a:ahLst/>
            <a:cxnLst/>
            <a:rect l="l" t="t" r="r" b="b"/>
            <a:pathLst>
              <a:path w="15197824" h="15197824">
                <a:moveTo>
                  <a:pt x="0" y="0"/>
                </a:moveTo>
                <a:lnTo>
                  <a:pt x="15197824" y="0"/>
                </a:lnTo>
                <a:lnTo>
                  <a:pt x="15197824" y="15197824"/>
                </a:lnTo>
                <a:lnTo>
                  <a:pt x="0" y="15197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b="-8587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52558" y="2705100"/>
            <a:ext cx="15384104" cy="422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8"/>
              </a:lnSpc>
            </a:pPr>
            <a:r>
              <a:rPr lang="en-US" sz="5590" dirty="0">
                <a:solidFill>
                  <a:srgbClr val="191919"/>
                </a:solidFill>
                <a:latin typeface="Montserrat Classic"/>
              </a:rPr>
              <a:t>Uma </a:t>
            </a:r>
            <a:r>
              <a:rPr lang="en-US" sz="5590" dirty="0" err="1">
                <a:solidFill>
                  <a:srgbClr val="191919"/>
                </a:solidFill>
                <a:latin typeface="Montserrat Classic"/>
              </a:rPr>
              <a:t>coisa</a:t>
            </a:r>
            <a:r>
              <a:rPr lang="en-US" sz="5590" dirty="0">
                <a:solidFill>
                  <a:srgbClr val="191919"/>
                </a:solidFill>
                <a:latin typeface="Montserrat Classic"/>
              </a:rPr>
              <a:t> é </a:t>
            </a:r>
            <a:r>
              <a:rPr lang="en-US" sz="5590" dirty="0" err="1">
                <a:solidFill>
                  <a:srgbClr val="191919"/>
                </a:solidFill>
                <a:latin typeface="Montserrat Classic"/>
              </a:rPr>
              <a:t>pôr</a:t>
            </a:r>
            <a:r>
              <a:rPr lang="en-US" sz="559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5590" dirty="0" err="1">
                <a:solidFill>
                  <a:srgbClr val="191919"/>
                </a:solidFill>
                <a:latin typeface="Montserrat Classic"/>
              </a:rPr>
              <a:t>idéias</a:t>
            </a:r>
            <a:r>
              <a:rPr lang="en-US" sz="559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5590" dirty="0" err="1">
                <a:solidFill>
                  <a:srgbClr val="191919"/>
                </a:solidFill>
                <a:latin typeface="Montserrat Classic"/>
              </a:rPr>
              <a:t>arranjadas</a:t>
            </a:r>
            <a:r>
              <a:rPr lang="en-US" sz="5590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5590" dirty="0" err="1">
                <a:solidFill>
                  <a:srgbClr val="191919"/>
                </a:solidFill>
                <a:latin typeface="Montserrat Classic"/>
              </a:rPr>
              <a:t>outra</a:t>
            </a:r>
            <a:r>
              <a:rPr lang="en-US" sz="5590" dirty="0">
                <a:solidFill>
                  <a:srgbClr val="191919"/>
                </a:solidFill>
                <a:latin typeface="Montserrat Classic"/>
              </a:rPr>
              <a:t> é </a:t>
            </a:r>
            <a:r>
              <a:rPr lang="en-US" sz="5590" dirty="0" err="1">
                <a:solidFill>
                  <a:srgbClr val="191919"/>
                </a:solidFill>
                <a:latin typeface="Montserrat Classic"/>
              </a:rPr>
              <a:t>lidar</a:t>
            </a:r>
            <a:r>
              <a:rPr lang="en-US" sz="5590" dirty="0">
                <a:solidFill>
                  <a:srgbClr val="191919"/>
                </a:solidFill>
                <a:latin typeface="Montserrat Classic"/>
              </a:rPr>
              <a:t> com um </a:t>
            </a:r>
            <a:r>
              <a:rPr lang="en-US" sz="5590" dirty="0" err="1">
                <a:solidFill>
                  <a:srgbClr val="191919"/>
                </a:solidFill>
                <a:latin typeface="Montserrat Classic"/>
              </a:rPr>
              <a:t>país</a:t>
            </a:r>
            <a:r>
              <a:rPr lang="en-US" sz="5590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5590" dirty="0" err="1">
                <a:solidFill>
                  <a:srgbClr val="191919"/>
                </a:solidFill>
                <a:latin typeface="Montserrat Classic"/>
              </a:rPr>
              <a:t>pessoas</a:t>
            </a:r>
            <a:r>
              <a:rPr lang="en-US" sz="5590" dirty="0">
                <a:solidFill>
                  <a:srgbClr val="191919"/>
                </a:solidFill>
                <a:latin typeface="Montserrat Classic"/>
              </a:rPr>
              <a:t>, de carne e </a:t>
            </a:r>
            <a:r>
              <a:rPr lang="en-US" sz="5590" dirty="0" err="1">
                <a:solidFill>
                  <a:srgbClr val="191919"/>
                </a:solidFill>
                <a:latin typeface="Montserrat Classic"/>
              </a:rPr>
              <a:t>sangue</a:t>
            </a:r>
            <a:r>
              <a:rPr lang="en-US" sz="5590" dirty="0">
                <a:solidFill>
                  <a:srgbClr val="191919"/>
                </a:solidFill>
                <a:latin typeface="Montserrat Classic"/>
              </a:rPr>
              <a:t>, de mil-e-</a:t>
            </a:r>
            <a:r>
              <a:rPr lang="en-US" sz="5590" dirty="0" err="1">
                <a:solidFill>
                  <a:srgbClr val="191919"/>
                </a:solidFill>
                <a:latin typeface="Montserrat Classic"/>
              </a:rPr>
              <a:t>tantas</a:t>
            </a:r>
            <a:r>
              <a:rPr lang="en-US" sz="5590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5590" dirty="0" err="1">
                <a:solidFill>
                  <a:srgbClr val="191919"/>
                </a:solidFill>
                <a:latin typeface="Montserrat Classic"/>
              </a:rPr>
              <a:t>misérias</a:t>
            </a:r>
            <a:r>
              <a:rPr lang="en-US" sz="5590" dirty="0">
                <a:solidFill>
                  <a:srgbClr val="191919"/>
                </a:solidFill>
                <a:latin typeface="Montserrat Classic"/>
              </a:rPr>
              <a:t>… Tanta </a:t>
            </a:r>
            <a:r>
              <a:rPr lang="en-US" sz="5590" dirty="0" err="1">
                <a:solidFill>
                  <a:srgbClr val="191919"/>
                </a:solidFill>
                <a:latin typeface="Montserrat Classic"/>
              </a:rPr>
              <a:t>gente</a:t>
            </a:r>
            <a:r>
              <a:rPr lang="en-US" sz="5590" dirty="0">
                <a:solidFill>
                  <a:srgbClr val="191919"/>
                </a:solidFill>
                <a:latin typeface="Montserrat Classic"/>
              </a:rPr>
              <a:t>. </a:t>
            </a:r>
            <a:r>
              <a:rPr lang="en-US" sz="5590" dirty="0" err="1">
                <a:solidFill>
                  <a:srgbClr val="191919"/>
                </a:solidFill>
                <a:latin typeface="Montserrat Classic"/>
              </a:rPr>
              <a:t>Guimarães</a:t>
            </a:r>
            <a:r>
              <a:rPr lang="en-US" sz="5590" dirty="0">
                <a:solidFill>
                  <a:srgbClr val="191919"/>
                </a:solidFill>
                <a:latin typeface="Montserrat Classic"/>
              </a:rPr>
              <a:t> Rosa</a:t>
            </a:r>
          </a:p>
          <a:p>
            <a:pPr>
              <a:lnSpc>
                <a:spcPts val="6708"/>
              </a:lnSpc>
            </a:pPr>
            <a:endParaRPr lang="en-US" sz="5590" dirty="0">
              <a:solidFill>
                <a:srgbClr val="191919"/>
              </a:solidFill>
              <a:latin typeface="Montserrat Classic"/>
            </a:endParaRPr>
          </a:p>
        </p:txBody>
      </p:sp>
      <p:sp>
        <p:nvSpPr>
          <p:cNvPr id="4" name="Freeform 4"/>
          <p:cNvSpPr/>
          <p:nvPr/>
        </p:nvSpPr>
        <p:spPr>
          <a:xfrm rot="-1772990">
            <a:off x="-1325206" y="-49692"/>
            <a:ext cx="3814249" cy="2156784"/>
          </a:xfrm>
          <a:custGeom>
            <a:avLst/>
            <a:gdLst/>
            <a:ahLst/>
            <a:cxnLst/>
            <a:rect l="l" t="t" r="r" b="b"/>
            <a:pathLst>
              <a:path w="3814249" h="2156784">
                <a:moveTo>
                  <a:pt x="0" y="0"/>
                </a:moveTo>
                <a:lnTo>
                  <a:pt x="3814249" y="0"/>
                </a:lnTo>
                <a:lnTo>
                  <a:pt x="3814249" y="2156784"/>
                </a:lnTo>
                <a:lnTo>
                  <a:pt x="0" y="2156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1" y="2476500"/>
            <a:ext cx="4305299" cy="2971800"/>
            <a:chOff x="0" y="0"/>
            <a:chExt cx="6245615" cy="378746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977" b="3977"/>
            <a:stretch>
              <a:fillRect/>
            </a:stretch>
          </p:blipFill>
          <p:spPr>
            <a:xfrm>
              <a:off x="0" y="0"/>
              <a:ext cx="6245615" cy="378746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28701" y="6246118"/>
            <a:ext cx="4305299" cy="2478782"/>
            <a:chOff x="0" y="0"/>
            <a:chExt cx="6245615" cy="330999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0637" b="10637"/>
            <a:stretch>
              <a:fillRect/>
            </a:stretch>
          </p:blipFill>
          <p:spPr>
            <a:xfrm>
              <a:off x="0" y="0"/>
              <a:ext cx="6245615" cy="3309996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4631058" y="407139"/>
            <a:ext cx="1158148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191919"/>
                </a:solidFill>
                <a:latin typeface="Montserrat Classic"/>
              </a:rPr>
              <a:t>Projeto em disputa (01)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86400" y="1790700"/>
            <a:ext cx="12326281" cy="81395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lnSpc>
                <a:spcPts val="4344"/>
              </a:lnSpc>
            </a:pP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[a]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Organização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Mundial do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Comércio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realiza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um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Acordo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chamado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GATES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ou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Acordo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Geral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Sobre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Comércio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em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Serviços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reunindo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lá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na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década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de 80-90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cerca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de 190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países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impõe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a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todos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[ SIQUEIRA, Angela C. A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Regulação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Comercial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do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setor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educacional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via OMC/GATES.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Revista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Brasileira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Educação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26,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maio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junho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julho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agosto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- 2004]:</a:t>
            </a:r>
          </a:p>
          <a:p>
            <a:pPr algn="just">
              <a:lnSpc>
                <a:spcPts val="4344"/>
              </a:lnSpc>
            </a:pPr>
            <a:endParaRPr lang="en-US" sz="3342" dirty="0">
              <a:solidFill>
                <a:srgbClr val="191919"/>
              </a:solidFill>
              <a:latin typeface="Montserrat Classic"/>
            </a:endParaRPr>
          </a:p>
          <a:p>
            <a:pPr algn="just">
              <a:lnSpc>
                <a:spcPts val="4344"/>
              </a:lnSpc>
            </a:pP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-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flexibilização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das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suas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LEIS;</a:t>
            </a:r>
          </a:p>
          <a:p>
            <a:pPr algn="just">
              <a:lnSpc>
                <a:spcPts val="4344"/>
              </a:lnSpc>
            </a:pP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-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concessão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a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instituições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internacionais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dos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direitos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explorar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comercialmente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EDUCAÇÃO, SAÚDE, TECNOLOGIA [...];</a:t>
            </a:r>
          </a:p>
          <a:p>
            <a:pPr algn="just">
              <a:lnSpc>
                <a:spcPts val="4344"/>
              </a:lnSpc>
            </a:pP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-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impõe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sanções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países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que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ousarem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PROTEGER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seus</a:t>
            </a:r>
            <a:endParaRPr lang="en-US" sz="3342" dirty="0">
              <a:solidFill>
                <a:srgbClr val="191919"/>
              </a:solidFill>
              <a:latin typeface="Montserrat Classic"/>
            </a:endParaRPr>
          </a:p>
          <a:p>
            <a:pPr>
              <a:lnSpc>
                <a:spcPts val="4344"/>
              </a:lnSpc>
            </a:pPr>
            <a:endParaRPr lang="en-US" sz="3342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2660130"/>
            <a:ext cx="511857" cy="520469"/>
            <a:chOff x="0" y="0"/>
            <a:chExt cx="277362" cy="2820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362" cy="282029"/>
            </a:xfrm>
            <a:custGeom>
              <a:avLst/>
              <a:gdLst/>
              <a:ahLst/>
              <a:cxnLst/>
              <a:rect l="l" t="t" r="r" b="b"/>
              <a:pathLst>
                <a:path w="277362" h="282029">
                  <a:moveTo>
                    <a:pt x="0" y="0"/>
                  </a:moveTo>
                  <a:lnTo>
                    <a:pt x="277362" y="0"/>
                  </a:lnTo>
                  <a:lnTo>
                    <a:pt x="277362" y="282029"/>
                  </a:lnTo>
                  <a:lnTo>
                    <a:pt x="0" y="282029"/>
                  </a:lnTo>
                  <a:close/>
                </a:path>
              </a:pathLst>
            </a:custGeom>
            <a:solidFill>
              <a:srgbClr val="17FFC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28700" y="6600987"/>
            <a:ext cx="511857" cy="520469"/>
            <a:chOff x="0" y="0"/>
            <a:chExt cx="277362" cy="2820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7362" cy="282029"/>
            </a:xfrm>
            <a:custGeom>
              <a:avLst/>
              <a:gdLst/>
              <a:ahLst/>
              <a:cxnLst/>
              <a:rect l="l" t="t" r="r" b="b"/>
              <a:pathLst>
                <a:path w="277362" h="282029">
                  <a:moveTo>
                    <a:pt x="0" y="0"/>
                  </a:moveTo>
                  <a:lnTo>
                    <a:pt x="277362" y="0"/>
                  </a:lnTo>
                  <a:lnTo>
                    <a:pt x="277362" y="282029"/>
                  </a:lnTo>
                  <a:lnTo>
                    <a:pt x="0" y="282029"/>
                  </a:lnTo>
                  <a:close/>
                </a:path>
              </a:pathLst>
            </a:custGeom>
            <a:solidFill>
              <a:srgbClr val="17FFC0"/>
            </a:solidFill>
          </p:spPr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660130"/>
            <a:ext cx="4381501" cy="2711970"/>
            <a:chOff x="0" y="0"/>
            <a:chExt cx="6245615" cy="378746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977" b="3977"/>
            <a:stretch>
              <a:fillRect/>
            </a:stretch>
          </p:blipFill>
          <p:spPr>
            <a:xfrm>
              <a:off x="0" y="0"/>
              <a:ext cx="6245615" cy="378746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28701" y="6186532"/>
            <a:ext cx="4381500" cy="2569577"/>
            <a:chOff x="0" y="0"/>
            <a:chExt cx="6245615" cy="330999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0637" b="10637"/>
            <a:stretch>
              <a:fillRect/>
            </a:stretch>
          </p:blipFill>
          <p:spPr>
            <a:xfrm>
              <a:off x="0" y="0"/>
              <a:ext cx="6245615" cy="3309996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4445369" y="709612"/>
            <a:ext cx="11507211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191919"/>
                </a:solidFill>
                <a:latin typeface="Montserrat Classic"/>
              </a:rPr>
              <a:t>Projeto em disputa (02)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12911" y="2245354"/>
            <a:ext cx="12140592" cy="6510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lnSpc>
                <a:spcPts val="4344"/>
              </a:lnSpc>
            </a:pP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b]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quando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a OCDE, que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reúne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20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países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mais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ricos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desenvolvidos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do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mundo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a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partir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dos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quais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todas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as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decisões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são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tomadas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inclusive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aquelas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que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vitimizam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países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em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desenvolvimento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suas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populações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mais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fragilizadas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;</a:t>
            </a:r>
          </a:p>
          <a:p>
            <a:pPr algn="just">
              <a:lnSpc>
                <a:spcPts val="4344"/>
              </a:lnSpc>
            </a:pPr>
            <a:endParaRPr lang="en-US" sz="3342" dirty="0">
              <a:solidFill>
                <a:srgbClr val="191919"/>
              </a:solidFill>
              <a:latin typeface="Montserrat Classic"/>
            </a:endParaRPr>
          </a:p>
          <a:p>
            <a:pPr algn="just">
              <a:lnSpc>
                <a:spcPts val="4344"/>
              </a:lnSpc>
            </a:pP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[c]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quando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a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União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Européia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quer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fazer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“ACORDOS” com a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África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e a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América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Latina,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ditando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regras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unilaterais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sobre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“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ativos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” que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estão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para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além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da Europa, a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exemplo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do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Bioma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Amazônico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;</a:t>
            </a:r>
          </a:p>
          <a:p>
            <a:pPr algn="just">
              <a:lnSpc>
                <a:spcPts val="4344"/>
              </a:lnSpc>
            </a:pPr>
            <a:endParaRPr lang="en-US" sz="3342" dirty="0">
              <a:solidFill>
                <a:srgbClr val="191919"/>
              </a:solidFill>
              <a:latin typeface="Montserrat Classic"/>
            </a:endParaRPr>
          </a:p>
          <a:p>
            <a:pPr>
              <a:lnSpc>
                <a:spcPts val="4344"/>
              </a:lnSpc>
            </a:pPr>
            <a:endParaRPr lang="en-US" sz="3342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2660130"/>
            <a:ext cx="511857" cy="520469"/>
            <a:chOff x="0" y="0"/>
            <a:chExt cx="277362" cy="2820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362" cy="282029"/>
            </a:xfrm>
            <a:custGeom>
              <a:avLst/>
              <a:gdLst/>
              <a:ahLst/>
              <a:cxnLst/>
              <a:rect l="l" t="t" r="r" b="b"/>
              <a:pathLst>
                <a:path w="277362" h="282029">
                  <a:moveTo>
                    <a:pt x="0" y="0"/>
                  </a:moveTo>
                  <a:lnTo>
                    <a:pt x="277362" y="0"/>
                  </a:lnTo>
                  <a:lnTo>
                    <a:pt x="277362" y="282029"/>
                  </a:lnTo>
                  <a:lnTo>
                    <a:pt x="0" y="282029"/>
                  </a:lnTo>
                  <a:close/>
                </a:path>
              </a:pathLst>
            </a:custGeom>
            <a:solidFill>
              <a:srgbClr val="17FFC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28700" y="6600987"/>
            <a:ext cx="511857" cy="520469"/>
            <a:chOff x="0" y="0"/>
            <a:chExt cx="277362" cy="2820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7362" cy="282029"/>
            </a:xfrm>
            <a:custGeom>
              <a:avLst/>
              <a:gdLst/>
              <a:ahLst/>
              <a:cxnLst/>
              <a:rect l="l" t="t" r="r" b="b"/>
              <a:pathLst>
                <a:path w="277362" h="282029">
                  <a:moveTo>
                    <a:pt x="0" y="0"/>
                  </a:moveTo>
                  <a:lnTo>
                    <a:pt x="277362" y="0"/>
                  </a:lnTo>
                  <a:lnTo>
                    <a:pt x="277362" y="282029"/>
                  </a:lnTo>
                  <a:lnTo>
                    <a:pt x="0" y="282029"/>
                  </a:lnTo>
                  <a:close/>
                </a:path>
              </a:pathLst>
            </a:custGeom>
            <a:solidFill>
              <a:srgbClr val="17FFC0"/>
            </a:solidFill>
          </p:spPr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1" y="2660130"/>
            <a:ext cx="4533900" cy="2788170"/>
            <a:chOff x="0" y="0"/>
            <a:chExt cx="6245615" cy="378746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977" b="3977"/>
            <a:stretch>
              <a:fillRect/>
            </a:stretch>
          </p:blipFill>
          <p:spPr>
            <a:xfrm>
              <a:off x="0" y="0"/>
              <a:ext cx="6245615" cy="378746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28701" y="6186532"/>
            <a:ext cx="4381500" cy="2508397"/>
            <a:chOff x="0" y="0"/>
            <a:chExt cx="6245615" cy="330999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0637" b="10637"/>
            <a:stretch>
              <a:fillRect/>
            </a:stretch>
          </p:blipFill>
          <p:spPr>
            <a:xfrm>
              <a:off x="0" y="0"/>
              <a:ext cx="6245615" cy="3309996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4445369" y="709612"/>
            <a:ext cx="11507211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191919"/>
                </a:solidFill>
                <a:latin typeface="Montserrat Classic"/>
              </a:rPr>
              <a:t>Projeto em disputa (03)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46581" y="3180599"/>
            <a:ext cx="12117889" cy="5514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44"/>
              </a:lnSpc>
            </a:pP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[d]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quando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EUA -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por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meio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de “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ajudas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”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países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“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aliados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” 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propostas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de “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fechamento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portas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” de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países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como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o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Brasil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à Venezuela, a Cuba [...]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num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claro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processo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interferência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na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Soberania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Nacional e de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desrespeito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à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Autonomia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das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Nações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coisa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que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está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consignada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na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CF-88;</a:t>
            </a:r>
          </a:p>
          <a:p>
            <a:pPr algn="just">
              <a:lnSpc>
                <a:spcPts val="4344"/>
              </a:lnSpc>
            </a:pPr>
            <a:endParaRPr lang="en-US" sz="3342" dirty="0">
              <a:solidFill>
                <a:srgbClr val="191919"/>
              </a:solidFill>
              <a:latin typeface="Montserrat Classic"/>
            </a:endParaRPr>
          </a:p>
          <a:p>
            <a:pPr algn="just">
              <a:lnSpc>
                <a:spcPts val="4344"/>
              </a:lnSpc>
            </a:pP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[e]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quando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Empresas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como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a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Kroton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a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Anhanguera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[...]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exigem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o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direito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de COMPRAR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ativos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das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Redes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Educação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para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fornecer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tecnologia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programas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e kits</a:t>
            </a:r>
            <a:r>
              <a:rPr lang="en-US" sz="3342" dirty="0" smtClean="0">
                <a:solidFill>
                  <a:srgbClr val="191919"/>
                </a:solidFill>
                <a:latin typeface="Montserrat Classic"/>
              </a:rPr>
              <a:t>;</a:t>
            </a:r>
            <a:endParaRPr lang="en-US" sz="3342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2660130"/>
            <a:ext cx="511857" cy="520469"/>
            <a:chOff x="0" y="0"/>
            <a:chExt cx="277362" cy="2820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362" cy="282029"/>
            </a:xfrm>
            <a:custGeom>
              <a:avLst/>
              <a:gdLst/>
              <a:ahLst/>
              <a:cxnLst/>
              <a:rect l="l" t="t" r="r" b="b"/>
              <a:pathLst>
                <a:path w="277362" h="282029">
                  <a:moveTo>
                    <a:pt x="0" y="0"/>
                  </a:moveTo>
                  <a:lnTo>
                    <a:pt x="277362" y="0"/>
                  </a:lnTo>
                  <a:lnTo>
                    <a:pt x="277362" y="282029"/>
                  </a:lnTo>
                  <a:lnTo>
                    <a:pt x="0" y="282029"/>
                  </a:lnTo>
                  <a:close/>
                </a:path>
              </a:pathLst>
            </a:custGeom>
            <a:solidFill>
              <a:srgbClr val="17FFC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28700" y="6600987"/>
            <a:ext cx="511857" cy="520469"/>
            <a:chOff x="0" y="0"/>
            <a:chExt cx="277362" cy="2820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7362" cy="282029"/>
            </a:xfrm>
            <a:custGeom>
              <a:avLst/>
              <a:gdLst/>
              <a:ahLst/>
              <a:cxnLst/>
              <a:rect l="l" t="t" r="r" b="b"/>
              <a:pathLst>
                <a:path w="277362" h="282029">
                  <a:moveTo>
                    <a:pt x="0" y="0"/>
                  </a:moveTo>
                  <a:lnTo>
                    <a:pt x="277362" y="0"/>
                  </a:lnTo>
                  <a:lnTo>
                    <a:pt x="277362" y="282029"/>
                  </a:lnTo>
                  <a:lnTo>
                    <a:pt x="0" y="282029"/>
                  </a:lnTo>
                  <a:close/>
                </a:path>
              </a:pathLst>
            </a:custGeom>
            <a:solidFill>
              <a:srgbClr val="17FFC0"/>
            </a:solidFill>
          </p:spPr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660130"/>
            <a:ext cx="4684211" cy="2840602"/>
            <a:chOff x="0" y="0"/>
            <a:chExt cx="6245615" cy="378746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977" b="3977"/>
            <a:stretch>
              <a:fillRect/>
            </a:stretch>
          </p:blipFill>
          <p:spPr>
            <a:xfrm>
              <a:off x="0" y="0"/>
              <a:ext cx="6245615" cy="378746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028701" y="6186533"/>
            <a:ext cx="4229099" cy="2462167"/>
            <a:chOff x="0" y="0"/>
            <a:chExt cx="6245615" cy="330999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0637" b="10637"/>
            <a:stretch>
              <a:fillRect/>
            </a:stretch>
          </p:blipFill>
          <p:spPr>
            <a:xfrm>
              <a:off x="0" y="0"/>
              <a:ext cx="6245615" cy="3309996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4445369" y="709612"/>
            <a:ext cx="11507211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191919"/>
                </a:solidFill>
                <a:latin typeface="Montserrat Classic"/>
              </a:rPr>
              <a:t>Projeto em disputa (04)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86400" y="3623456"/>
            <a:ext cx="12140592" cy="44114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lnSpc>
                <a:spcPts val="4344"/>
              </a:lnSpc>
            </a:pPr>
            <a:r>
              <a:rPr lang="en-US" sz="3342" dirty="0" smtClean="0">
                <a:solidFill>
                  <a:srgbClr val="191919"/>
                </a:solidFill>
                <a:latin typeface="Montserrat Classic"/>
              </a:rPr>
              <a:t>[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f]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quando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BANCOS[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itaú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Santander,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Bradesco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]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adquirem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terras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criam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gado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cultivam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soja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milho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girassol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algodão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mas “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financiam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”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ações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de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educação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saúde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cultura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[...];</a:t>
            </a:r>
          </a:p>
          <a:p>
            <a:pPr algn="just">
              <a:lnSpc>
                <a:spcPts val="4344"/>
              </a:lnSpc>
            </a:pPr>
            <a:endParaRPr lang="en-US" sz="3342" dirty="0">
              <a:solidFill>
                <a:srgbClr val="191919"/>
              </a:solidFill>
              <a:latin typeface="Montserrat Classic"/>
            </a:endParaRPr>
          </a:p>
          <a:p>
            <a:pPr algn="just">
              <a:lnSpc>
                <a:spcPts val="4344"/>
              </a:lnSpc>
            </a:pP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[g]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quando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o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Executivo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e o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Legislativo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ALTERAM a CF-88 -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desde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1988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até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2022,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já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foram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promovidas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140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Emendas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Constitucionais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- para ATENDER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interesses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escusos</a:t>
            </a:r>
            <a:r>
              <a:rPr lang="en-US" sz="3342" dirty="0">
                <a:solidFill>
                  <a:srgbClr val="191919"/>
                </a:solidFill>
                <a:latin typeface="Montserrat Classic"/>
              </a:rPr>
              <a:t> e </a:t>
            </a:r>
            <a:r>
              <a:rPr lang="en-US" sz="3342" dirty="0" err="1">
                <a:solidFill>
                  <a:srgbClr val="191919"/>
                </a:solidFill>
                <a:latin typeface="Montserrat Classic"/>
              </a:rPr>
              <a:t>privados</a:t>
            </a:r>
            <a:r>
              <a:rPr lang="en-US" sz="3342" dirty="0" smtClean="0">
                <a:solidFill>
                  <a:srgbClr val="191919"/>
                </a:solidFill>
                <a:latin typeface="Montserrat Classic"/>
              </a:rPr>
              <a:t>…</a:t>
            </a:r>
            <a:endParaRPr lang="en-US" sz="3342" dirty="0">
              <a:solidFill>
                <a:srgbClr val="191919"/>
              </a:solidFill>
              <a:latin typeface="Montserrat Classic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2660130"/>
            <a:ext cx="511857" cy="520469"/>
            <a:chOff x="0" y="0"/>
            <a:chExt cx="277362" cy="2820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362" cy="282029"/>
            </a:xfrm>
            <a:custGeom>
              <a:avLst/>
              <a:gdLst/>
              <a:ahLst/>
              <a:cxnLst/>
              <a:rect l="l" t="t" r="r" b="b"/>
              <a:pathLst>
                <a:path w="277362" h="282029">
                  <a:moveTo>
                    <a:pt x="0" y="0"/>
                  </a:moveTo>
                  <a:lnTo>
                    <a:pt x="277362" y="0"/>
                  </a:lnTo>
                  <a:lnTo>
                    <a:pt x="277362" y="282029"/>
                  </a:lnTo>
                  <a:lnTo>
                    <a:pt x="0" y="282029"/>
                  </a:lnTo>
                  <a:close/>
                </a:path>
              </a:pathLst>
            </a:custGeom>
            <a:solidFill>
              <a:srgbClr val="17FFC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28700" y="6600987"/>
            <a:ext cx="511857" cy="520469"/>
            <a:chOff x="0" y="0"/>
            <a:chExt cx="277362" cy="2820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7362" cy="282029"/>
            </a:xfrm>
            <a:custGeom>
              <a:avLst/>
              <a:gdLst/>
              <a:ahLst/>
              <a:cxnLst/>
              <a:rect l="l" t="t" r="r" b="b"/>
              <a:pathLst>
                <a:path w="277362" h="282029">
                  <a:moveTo>
                    <a:pt x="0" y="0"/>
                  </a:moveTo>
                  <a:lnTo>
                    <a:pt x="277362" y="0"/>
                  </a:lnTo>
                  <a:lnTo>
                    <a:pt x="277362" y="282029"/>
                  </a:lnTo>
                  <a:lnTo>
                    <a:pt x="0" y="282029"/>
                  </a:lnTo>
                  <a:close/>
                </a:path>
              </a:pathLst>
            </a:custGeom>
            <a:solidFill>
              <a:srgbClr val="17FFC0"/>
            </a:solidFill>
          </p:spPr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052200" y="564854"/>
            <a:ext cx="13912717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191919"/>
                </a:solidFill>
                <a:latin typeface="Montserrat Classic"/>
              </a:rPr>
              <a:t>DE QUE FORMA AS “DISPUTAS” SE DÃO</a:t>
            </a:r>
          </a:p>
          <a:p>
            <a:pPr algn="ctr">
              <a:lnSpc>
                <a:spcPts val="7819"/>
              </a:lnSpc>
            </a:pPr>
            <a:endParaRPr lang="en-US" sz="3600">
              <a:solidFill>
                <a:srgbClr val="191919"/>
              </a:solidFill>
              <a:latin typeface="Montserrat Classi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98390" y="3070429"/>
            <a:ext cx="14294209" cy="4308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60"/>
              </a:lnSpc>
            </a:pP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Não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existe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um ÚNICO OLHAR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sobre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esta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situação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. Mas:</a:t>
            </a:r>
          </a:p>
          <a:p>
            <a:pPr algn="just">
              <a:lnSpc>
                <a:spcPts val="4160"/>
              </a:lnSpc>
            </a:pPr>
            <a:endParaRPr lang="en-US" sz="3200" dirty="0">
              <a:solidFill>
                <a:srgbClr val="191919"/>
              </a:solidFill>
              <a:latin typeface="Montserrat"/>
            </a:endParaRPr>
          </a:p>
          <a:p>
            <a:pPr algn="just">
              <a:lnSpc>
                <a:spcPts val="4160"/>
              </a:lnSpc>
            </a:pPr>
            <a:r>
              <a:rPr lang="en-US" sz="3200" dirty="0">
                <a:solidFill>
                  <a:srgbClr val="191919"/>
                </a:solidFill>
                <a:latin typeface="Montserrat"/>
              </a:rPr>
              <a:t>[1] sob a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Ditadura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Militar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com a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criação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da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indústria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nacional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,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substituindo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o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Modelo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Agrário-Exportador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por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outro,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Urbano-importador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,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incentivando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a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migração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campo-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cidade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ou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do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Nordeste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e do Norte para o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Sudeste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e Centro-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Oeste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;</a:t>
            </a:r>
          </a:p>
          <a:p>
            <a:pPr algn="just">
              <a:lnSpc>
                <a:spcPts val="4160"/>
              </a:lnSpc>
            </a:pPr>
            <a:endParaRPr lang="en-US" sz="3200" dirty="0">
              <a:solidFill>
                <a:srgbClr val="191919"/>
              </a:solidFill>
              <a:latin typeface="Montserrat"/>
            </a:endParaRPr>
          </a:p>
          <a:p>
            <a:pPr algn="just">
              <a:lnSpc>
                <a:spcPts val="4160"/>
              </a:lnSpc>
            </a:pPr>
            <a:r>
              <a:rPr lang="en-US" sz="3200" dirty="0">
                <a:solidFill>
                  <a:srgbClr val="191919"/>
                </a:solidFill>
                <a:latin typeface="Montserrat"/>
              </a:rPr>
              <a:t>[2]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quando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aprova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a Lei 9.424/96, do FUNDEF,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na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qual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o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artigo</a:t>
            </a:r>
            <a:r>
              <a:rPr lang="en-US" sz="3200" dirty="0">
                <a:solidFill>
                  <a:srgbClr val="191919"/>
                </a:solidFill>
                <a:latin typeface="Montserrat"/>
              </a:rPr>
              <a:t> 2º </a:t>
            </a:r>
            <a:r>
              <a:rPr lang="en-US" sz="3200" dirty="0" err="1">
                <a:solidFill>
                  <a:srgbClr val="191919"/>
                </a:solidFill>
                <a:latin typeface="Montserrat"/>
              </a:rPr>
              <a:t>traz</a:t>
            </a:r>
            <a:r>
              <a:rPr lang="en-US" sz="3200" dirty="0" smtClean="0">
                <a:solidFill>
                  <a:srgbClr val="191919"/>
                </a:solidFill>
                <a:latin typeface="Montserrat"/>
              </a:rPr>
              <a:t>:</a:t>
            </a:r>
            <a:endParaRPr lang="en-US" sz="3200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8" name="Freeform 5"/>
          <p:cNvSpPr/>
          <p:nvPr/>
        </p:nvSpPr>
        <p:spPr>
          <a:xfrm>
            <a:off x="-20320" y="-662152"/>
            <a:ext cx="2676593" cy="2014745"/>
          </a:xfrm>
          <a:custGeom>
            <a:avLst/>
            <a:gdLst/>
            <a:ahLst/>
            <a:cxnLst/>
            <a:rect l="l" t="t" r="r" b="b"/>
            <a:pathLst>
              <a:path w="2676593" h="2014745">
                <a:moveTo>
                  <a:pt x="0" y="0"/>
                </a:moveTo>
                <a:lnTo>
                  <a:pt x="2676594" y="0"/>
                </a:lnTo>
                <a:lnTo>
                  <a:pt x="2676594" y="2014745"/>
                </a:lnTo>
                <a:lnTo>
                  <a:pt x="0" y="201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5"/>
          <p:cNvSpPr/>
          <p:nvPr/>
        </p:nvSpPr>
        <p:spPr>
          <a:xfrm rot="10800000">
            <a:off x="14310926" y="8496300"/>
            <a:ext cx="2676593" cy="2014745"/>
          </a:xfrm>
          <a:custGeom>
            <a:avLst/>
            <a:gdLst/>
            <a:ahLst/>
            <a:cxnLst/>
            <a:rect l="l" t="t" r="r" b="b"/>
            <a:pathLst>
              <a:path w="2676593" h="2014745">
                <a:moveTo>
                  <a:pt x="0" y="0"/>
                </a:moveTo>
                <a:lnTo>
                  <a:pt x="2676594" y="0"/>
                </a:lnTo>
                <a:lnTo>
                  <a:pt x="2676594" y="2014745"/>
                </a:lnTo>
                <a:lnTo>
                  <a:pt x="0" y="201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2"/>
          <p:cNvSpPr/>
          <p:nvPr/>
        </p:nvSpPr>
        <p:spPr>
          <a:xfrm>
            <a:off x="9850120" y="7048500"/>
            <a:ext cx="8437880" cy="3238500"/>
          </a:xfrm>
          <a:custGeom>
            <a:avLst/>
            <a:gdLst/>
            <a:ahLst/>
            <a:cxnLst/>
            <a:rect l="l" t="t" r="r" b="b"/>
            <a:pathLst>
              <a:path w="15197824" h="15197824">
                <a:moveTo>
                  <a:pt x="0" y="0"/>
                </a:moveTo>
                <a:lnTo>
                  <a:pt x="15197824" y="0"/>
                </a:lnTo>
                <a:lnTo>
                  <a:pt x="15197824" y="15197824"/>
                </a:lnTo>
                <a:lnTo>
                  <a:pt x="0" y="15197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1" t="-42353" r="-32515" b="-122247"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48000" y="1756344"/>
            <a:ext cx="13836273" cy="2628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lnSpc>
                <a:spcPts val="4084"/>
              </a:lnSpc>
            </a:pPr>
            <a:r>
              <a:rPr lang="en-US" sz="3142" dirty="0">
                <a:solidFill>
                  <a:srgbClr val="191919"/>
                </a:solidFill>
                <a:ea typeface="Montserrat"/>
              </a:rPr>
              <a:t>§ 1º A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distribuição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dos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recursos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, no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âmbito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de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cada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Estado e do Distrito Federal, </a:t>
            </a:r>
          </a:p>
          <a:p>
            <a:pPr algn="just">
              <a:lnSpc>
                <a:spcPts val="4084"/>
              </a:lnSpc>
            </a:pPr>
            <a:r>
              <a:rPr lang="en-US" sz="3142" dirty="0">
                <a:solidFill>
                  <a:srgbClr val="191919"/>
                </a:solidFill>
                <a:latin typeface="Montserrat"/>
              </a:rPr>
              <a:t>I - as </a:t>
            </a:r>
            <a:r>
              <a:rPr lang="en-US" sz="3142" dirty="0" err="1">
                <a:solidFill>
                  <a:srgbClr val="191919"/>
                </a:solidFill>
                <a:latin typeface="Montserrat"/>
              </a:rPr>
              <a:t>matrículas</a:t>
            </a:r>
            <a:r>
              <a:rPr lang="en-US" sz="3142" dirty="0">
                <a:solidFill>
                  <a:srgbClr val="191919"/>
                </a:solidFill>
                <a:latin typeface="Montserrat"/>
              </a:rPr>
              <a:t> da 1ª a 8ª </a:t>
            </a:r>
            <a:r>
              <a:rPr lang="en-US" sz="3142" dirty="0" err="1">
                <a:solidFill>
                  <a:srgbClr val="191919"/>
                </a:solidFill>
                <a:latin typeface="Montserrat"/>
              </a:rPr>
              <a:t>séries</a:t>
            </a:r>
            <a:r>
              <a:rPr lang="en-US" sz="3142" dirty="0">
                <a:solidFill>
                  <a:srgbClr val="191919"/>
                </a:solidFill>
                <a:latin typeface="Montserrat"/>
              </a:rPr>
              <a:t> do </a:t>
            </a:r>
            <a:r>
              <a:rPr lang="en-US" sz="3142" dirty="0" err="1">
                <a:solidFill>
                  <a:srgbClr val="191919"/>
                </a:solidFill>
                <a:latin typeface="Montserrat"/>
              </a:rPr>
              <a:t>ensino</a:t>
            </a:r>
            <a:r>
              <a:rPr lang="en-US" sz="3142" dirty="0">
                <a:solidFill>
                  <a:srgbClr val="191919"/>
                </a:solidFill>
                <a:latin typeface="Montserrat"/>
              </a:rPr>
              <a:t> fundamental; </a:t>
            </a:r>
          </a:p>
          <a:p>
            <a:pPr algn="just">
              <a:lnSpc>
                <a:spcPts val="4084"/>
              </a:lnSpc>
            </a:pPr>
            <a:r>
              <a:rPr lang="en-US" sz="3142" dirty="0">
                <a:solidFill>
                  <a:srgbClr val="191919"/>
                </a:solidFill>
                <a:ea typeface="Montserrat"/>
              </a:rPr>
              <a:t>§ 2º A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distribuição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 a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partir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de 1998,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deverá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considerar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,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ainda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, a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diferenciação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de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custo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por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aluno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,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segundo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os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níveis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de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ensino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e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tipos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de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estabelecimento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,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adotando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se a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metodologia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de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cálculo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e as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correspondentes</a:t>
            </a:r>
            <a:r>
              <a:rPr lang="en-US" sz="3142" dirty="0">
                <a:solidFill>
                  <a:srgbClr val="191919"/>
                </a:solidFill>
                <a:ea typeface="Montserrat"/>
              </a:rPr>
              <a:t> </a:t>
            </a:r>
            <a:r>
              <a:rPr lang="en-US" sz="3142" dirty="0" err="1">
                <a:solidFill>
                  <a:srgbClr val="191919"/>
                </a:solidFill>
                <a:ea typeface="Montserrat"/>
              </a:rPr>
              <a:t>ponderações</a:t>
            </a:r>
            <a:r>
              <a:rPr lang="en-US" sz="3142" dirty="0" smtClean="0">
                <a:solidFill>
                  <a:srgbClr val="191919"/>
                </a:solidFill>
                <a:ea typeface="Montserrat"/>
              </a:rPr>
              <a:t>.</a:t>
            </a:r>
            <a:endParaRPr lang="en-US" sz="3142" dirty="0">
              <a:solidFill>
                <a:srgbClr val="191919"/>
              </a:solidFill>
              <a:ea typeface="Montserra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62200" y="5219700"/>
            <a:ext cx="9601200" cy="4834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84"/>
              </a:lnSpc>
            </a:pPr>
            <a:r>
              <a:rPr lang="en-US" sz="3142" dirty="0">
                <a:solidFill>
                  <a:srgbClr val="191919"/>
                </a:solidFill>
                <a:latin typeface="Montserrat"/>
              </a:rPr>
              <a:t>I </a:t>
            </a:r>
            <a:r>
              <a:rPr lang="en-US" sz="3142" dirty="0" err="1">
                <a:solidFill>
                  <a:srgbClr val="191919"/>
                </a:solidFill>
                <a:latin typeface="Montserrat"/>
              </a:rPr>
              <a:t>Componentes</a:t>
            </a:r>
            <a:r>
              <a:rPr lang="en-US" sz="3142" dirty="0">
                <a:solidFill>
                  <a:srgbClr val="191919"/>
                </a:solidFill>
                <a:latin typeface="Montserrat"/>
              </a:rPr>
              <a:t> a </a:t>
            </a:r>
            <a:r>
              <a:rPr lang="en-US" sz="3142" dirty="0" err="1">
                <a:solidFill>
                  <a:srgbClr val="191919"/>
                </a:solidFill>
                <a:latin typeface="Montserrat"/>
              </a:rPr>
              <a:t>ser</a:t>
            </a:r>
            <a:r>
              <a:rPr lang="en-US" sz="31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142" dirty="0" err="1">
                <a:solidFill>
                  <a:srgbClr val="191919"/>
                </a:solidFill>
                <a:latin typeface="Montserrat"/>
              </a:rPr>
              <a:t>considerados</a:t>
            </a:r>
            <a:endParaRPr lang="en-US" sz="3142" dirty="0">
              <a:solidFill>
                <a:srgbClr val="191919"/>
              </a:solidFill>
              <a:latin typeface="Montserrat"/>
            </a:endParaRPr>
          </a:p>
          <a:p>
            <a:pPr algn="just">
              <a:lnSpc>
                <a:spcPts val="4084"/>
              </a:lnSpc>
            </a:pPr>
            <a:endParaRPr lang="en-US" sz="3142" dirty="0">
              <a:solidFill>
                <a:srgbClr val="191919"/>
              </a:solidFill>
              <a:latin typeface="Montserrat"/>
            </a:endParaRPr>
          </a:p>
          <a:p>
            <a:pPr algn="just">
              <a:lnSpc>
                <a:spcPts val="4084"/>
              </a:lnSpc>
            </a:pPr>
            <a:r>
              <a:rPr lang="en-US" sz="3142" dirty="0">
                <a:solidFill>
                  <a:srgbClr val="191919"/>
                </a:solidFill>
                <a:latin typeface="Montserrat"/>
              </a:rPr>
              <a:t>- 1ª a 4ª </a:t>
            </a:r>
            <a:r>
              <a:rPr lang="en-US" sz="3142" dirty="0" err="1">
                <a:solidFill>
                  <a:srgbClr val="191919"/>
                </a:solidFill>
                <a:latin typeface="Montserrat"/>
              </a:rPr>
              <a:t>séries</a:t>
            </a:r>
            <a:r>
              <a:rPr lang="en-US" sz="3142" dirty="0">
                <a:solidFill>
                  <a:srgbClr val="191919"/>
                </a:solidFill>
                <a:latin typeface="Montserrat"/>
              </a:rPr>
              <a:t>;</a:t>
            </a:r>
          </a:p>
          <a:p>
            <a:pPr algn="just">
              <a:lnSpc>
                <a:spcPts val="4084"/>
              </a:lnSpc>
            </a:pPr>
            <a:r>
              <a:rPr lang="en-US" sz="3142" dirty="0">
                <a:solidFill>
                  <a:srgbClr val="191919"/>
                </a:solidFill>
                <a:latin typeface="Montserrat"/>
              </a:rPr>
              <a:t> II - 5ª a 8ª </a:t>
            </a:r>
            <a:r>
              <a:rPr lang="en-US" sz="3142" dirty="0" err="1">
                <a:solidFill>
                  <a:srgbClr val="191919"/>
                </a:solidFill>
                <a:latin typeface="Montserrat"/>
              </a:rPr>
              <a:t>séries</a:t>
            </a:r>
            <a:r>
              <a:rPr lang="en-US" sz="3142" dirty="0">
                <a:solidFill>
                  <a:srgbClr val="191919"/>
                </a:solidFill>
                <a:latin typeface="Montserrat"/>
              </a:rPr>
              <a:t>;</a:t>
            </a:r>
          </a:p>
          <a:p>
            <a:pPr algn="just">
              <a:lnSpc>
                <a:spcPts val="4084"/>
              </a:lnSpc>
            </a:pPr>
            <a:r>
              <a:rPr lang="en-US" sz="3142" dirty="0">
                <a:solidFill>
                  <a:srgbClr val="191919"/>
                </a:solidFill>
                <a:latin typeface="Montserrat"/>
              </a:rPr>
              <a:t> III - </a:t>
            </a:r>
            <a:r>
              <a:rPr lang="en-US" sz="3142" dirty="0" err="1">
                <a:solidFill>
                  <a:srgbClr val="191919"/>
                </a:solidFill>
                <a:latin typeface="Montserrat"/>
              </a:rPr>
              <a:t>estabelecimentos</a:t>
            </a:r>
            <a:r>
              <a:rPr lang="en-US" sz="3142" dirty="0">
                <a:solidFill>
                  <a:srgbClr val="191919"/>
                </a:solidFill>
                <a:latin typeface="Montserrat"/>
              </a:rPr>
              <a:t> de </a:t>
            </a:r>
            <a:r>
              <a:rPr lang="en-US" sz="3142" dirty="0" err="1">
                <a:solidFill>
                  <a:srgbClr val="191919"/>
                </a:solidFill>
                <a:latin typeface="Montserrat"/>
              </a:rPr>
              <a:t>ensino</a:t>
            </a:r>
            <a:r>
              <a:rPr lang="en-US" sz="3142" dirty="0">
                <a:solidFill>
                  <a:srgbClr val="191919"/>
                </a:solidFill>
                <a:latin typeface="Montserrat"/>
              </a:rPr>
              <a:t> especial;</a:t>
            </a:r>
          </a:p>
          <a:p>
            <a:pPr algn="just">
              <a:lnSpc>
                <a:spcPts val="4084"/>
              </a:lnSpc>
            </a:pPr>
            <a:r>
              <a:rPr lang="en-US" sz="3142" dirty="0">
                <a:solidFill>
                  <a:srgbClr val="191919"/>
                </a:solidFill>
                <a:latin typeface="Montserrat"/>
              </a:rPr>
              <a:t> IV - </a:t>
            </a:r>
            <a:r>
              <a:rPr lang="en-US" sz="3142" dirty="0" err="1">
                <a:solidFill>
                  <a:srgbClr val="191919"/>
                </a:solidFill>
                <a:latin typeface="Montserrat"/>
              </a:rPr>
              <a:t>escolas</a:t>
            </a:r>
            <a:r>
              <a:rPr lang="en-US" sz="31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142" dirty="0" err="1">
                <a:solidFill>
                  <a:srgbClr val="191919"/>
                </a:solidFill>
                <a:latin typeface="Montserrat"/>
              </a:rPr>
              <a:t>rurais</a:t>
            </a:r>
            <a:r>
              <a:rPr lang="en-US" sz="3142" dirty="0">
                <a:solidFill>
                  <a:srgbClr val="191919"/>
                </a:solidFill>
                <a:latin typeface="Montserrat"/>
              </a:rPr>
              <a:t>. (BRASIL, 1996, Art. 2º)...</a:t>
            </a:r>
          </a:p>
          <a:p>
            <a:pPr algn="just">
              <a:lnSpc>
                <a:spcPts val="4084"/>
              </a:lnSpc>
            </a:pPr>
            <a:endParaRPr lang="en-US" sz="3142" dirty="0">
              <a:solidFill>
                <a:srgbClr val="191919"/>
              </a:solidFill>
              <a:latin typeface="Montserrat"/>
            </a:endParaRPr>
          </a:p>
          <a:p>
            <a:pPr algn="just">
              <a:lnSpc>
                <a:spcPts val="4467"/>
              </a:lnSpc>
            </a:pPr>
            <a:endParaRPr lang="en-US" sz="3142" dirty="0">
              <a:solidFill>
                <a:srgbClr val="191919"/>
              </a:solidFill>
              <a:latin typeface="Montserrat"/>
            </a:endParaRPr>
          </a:p>
          <a:p>
            <a:pPr algn="just">
              <a:lnSpc>
                <a:spcPts val="4467"/>
              </a:lnSpc>
            </a:pPr>
            <a:endParaRPr lang="en-US" sz="3142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8" name="Freeform 5"/>
          <p:cNvSpPr/>
          <p:nvPr/>
        </p:nvSpPr>
        <p:spPr>
          <a:xfrm>
            <a:off x="0" y="-419100"/>
            <a:ext cx="2676593" cy="2014745"/>
          </a:xfrm>
          <a:custGeom>
            <a:avLst/>
            <a:gdLst/>
            <a:ahLst/>
            <a:cxnLst/>
            <a:rect l="l" t="t" r="r" b="b"/>
            <a:pathLst>
              <a:path w="2676593" h="2014745">
                <a:moveTo>
                  <a:pt x="0" y="0"/>
                </a:moveTo>
                <a:lnTo>
                  <a:pt x="2676594" y="0"/>
                </a:lnTo>
                <a:lnTo>
                  <a:pt x="2676594" y="2014745"/>
                </a:lnTo>
                <a:lnTo>
                  <a:pt x="0" y="201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2"/>
          <p:cNvSpPr/>
          <p:nvPr/>
        </p:nvSpPr>
        <p:spPr>
          <a:xfrm>
            <a:off x="9850120" y="7048500"/>
            <a:ext cx="8437880" cy="3238500"/>
          </a:xfrm>
          <a:custGeom>
            <a:avLst/>
            <a:gdLst/>
            <a:ahLst/>
            <a:cxnLst/>
            <a:rect l="l" t="t" r="r" b="b"/>
            <a:pathLst>
              <a:path w="15197824" h="15197824">
                <a:moveTo>
                  <a:pt x="0" y="0"/>
                </a:moveTo>
                <a:lnTo>
                  <a:pt x="15197824" y="0"/>
                </a:lnTo>
                <a:lnTo>
                  <a:pt x="15197824" y="15197824"/>
                </a:lnTo>
                <a:lnTo>
                  <a:pt x="0" y="15197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1" t="-42353" r="-32515" b="-122247"/>
            </a:stretch>
          </a:blipFill>
        </p:spPr>
      </p:sp>
      <p:sp>
        <p:nvSpPr>
          <p:cNvPr id="10" name="Freeform 5"/>
          <p:cNvSpPr/>
          <p:nvPr/>
        </p:nvSpPr>
        <p:spPr>
          <a:xfrm rot="10645909">
            <a:off x="14112855" y="8555255"/>
            <a:ext cx="2676593" cy="2014745"/>
          </a:xfrm>
          <a:custGeom>
            <a:avLst/>
            <a:gdLst/>
            <a:ahLst/>
            <a:cxnLst/>
            <a:rect l="l" t="t" r="r" b="b"/>
            <a:pathLst>
              <a:path w="2676593" h="2014745">
                <a:moveTo>
                  <a:pt x="0" y="0"/>
                </a:moveTo>
                <a:lnTo>
                  <a:pt x="2676594" y="0"/>
                </a:lnTo>
                <a:lnTo>
                  <a:pt x="2676594" y="2014745"/>
                </a:lnTo>
                <a:lnTo>
                  <a:pt x="0" y="201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09800" y="3086100"/>
            <a:ext cx="14430476" cy="3956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lnSpc>
                <a:spcPts val="4604"/>
              </a:lnSpc>
            </a:pPr>
            <a:r>
              <a:rPr lang="en-US" sz="3542" dirty="0">
                <a:solidFill>
                  <a:srgbClr val="191919"/>
                </a:solidFill>
                <a:latin typeface="Montserrat"/>
              </a:rPr>
              <a:t>…mas, 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não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se 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libera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os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recursos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considerando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a “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diferenciação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” do 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custo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aluno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/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ano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para as “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escolas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rurais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”...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vemos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que FHC, 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desde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1997 e 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até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sob Lula, 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em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2004 o CAMPO 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foi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PRETERIDO [CAVALCANTI, 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Cacilda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R. e DANTAS, </a:t>
            </a:r>
            <a:r>
              <a:rPr lang="en-US" sz="3542" dirty="0" err="1">
                <a:solidFill>
                  <a:srgbClr val="191919"/>
                </a:solidFill>
                <a:latin typeface="Montserrat"/>
              </a:rPr>
              <a:t>João</a:t>
            </a:r>
            <a:r>
              <a:rPr lang="en-US" sz="3542" dirty="0">
                <a:solidFill>
                  <a:srgbClr val="191919"/>
                </a:solidFill>
                <a:latin typeface="Montserrat"/>
              </a:rPr>
              <a:t> Paulo M., 2022, p. 9]:</a:t>
            </a:r>
          </a:p>
          <a:p>
            <a:pPr algn="just">
              <a:lnSpc>
                <a:spcPts val="4084"/>
              </a:lnSpc>
            </a:pPr>
            <a:endParaRPr lang="en-US" sz="3542" dirty="0">
              <a:solidFill>
                <a:srgbClr val="191919"/>
              </a:solidFill>
              <a:latin typeface="Montserrat"/>
            </a:endParaRPr>
          </a:p>
          <a:p>
            <a:pPr algn="just">
              <a:lnSpc>
                <a:spcPts val="4467"/>
              </a:lnSpc>
            </a:pPr>
            <a:endParaRPr lang="en-US" sz="3542" dirty="0">
              <a:solidFill>
                <a:srgbClr val="191919"/>
              </a:solidFill>
              <a:latin typeface="Montserrat"/>
            </a:endParaRPr>
          </a:p>
          <a:p>
            <a:pPr algn="just">
              <a:lnSpc>
                <a:spcPts val="4467"/>
              </a:lnSpc>
            </a:pPr>
            <a:endParaRPr lang="en-US" sz="3542" dirty="0">
              <a:solidFill>
                <a:srgbClr val="191919"/>
              </a:solidFill>
              <a:latin typeface="Montserrat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1295400" y="-694824"/>
            <a:ext cx="2676593" cy="2014745"/>
          </a:xfrm>
          <a:custGeom>
            <a:avLst/>
            <a:gdLst/>
            <a:ahLst/>
            <a:cxnLst/>
            <a:rect l="l" t="t" r="r" b="b"/>
            <a:pathLst>
              <a:path w="2676593" h="2014745">
                <a:moveTo>
                  <a:pt x="0" y="0"/>
                </a:moveTo>
                <a:lnTo>
                  <a:pt x="2676594" y="0"/>
                </a:lnTo>
                <a:lnTo>
                  <a:pt x="2676594" y="2014745"/>
                </a:lnTo>
                <a:lnTo>
                  <a:pt x="0" y="201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"/>
          <p:cNvSpPr/>
          <p:nvPr/>
        </p:nvSpPr>
        <p:spPr>
          <a:xfrm rot="10800000">
            <a:off x="15240" y="0"/>
            <a:ext cx="8061960" cy="2857500"/>
          </a:xfrm>
          <a:custGeom>
            <a:avLst/>
            <a:gdLst/>
            <a:ahLst/>
            <a:cxnLst/>
            <a:rect l="l" t="t" r="r" b="b"/>
            <a:pathLst>
              <a:path w="15197824" h="15197824">
                <a:moveTo>
                  <a:pt x="0" y="0"/>
                </a:moveTo>
                <a:lnTo>
                  <a:pt x="15197824" y="0"/>
                </a:lnTo>
                <a:lnTo>
                  <a:pt x="15197824" y="15197824"/>
                </a:lnTo>
                <a:lnTo>
                  <a:pt x="0" y="15197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1" t="-42353" r="-32515" b="-122247"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1751</Words>
  <Application>Microsoft Office PowerPoint</Application>
  <PresentationFormat>Personalizar</PresentationFormat>
  <Paragraphs>322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Montserrat</vt:lpstr>
      <vt:lpstr>Montserrat Bold</vt:lpstr>
      <vt:lpstr>Open Sans Bold</vt:lpstr>
      <vt:lpstr>Arial</vt:lpstr>
      <vt:lpstr>YAFdtQi73Xs 0</vt:lpstr>
      <vt:lpstr>Montserrat Classic Bold</vt:lpstr>
      <vt:lpstr>Montserrat Medium</vt:lpstr>
      <vt:lpstr>Montserrat Classic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Negócios Apresentação Estratégica Gradientes Profissionais Verde Menta Laranja</dc:title>
  <dc:creator>Selma de Carvalho</dc:creator>
  <cp:lastModifiedBy>Selma de Carvalho</cp:lastModifiedBy>
  <cp:revision>8</cp:revision>
  <dcterms:created xsi:type="dcterms:W3CDTF">2006-08-16T00:00:00Z</dcterms:created>
  <dcterms:modified xsi:type="dcterms:W3CDTF">2023-09-18T14:38:40Z</dcterms:modified>
  <dc:identifier>DAFuy51psK8</dc:identifier>
</cp:coreProperties>
</file>