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5" r:id="rId6"/>
    <p:sldId id="324" r:id="rId7"/>
    <p:sldId id="311" r:id="rId8"/>
    <p:sldId id="315" r:id="rId9"/>
    <p:sldId id="325" r:id="rId10"/>
    <p:sldId id="320" r:id="rId11"/>
    <p:sldId id="323" r:id="rId12"/>
    <p:sldId id="326" r:id="rId13"/>
    <p:sldId id="322" r:id="rId14"/>
    <p:sldId id="327" r:id="rId15"/>
    <p:sldId id="270" r:id="rId16"/>
    <p:sldId id="275" r:id="rId17"/>
    <p:sldId id="312" r:id="rId18"/>
    <p:sldId id="314" r:id="rId19"/>
    <p:sldId id="313" r:id="rId20"/>
  </p:sldIdLst>
  <p:sldSz cx="9144000" cy="5143500" type="screen16x9"/>
  <p:notesSz cx="6858000" cy="9144000"/>
  <p:embeddedFontLst>
    <p:embeddedFont>
      <p:font typeface="Heebo" panose="020B0604020202020204" charset="-79"/>
      <p:regular r:id="rId22"/>
      <p:bold r:id="rId23"/>
    </p:embeddedFont>
    <p:embeddedFont>
      <p:font typeface="Aharoni" panose="02010803020104030203" pitchFamily="2" charset="-79"/>
      <p:bold r:id="rId24"/>
    </p:embeddedFont>
    <p:embeddedFont>
      <p:font typeface="Bebas Neue" panose="020B0604020202020204" charset="0"/>
      <p:regular r:id="rId25"/>
    </p:embeddedFont>
    <p:embeddedFont>
      <p:font typeface="Anaheim" panose="020B0604020202020204" charset="0"/>
      <p:regular r:id="rId26"/>
    </p:embeddedFont>
    <p:embeddedFont>
      <p:font typeface="Figtre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34687-A3DD-47FA-BDA3-3A016A4BFB77}">
  <a:tblStyle styleId="{36E34687-A3DD-47FA-BDA3-3A016A4BFB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2522FD-8F7F-4A52-BCB9-8A5796C64C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848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9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43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53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13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8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66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06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1db9f258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1db9f258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91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1db9f258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1db9f258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04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3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7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10" name="Google Shape;10;p2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79475" y="1375475"/>
            <a:ext cx="5180100" cy="17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79475" y="3236425"/>
            <a:ext cx="24660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145" name="Google Shape;145;p22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759236" y="2079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2"/>
          </p:nvPr>
        </p:nvSpPr>
        <p:spPr>
          <a:xfrm>
            <a:off x="3704414" y="2079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759236" y="3375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4"/>
          </p:nvPr>
        </p:nvSpPr>
        <p:spPr>
          <a:xfrm>
            <a:off x="3704414" y="3375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759236" y="17261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6"/>
          </p:nvPr>
        </p:nvSpPr>
        <p:spPr>
          <a:xfrm>
            <a:off x="759236" y="30228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7"/>
          </p:nvPr>
        </p:nvSpPr>
        <p:spPr>
          <a:xfrm>
            <a:off x="3704411" y="17261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8"/>
          </p:nvPr>
        </p:nvSpPr>
        <p:spPr>
          <a:xfrm>
            <a:off x="3704411" y="30228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7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206" name="Google Shape;206;p27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8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210" name="Google Shape;210;p28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16" name="Google Shape;16;p3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79475" y="2623100"/>
            <a:ext cx="3083700" cy="8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079475" y="1248475"/>
            <a:ext cx="3798300" cy="80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79475" y="3394175"/>
            <a:ext cx="24522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23" name="Google Shape;23;p4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chemeClr val="hlink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"/>
          <p:cNvGrpSpPr/>
          <p:nvPr/>
        </p:nvGrpSpPr>
        <p:grpSpPr>
          <a:xfrm>
            <a:off x="713029" y="577750"/>
            <a:ext cx="7717531" cy="3988038"/>
            <a:chOff x="713029" y="577750"/>
            <a:chExt cx="7717531" cy="3988038"/>
          </a:xfrm>
        </p:grpSpPr>
        <p:sp>
          <p:nvSpPr>
            <p:cNvPr id="54" name="Google Shape;54;p9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079475" y="1434700"/>
            <a:ext cx="44133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1079475" y="2596125"/>
            <a:ext cx="44133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5458650" y="3050263"/>
            <a:ext cx="2972100" cy="147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70" name="Google Shape;70;p13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454700" y="2119975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5250825" y="2119975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1454700" y="3515347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5250825" y="3515348"/>
            <a:ext cx="28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788101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182876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7" hasCustomPrompt="1"/>
          </p:nvPr>
        </p:nvSpPr>
        <p:spPr>
          <a:xfrm>
            <a:off x="4516124" y="1788101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4516124" y="3182876"/>
            <a:ext cx="7347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9"/>
          </p:nvPr>
        </p:nvSpPr>
        <p:spPr>
          <a:xfrm>
            <a:off x="1454700" y="178810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5250825" y="178810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1454700" y="318295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5"/>
          </p:nvPr>
        </p:nvSpPr>
        <p:spPr>
          <a:xfrm>
            <a:off x="5250825" y="3182950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5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93" name="Google Shape;93;p15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0000" y="1129725"/>
            <a:ext cx="3519600" cy="17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720000" y="289747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>
            <a:spLocks noGrp="1"/>
          </p:cNvSpPr>
          <p:nvPr>
            <p:ph type="pic" idx="2"/>
          </p:nvPr>
        </p:nvSpPr>
        <p:spPr>
          <a:xfrm>
            <a:off x="4889325" y="935850"/>
            <a:ext cx="3406500" cy="3271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7"/>
          <p:cNvGrpSpPr/>
          <p:nvPr/>
        </p:nvGrpSpPr>
        <p:grpSpPr>
          <a:xfrm>
            <a:off x="313081" y="249715"/>
            <a:ext cx="8517839" cy="4644070"/>
            <a:chOff x="713029" y="577750"/>
            <a:chExt cx="7717531" cy="3988038"/>
          </a:xfrm>
        </p:grpSpPr>
        <p:sp>
          <p:nvSpPr>
            <p:cNvPr id="106" name="Google Shape;106;p17"/>
            <p:cNvSpPr/>
            <p:nvPr/>
          </p:nvSpPr>
          <p:spPr>
            <a:xfrm>
              <a:off x="713029" y="577760"/>
              <a:ext cx="7717531" cy="3988028"/>
            </a:xfrm>
            <a:custGeom>
              <a:avLst/>
              <a:gdLst/>
              <a:ahLst/>
              <a:cxnLst/>
              <a:rect l="l" t="t" r="r" b="b"/>
              <a:pathLst>
                <a:path w="69496" h="38596" extrusionOk="0">
                  <a:moveTo>
                    <a:pt x="0" y="1"/>
                  </a:moveTo>
                  <a:lnTo>
                    <a:pt x="0" y="38595"/>
                  </a:lnTo>
                  <a:lnTo>
                    <a:pt x="69495" y="38595"/>
                  </a:lnTo>
                  <a:lnTo>
                    <a:pt x="69495" y="5847"/>
                  </a:lnTo>
                  <a:lnTo>
                    <a:pt x="63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7813375" y="577750"/>
              <a:ext cx="617100" cy="603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"/>
              <a:buNone/>
              <a:defRPr sz="35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3" r:id="rId9"/>
    <p:sldLayoutId id="2147483668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ctrTitle"/>
          </p:nvPr>
        </p:nvSpPr>
        <p:spPr>
          <a:xfrm>
            <a:off x="820882" y="1514013"/>
            <a:ext cx="5164281" cy="2115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Frente de Trabalho FORMACAMPO:</a:t>
            </a:r>
            <a:br>
              <a:rPr lang="en" sz="1800" dirty="0" smtClean="0"/>
            </a:br>
            <a:r>
              <a:rPr lang="en" sz="1800" dirty="0" smtClean="0"/>
              <a:t>Financiamento da Educação</a:t>
            </a:r>
            <a:br>
              <a:rPr lang="en" sz="1800" dirty="0" smtClean="0"/>
            </a:br>
            <a:r>
              <a:rPr lang="en" sz="1800" dirty="0"/>
              <a:t/>
            </a:r>
            <a:br>
              <a:rPr lang="en" sz="1800" dirty="0"/>
            </a:br>
            <a:r>
              <a:rPr lang="en" sz="1800" dirty="0" smtClean="0"/>
              <a:t>Terceiro</a:t>
            </a:r>
            <a:r>
              <a:rPr lang="en" sz="1800" dirty="0" smtClean="0"/>
              <a:t> </a:t>
            </a:r>
            <a:r>
              <a:rPr lang="en" sz="1800" dirty="0" smtClean="0"/>
              <a:t>encontro </a:t>
            </a:r>
            <a:endParaRPr sz="1800" dirty="0"/>
          </a:p>
        </p:txBody>
      </p:sp>
      <p:cxnSp>
        <p:nvCxnSpPr>
          <p:cNvPr id="224" name="Google Shape;224;p32"/>
          <p:cNvCxnSpPr/>
          <p:nvPr/>
        </p:nvCxnSpPr>
        <p:spPr>
          <a:xfrm>
            <a:off x="1182475" y="1116100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64" y="0"/>
            <a:ext cx="3044536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167983"/>
            <a:ext cx="4256794" cy="4736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8"/>
          <a:stretch/>
        </p:blipFill>
        <p:spPr>
          <a:xfrm>
            <a:off x="145472" y="167984"/>
            <a:ext cx="4495800" cy="2935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45472" y="3304309"/>
            <a:ext cx="452004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Os instrumentos orçamentários públicos descritos possuem relação com os repasses municipais para a educação.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Fundamental conhecer e participar criticamente dos processos de elaboração e execução do PPA, da LDO e da LOA.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28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74732" r="6756" b="2536"/>
          <a:stretch/>
        </p:blipFill>
        <p:spPr>
          <a:xfrm>
            <a:off x="4509654" y="2504210"/>
            <a:ext cx="4426527" cy="2296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8434" b="25791"/>
          <a:stretch/>
        </p:blipFill>
        <p:spPr>
          <a:xfrm>
            <a:off x="114300" y="124691"/>
            <a:ext cx="4239491" cy="4925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509654" y="384464"/>
            <a:ext cx="442652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Unidade Executora da escola é uma conquista das lutas por uma Gestão Democrática nas escolas públicas, inclusive, as escolas do campo. 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Cabe a Educação do Campo mais um campo de disputa: o da gestão do Caixa Escolar (participação nos processos de planejamento, execução, prestação de contas e avaliação).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5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8"/>
          <a:stretch/>
        </p:blipFill>
        <p:spPr>
          <a:xfrm>
            <a:off x="2722418" y="130859"/>
            <a:ext cx="6234546" cy="4878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" y="390632"/>
            <a:ext cx="2473036" cy="19143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3519" y="2570060"/>
            <a:ext cx="24730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 ações previstas no PDDE da escola dialogam com o Projeto político-pedagógico das escolas do campo?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A Educação do Campo fundamenta as ações de financiamento da unidade escolar?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0436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35" y="1190625"/>
            <a:ext cx="4727865" cy="3952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530436" y="225981"/>
            <a:ext cx="447848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Financiamento e relação entre o Censo Escolar (matrículas: quantidade e qualidade) e o Valor Aluno-Ano.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9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" b="7677"/>
          <a:stretch/>
        </p:blipFill>
        <p:spPr>
          <a:xfrm>
            <a:off x="187037" y="197428"/>
            <a:ext cx="3946264" cy="4723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4239712" y="896494"/>
            <a:ext cx="4810770" cy="3176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4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 txBox="1">
            <a:spLocks noGrp="1"/>
          </p:cNvSpPr>
          <p:nvPr>
            <p:ph type="subTitle" idx="1"/>
          </p:nvPr>
        </p:nvSpPr>
        <p:spPr>
          <a:xfrm>
            <a:off x="0" y="1528187"/>
            <a:ext cx="5539785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i="1" dirty="0" smtClean="0"/>
              <a:t>	</a:t>
            </a:r>
            <a:r>
              <a:rPr lang="pt-BR" sz="1600" i="1" dirty="0" smtClean="0"/>
              <a:t>O </a:t>
            </a:r>
            <a:r>
              <a:rPr lang="pt-BR" sz="1600" i="1" dirty="0"/>
              <a:t>que se observa concretamente é que a classe burguesa </a:t>
            </a:r>
            <a:r>
              <a:rPr lang="pt-BR" sz="1600" b="1" i="1" dirty="0"/>
              <a:t>não </a:t>
            </a:r>
            <a:r>
              <a:rPr lang="pt-BR" sz="1600" b="1" i="1" dirty="0" smtClean="0"/>
              <a:t>se contrapõe </a:t>
            </a:r>
            <a:r>
              <a:rPr lang="pt-BR" sz="1600" b="1" i="1" dirty="0"/>
              <a:t>ao acesso à escola</a:t>
            </a:r>
            <a:r>
              <a:rPr lang="pt-BR" sz="1600" i="1" dirty="0"/>
              <a:t>. A universalização do </a:t>
            </a:r>
            <a:r>
              <a:rPr lang="pt-BR" sz="1600" i="1" dirty="0" smtClean="0"/>
              <a:t>acesso legitima a </a:t>
            </a:r>
            <a:r>
              <a:rPr lang="pt-BR" sz="1600" b="1" i="1" dirty="0" smtClean="0"/>
              <a:t>aparente </a:t>
            </a:r>
            <a:r>
              <a:rPr lang="pt-BR" sz="1600" b="1" i="1" dirty="0"/>
              <a:t>democracia</a:t>
            </a:r>
            <a:r>
              <a:rPr lang="pt-BR" sz="1600" i="1" dirty="0"/>
              <a:t>. O que efetivamente </a:t>
            </a:r>
            <a:r>
              <a:rPr lang="pt-BR" sz="1600" b="1" i="1" dirty="0"/>
              <a:t>se nega </a:t>
            </a:r>
            <a:r>
              <a:rPr lang="pt-BR" sz="1600" i="1" dirty="0" smtClean="0"/>
              <a:t>são  as </a:t>
            </a:r>
            <a:r>
              <a:rPr lang="pt-BR" sz="1600" b="1" i="1" dirty="0" smtClean="0"/>
              <a:t>condições objetivas</a:t>
            </a:r>
            <a:r>
              <a:rPr lang="pt-BR" sz="1600" b="1" i="1" dirty="0"/>
              <a:t>, materiais,</a:t>
            </a:r>
            <a:r>
              <a:rPr lang="pt-BR" sz="1600" i="1" dirty="0"/>
              <a:t> que facultem uma </a:t>
            </a:r>
            <a:r>
              <a:rPr lang="pt-BR" sz="1600" i="1" dirty="0" smtClean="0"/>
              <a:t>escola </a:t>
            </a:r>
            <a:r>
              <a:rPr lang="pt-BR" sz="1600" b="1" i="1" dirty="0" smtClean="0"/>
              <a:t>de  qualidade </a:t>
            </a:r>
            <a:r>
              <a:rPr lang="pt-BR" sz="1600" b="1" i="1" dirty="0"/>
              <a:t>e o </a:t>
            </a:r>
            <a:r>
              <a:rPr lang="pt-BR" sz="1600" b="1" i="1" dirty="0" smtClean="0"/>
              <a:t>controle da </a:t>
            </a:r>
            <a:r>
              <a:rPr lang="pt-BR" sz="1600" b="1" i="1" dirty="0"/>
              <a:t>organização da </a:t>
            </a:r>
            <a:r>
              <a:rPr lang="pt-BR" sz="1600" b="1" i="1" dirty="0" smtClean="0"/>
              <a:t>escola.</a:t>
            </a:r>
          </a:p>
          <a:p>
            <a:pPr algn="just"/>
            <a:endParaRPr lang="pt-BR" sz="1600" i="1" dirty="0" smtClean="0"/>
          </a:p>
          <a:p>
            <a:pPr algn="just"/>
            <a:r>
              <a:rPr lang="pt-BR" sz="1600" dirty="0" smtClean="0"/>
              <a:t>	(</a:t>
            </a:r>
            <a:r>
              <a:rPr lang="pt-BR" sz="1600" dirty="0"/>
              <a:t>FRIGOTTO, apud GAMA, 2008.p.61).</a:t>
            </a:r>
            <a:endParaRPr sz="1600" dirty="0">
              <a:latin typeface="+mn-lt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r="10934"/>
          <a:stretch>
            <a:fillRect/>
          </a:stretch>
        </p:blipFill>
        <p:spPr>
          <a:xfrm>
            <a:off x="5647861" y="1008587"/>
            <a:ext cx="3406500" cy="32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51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789" name="Google Shape;789;p51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51"/>
          <p:cNvSpPr txBox="1">
            <a:spLocks noGrp="1"/>
          </p:cNvSpPr>
          <p:nvPr>
            <p:ph type="subTitle" idx="1"/>
          </p:nvPr>
        </p:nvSpPr>
        <p:spPr>
          <a:xfrm>
            <a:off x="5229062" y="298417"/>
            <a:ext cx="2903417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Projeto político-pedagógico / </a:t>
            </a:r>
            <a:r>
              <a:rPr lang="pt-BR" b="1" dirty="0" smtClean="0"/>
              <a:t>gestão dos recursos da escola</a:t>
            </a:r>
            <a:r>
              <a:rPr lang="pt-BR" b="1" dirty="0" smtClean="0"/>
              <a:t>:</a:t>
            </a:r>
            <a:endParaRPr lang="pt-BR" b="1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Como garantir a participação efetiva dos sujeitos na elaboração do planejamento financeiro da escola do campo?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Os recursos das diversas fontes de financiamento têm sido utilizados para a efetivação da Educação do Campo?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Os planos e metas do Projeto Político-pedagógico viabilizam efetivamente a construção da Educação do Campo?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9" y="571819"/>
            <a:ext cx="3017443" cy="399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5832" y="530030"/>
            <a:ext cx="5015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/>
              <a:t>Os programas e ações de financiamento da educação pública atendem a </a:t>
            </a:r>
            <a:r>
              <a:rPr lang="pt-BR" b="1" i="1" dirty="0" smtClean="0"/>
              <a:t>lógica de investimentos pensadas a partir da distribuição do PIB naciona</a:t>
            </a:r>
            <a:r>
              <a:rPr lang="pt-BR" i="1" dirty="0" smtClean="0"/>
              <a:t>l, onde, para a educação, são destinados aproximadamente </a:t>
            </a:r>
            <a:r>
              <a:rPr lang="pt-BR" b="1" i="1" dirty="0" smtClean="0"/>
              <a:t>5% de toda riqueza produzida no país.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 smtClean="0"/>
              <a:t>A estrutura e funcionamento dos programas e ações </a:t>
            </a:r>
            <a:r>
              <a:rPr lang="pt-BR" b="1" i="1" dirty="0" smtClean="0"/>
              <a:t>precisam ser entendidas por todos e todas que compõem as escolas do campo,</a:t>
            </a:r>
            <a:r>
              <a:rPr lang="pt-BR" i="1" dirty="0" smtClean="0"/>
              <a:t> sendo fundamental a </a:t>
            </a:r>
            <a:r>
              <a:rPr lang="pt-BR" b="1" i="1" dirty="0" smtClean="0"/>
              <a:t>participação popular na gestão financeira da escola</a:t>
            </a:r>
            <a:r>
              <a:rPr lang="pt-BR" i="1" dirty="0" smtClean="0"/>
              <a:t>, como </a:t>
            </a:r>
            <a:r>
              <a:rPr lang="pt-BR" b="1" i="1" dirty="0" smtClean="0"/>
              <a:t>novo campo de disputa</a:t>
            </a:r>
            <a:r>
              <a:rPr lang="pt-BR" i="1" dirty="0" smtClean="0"/>
              <a:t>, para além do currículo e da </a:t>
            </a:r>
            <a:r>
              <a:rPr lang="pt-BR" i="1" dirty="0" err="1" smtClean="0"/>
              <a:t>pedagogização</a:t>
            </a:r>
            <a:r>
              <a:rPr lang="pt-BR" i="1" dirty="0" smtClean="0"/>
              <a:t> da Educação do Campo.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i="1" dirty="0" smtClean="0"/>
              <a:t>É de fundamental importância </a:t>
            </a:r>
            <a:r>
              <a:rPr lang="pt-BR" b="1" i="1" dirty="0" smtClean="0"/>
              <a:t>estipular um planejamento financeiro exequível e financiável</a:t>
            </a:r>
            <a:r>
              <a:rPr lang="pt-BR" i="1" dirty="0" smtClean="0"/>
              <a:t> e </a:t>
            </a:r>
            <a:r>
              <a:rPr lang="pt-BR" b="1" i="1" dirty="0" smtClean="0"/>
              <a:t>comprometido com a Educação do Campo </a:t>
            </a:r>
            <a:r>
              <a:rPr lang="pt-BR" i="1" dirty="0" smtClean="0"/>
              <a:t>com os recursos que a escola dispõem.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 smtClean="0"/>
              <a:t>E seguir na luta por </a:t>
            </a:r>
            <a:r>
              <a:rPr lang="pt-BR" b="1" i="1" dirty="0" smtClean="0"/>
              <a:t>dias melhores no financiamento da educação.</a:t>
            </a:r>
            <a:endParaRPr lang="pt-BR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6" y="1824226"/>
            <a:ext cx="2730893" cy="18128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7284" y="539575"/>
            <a:ext cx="388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Constatações...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8693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8446" y="1260712"/>
            <a:ext cx="5153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Leituras</a:t>
            </a:r>
          </a:p>
          <a:p>
            <a:endParaRPr lang="pt-BR" sz="2000" b="1" dirty="0"/>
          </a:p>
          <a:p>
            <a:r>
              <a:rPr lang="pt-BR" sz="2000" b="1" dirty="0" smtClean="0"/>
              <a:t>Módulo VI do </a:t>
            </a:r>
            <a:r>
              <a:rPr lang="pt-BR" sz="2000" b="1" dirty="0" err="1" smtClean="0"/>
              <a:t>Progestão</a:t>
            </a:r>
            <a:r>
              <a:rPr lang="pt-BR" sz="2000" b="1" dirty="0" smtClean="0"/>
              <a:t>: como gerenciar os recursos financeiros?</a:t>
            </a:r>
          </a:p>
          <a:p>
            <a:endParaRPr lang="pt-BR" sz="2000" b="1" dirty="0"/>
          </a:p>
          <a:p>
            <a:r>
              <a:rPr lang="pt-BR" sz="2000" b="1" dirty="0" smtClean="0"/>
              <a:t>Caderno Didático sobre a Educação do Campo.</a:t>
            </a:r>
          </a:p>
          <a:p>
            <a:endParaRPr lang="pt-BR" sz="2000" b="1" dirty="0"/>
          </a:p>
          <a:p>
            <a:r>
              <a:rPr lang="pt-BR" sz="2000" b="1" dirty="0" smtClean="0"/>
              <a:t>Site: Instituto Unibanco</a:t>
            </a:r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0"/>
            <a:ext cx="2893219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Encontros e temáticas abordadas</a:t>
            </a:r>
            <a:endParaRPr dirty="0"/>
          </a:p>
        </p:txBody>
      </p:sp>
      <p:sp>
        <p:nvSpPr>
          <p:cNvPr id="279" name="Google Shape;279;p34"/>
          <p:cNvSpPr txBox="1">
            <a:spLocks noGrp="1"/>
          </p:cNvSpPr>
          <p:nvPr>
            <p:ph type="title" idx="5"/>
          </p:nvPr>
        </p:nvSpPr>
        <p:spPr>
          <a:xfrm>
            <a:off x="720000" y="1788101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" name="Google Shape;280;p34"/>
          <p:cNvSpPr txBox="1">
            <a:spLocks noGrp="1"/>
          </p:cNvSpPr>
          <p:nvPr>
            <p:ph type="title" idx="6"/>
          </p:nvPr>
        </p:nvSpPr>
        <p:spPr>
          <a:xfrm>
            <a:off x="720000" y="3182876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title" idx="7"/>
          </p:nvPr>
        </p:nvSpPr>
        <p:spPr>
          <a:xfrm>
            <a:off x="4516124" y="1788101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title" idx="8"/>
          </p:nvPr>
        </p:nvSpPr>
        <p:spPr>
          <a:xfrm>
            <a:off x="4516124" y="3182876"/>
            <a:ext cx="7347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9"/>
          </p:nvPr>
        </p:nvSpPr>
        <p:spPr>
          <a:xfrm>
            <a:off x="1454700" y="1905101"/>
            <a:ext cx="2838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/>
              <a:t>Lógica do financiamento da Educação (14/07).</a:t>
            </a:r>
            <a:endParaRPr sz="1600" dirty="0"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13"/>
          </p:nvPr>
        </p:nvSpPr>
        <p:spPr>
          <a:xfrm>
            <a:off x="5250824" y="1846564"/>
            <a:ext cx="3594411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tx1"/>
                </a:solidFill>
              </a:rPr>
              <a:t>Financiamento, Educação do Campo e projetos em disputa (18/08).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4"/>
          </p:nvPr>
        </p:nvSpPr>
        <p:spPr>
          <a:xfrm>
            <a:off x="1245693" y="3260876"/>
            <a:ext cx="3479439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B050"/>
                </a:solidFill>
              </a:rPr>
              <a:t>Programas, ações e financiamento da educação (</a:t>
            </a:r>
            <a:r>
              <a:rPr lang="en" sz="1600" dirty="0" smtClean="0">
                <a:solidFill>
                  <a:srgbClr val="00B050"/>
                </a:solidFill>
              </a:rPr>
              <a:t>18/09</a:t>
            </a:r>
            <a:r>
              <a:rPr lang="en" sz="1600" dirty="0" smtClean="0">
                <a:solidFill>
                  <a:srgbClr val="00B050"/>
                </a:solidFill>
              </a:rPr>
              <a:t>).</a:t>
            </a:r>
            <a:endParaRPr sz="1600" dirty="0">
              <a:solidFill>
                <a:srgbClr val="00B050"/>
              </a:solidFill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subTitle" idx="15"/>
          </p:nvPr>
        </p:nvSpPr>
        <p:spPr>
          <a:xfrm>
            <a:off x="5250824" y="3182950"/>
            <a:ext cx="3494823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Educação do Campo, financiamento e controle social (06/10).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2674" y="1050203"/>
            <a:ext cx="8265816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 smtClean="0"/>
              <a:t>Pontos debatidos durante o primeiro encontro:</a:t>
            </a:r>
          </a:p>
          <a:p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Financiamento da Educação e projetos em disputa (constituição histórica do financiamento da educação /interesses públicos X interesses privados / o urbano X o rural / o rural X projeto societário da Educação do Campo).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Canalização histórica do financiamento da educação para o projeto </a:t>
            </a:r>
            <a:r>
              <a:rPr lang="pt-BR" sz="1800" dirty="0" err="1" smtClean="0"/>
              <a:t>urbanocentrico</a:t>
            </a:r>
            <a:r>
              <a:rPr lang="pt-BR" sz="1800" dirty="0" smtClean="0"/>
              <a:t> de escola 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Relação entre a reprodução das desigualdades no campo brasileiro e financiamento da educação.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Defesa do projeto societário da Educação do Campo e priorização dos investimentos públicos na defesa deste projeto.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Relação entre o Projeto Político-pedagógico e investimentos públicos para as escolas do campo.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subTitle" idx="1"/>
          </p:nvPr>
        </p:nvSpPr>
        <p:spPr>
          <a:xfrm>
            <a:off x="724277" y="692337"/>
            <a:ext cx="7596535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400" b="1" dirty="0" smtClean="0">
                <a:latin typeface="+mn-lt"/>
                <a:cs typeface="Aharoni" panose="02010803020104030203" pitchFamily="2" charset="-79"/>
              </a:rPr>
              <a:t>Financiamento, </a:t>
            </a:r>
            <a:r>
              <a:rPr lang="pt-BR" sz="1400" b="1" dirty="0" smtClean="0">
                <a:latin typeface="+mn-lt"/>
                <a:cs typeface="Aharoni" panose="02010803020104030203" pitchFamily="2" charset="-79"/>
              </a:rPr>
              <a:t>Programas, Ações e Financiamento da Educação</a:t>
            </a:r>
            <a:r>
              <a:rPr lang="pt-BR" sz="1400" b="1" dirty="0" smtClean="0">
                <a:latin typeface="+mn-lt"/>
                <a:cs typeface="Aharoni" panose="02010803020104030203" pitchFamily="2" charset="-79"/>
              </a:rPr>
              <a:t>: </a:t>
            </a:r>
            <a:r>
              <a:rPr lang="pt-BR" sz="1400" b="1" u="sng" dirty="0" smtClean="0">
                <a:latin typeface="+mn-lt"/>
                <a:cs typeface="Aharoni" panose="02010803020104030203" pitchFamily="2" charset="-79"/>
              </a:rPr>
              <a:t>provocações</a:t>
            </a:r>
          </a:p>
          <a:p>
            <a:pPr marL="139700" indent="0" algn="just"/>
            <a:endParaRPr lang="pt-BR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A categoria docente conhece efetivamente os programas e ações que objetivam financiar a educação?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A dimensão política da categoria docente se resume a “sala de aula”?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Como os gestores escolares e técnicos das secretarias de educação procedem com a gestão dos recursos públicos para as Escolas do Campo?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A dimensão pedagógica do financiamento da educação tem contemplado a construção das políticas públicas em Educação do Campo?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Além da atenção as estruturas físicas escolares e da aquisição de recursos pedagógicos, existem outras dimensões necessárias a efetivação do projeto em Educação do Campo?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  <a:cs typeface="Aharoni" panose="02010803020104030203" pitchFamily="2" charset="-79"/>
              </a:rPr>
              <a:t>Como o PPP da escola do campo dialoga com o financiamento da educação?</a:t>
            </a:r>
            <a:endParaRPr dirty="0"/>
          </a:p>
        </p:txBody>
      </p:sp>
      <p:cxnSp>
        <p:nvCxnSpPr>
          <p:cNvPr id="293" name="Google Shape;293;p35"/>
          <p:cNvCxnSpPr/>
          <p:nvPr/>
        </p:nvCxnSpPr>
        <p:spPr>
          <a:xfrm>
            <a:off x="1182475" y="1116100"/>
            <a:ext cx="32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>
            <a:spLocks noGrp="1"/>
          </p:cNvSpPr>
          <p:nvPr>
            <p:ph type="title"/>
          </p:nvPr>
        </p:nvSpPr>
        <p:spPr>
          <a:xfrm>
            <a:off x="731742" y="21929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Programas, Ações e financiamento da educação: </a:t>
            </a:r>
            <a:br>
              <a:rPr lang="en" sz="2000" dirty="0" smtClean="0"/>
            </a:br>
            <a:r>
              <a:rPr lang="en" sz="2000" u="sng" dirty="0" smtClean="0"/>
              <a:t>a ponta do iceberg!</a:t>
            </a:r>
            <a:endParaRPr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1" y="235094"/>
            <a:ext cx="8389939" cy="3900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330036" y="4291446"/>
            <a:ext cx="76684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Fundo Nacional de Desenvolvimento da Educação Básica é a única fonte de recurso para a educação?</a:t>
            </a:r>
          </a:p>
        </p:txBody>
      </p:sp>
    </p:spTree>
    <p:extLst>
      <p:ext uri="{BB962C8B-B14F-4D97-AF65-F5344CB8AC3E}">
        <p14:creationId xmlns:p14="http://schemas.microsoft.com/office/powerpoint/2010/main" val="2236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22817" y="114300"/>
            <a:ext cx="307570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funciona a “ponta do iceberg” da estrutura do financiamento da educação?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219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88" y="1188567"/>
            <a:ext cx="6765485" cy="3763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38991" y="249382"/>
            <a:ext cx="87075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Financiamento da educação e “reparação” das desigualdades entre os sujeitos que compõem a escola pública.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991" y="1957494"/>
            <a:ext cx="183919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projeto societário da Educação do Campo pode contribuir com o processo de reparação histórica de desigualdade dos sujeitos?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9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s and Probability Lesson for High School by Slidesgo">
  <a:themeElements>
    <a:clrScheme name="Simple Light">
      <a:dk1>
        <a:srgbClr val="161616"/>
      </a:dk1>
      <a:lt1>
        <a:srgbClr val="FFFFFF"/>
      </a:lt1>
      <a:dk2>
        <a:srgbClr val="FFC466"/>
      </a:dk2>
      <a:lt2>
        <a:srgbClr val="F8623F"/>
      </a:lt2>
      <a:accent1>
        <a:srgbClr val="FF81A9"/>
      </a:accent1>
      <a:accent2>
        <a:srgbClr val="DAE8FD"/>
      </a:accent2>
      <a:accent3>
        <a:srgbClr val="8EB6FF"/>
      </a:accent3>
      <a:accent4>
        <a:srgbClr val="7FDFCB"/>
      </a:accent4>
      <a:accent5>
        <a:srgbClr val="3843D0"/>
      </a:accent5>
      <a:accent6>
        <a:srgbClr val="FFFFFF"/>
      </a:accent6>
      <a:hlink>
        <a:srgbClr val="16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717</Words>
  <Application>Microsoft Office PowerPoint</Application>
  <PresentationFormat>Apresentação na tela (16:9)</PresentationFormat>
  <Paragraphs>66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Heebo</vt:lpstr>
      <vt:lpstr>Nunito Light</vt:lpstr>
      <vt:lpstr>Aharoni</vt:lpstr>
      <vt:lpstr>Bebas Neue</vt:lpstr>
      <vt:lpstr>Anaheim</vt:lpstr>
      <vt:lpstr>Wingdings</vt:lpstr>
      <vt:lpstr>Figtree</vt:lpstr>
      <vt:lpstr>Arial</vt:lpstr>
      <vt:lpstr>Statistics and Probability Lesson for High School by Slidesgo</vt:lpstr>
      <vt:lpstr>Frente de Trabalho FORMACAMPO: Financiamento da Educação  Terceiro encontro </vt:lpstr>
      <vt:lpstr>Encontros e temáticas abordadas</vt:lpstr>
      <vt:lpstr>Apresentação do PowerPoint</vt:lpstr>
      <vt:lpstr>Apresentação do PowerPoint</vt:lpstr>
      <vt:lpstr>Programas, Ações e financiamento da educação:  a ponta do iceberg!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Frente de Trabalho FORMACAMPO: Financiamento da Educação </dc:title>
  <cp:lastModifiedBy>Marcos Paiva</cp:lastModifiedBy>
  <cp:revision>130</cp:revision>
  <dcterms:modified xsi:type="dcterms:W3CDTF">2023-09-18T01:25:51Z</dcterms:modified>
</cp:coreProperties>
</file>