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5" r:id="rId6"/>
    <p:sldId id="311" r:id="rId7"/>
    <p:sldId id="318" r:id="rId8"/>
    <p:sldId id="269" r:id="rId9"/>
    <p:sldId id="268" r:id="rId10"/>
    <p:sldId id="261" r:id="rId11"/>
    <p:sldId id="270" r:id="rId12"/>
    <p:sldId id="275" r:id="rId13"/>
    <p:sldId id="312" r:id="rId14"/>
    <p:sldId id="314" r:id="rId15"/>
    <p:sldId id="313" r:id="rId16"/>
  </p:sldIdLst>
  <p:sldSz cx="9144000" cy="5143500" type="screen16x9"/>
  <p:notesSz cx="6858000" cy="9144000"/>
  <p:embeddedFontLst>
    <p:embeddedFont>
      <p:font typeface="Heebo" panose="020B0604020202020204" charset="-79"/>
      <p:regular r:id="rId18"/>
      <p:bold r:id="rId19"/>
    </p:embeddedFont>
    <p:embeddedFont>
      <p:font typeface="Figtree" panose="020B060402020202020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  <p:embeddedFont>
      <p:font typeface="Anaheim" panose="020B0604020202020204" charset="0"/>
      <p:regular r:id="rId25"/>
    </p:embeddedFont>
    <p:embeddedFont>
      <p:font typeface="Aharoni" panose="02010803020104030203" pitchFamily="2" charset="-79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34687-A3DD-47FA-BDA3-3A016A4BFB77}">
  <a:tblStyle styleId="{36E34687-A3DD-47FA-BDA3-3A016A4BFB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2522FD-8F7F-4A52-BCB9-8A5796C64C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8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6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06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1db9f258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1db9f258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1db9f258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1db9f258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04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41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10" name="Google Shape;10;p2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79475" y="1375475"/>
            <a:ext cx="5180100" cy="17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79475" y="3236425"/>
            <a:ext cx="24660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7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106" name="Google Shape;106;p17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127" name="Google Shape;127;p20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4632926" y="1866100"/>
            <a:ext cx="32541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2"/>
          </p:nvPr>
        </p:nvSpPr>
        <p:spPr>
          <a:xfrm>
            <a:off x="1079475" y="1866100"/>
            <a:ext cx="32541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145" name="Google Shape;145;p22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759236" y="2079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2"/>
          </p:nvPr>
        </p:nvSpPr>
        <p:spPr>
          <a:xfrm>
            <a:off x="3704414" y="2079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759236" y="3375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4"/>
          </p:nvPr>
        </p:nvSpPr>
        <p:spPr>
          <a:xfrm>
            <a:off x="3704414" y="3375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759236" y="17261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6"/>
          </p:nvPr>
        </p:nvSpPr>
        <p:spPr>
          <a:xfrm>
            <a:off x="759236" y="30228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7"/>
          </p:nvPr>
        </p:nvSpPr>
        <p:spPr>
          <a:xfrm>
            <a:off x="3704411" y="17261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8"/>
          </p:nvPr>
        </p:nvSpPr>
        <p:spPr>
          <a:xfrm>
            <a:off x="3704411" y="30228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7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206" name="Google Shape;206;p27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8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210" name="Google Shape;210;p28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16" name="Google Shape;16;p3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79475" y="2623100"/>
            <a:ext cx="3083700" cy="8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079475" y="1248475"/>
            <a:ext cx="3798300" cy="80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79475" y="3394175"/>
            <a:ext cx="24522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23" name="Google Shape;23;p4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chemeClr val="hlink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54" name="Google Shape;54;p9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079475" y="1434700"/>
            <a:ext cx="44133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1079475" y="2596125"/>
            <a:ext cx="44133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5458650" y="3050263"/>
            <a:ext cx="2972100" cy="147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70" name="Google Shape;70;p13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454700" y="2119975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5250825" y="2119975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1454700" y="3515347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5250825" y="3515348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788101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182876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7" hasCustomPrompt="1"/>
          </p:nvPr>
        </p:nvSpPr>
        <p:spPr>
          <a:xfrm>
            <a:off x="4516124" y="1788101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4516124" y="3182876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9"/>
          </p:nvPr>
        </p:nvSpPr>
        <p:spPr>
          <a:xfrm>
            <a:off x="1454700" y="178810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5250825" y="178810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1454700" y="318295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5"/>
          </p:nvPr>
        </p:nvSpPr>
        <p:spPr>
          <a:xfrm>
            <a:off x="5250825" y="318295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87" name="Google Shape;87;p14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079475" y="310030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1079475" y="1237000"/>
            <a:ext cx="60966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5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93" name="Google Shape;93;p15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0000" y="1129725"/>
            <a:ext cx="3519600" cy="17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720000" y="289747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>
            <a:spLocks noGrp="1"/>
          </p:cNvSpPr>
          <p:nvPr>
            <p:ph type="pic" idx="2"/>
          </p:nvPr>
        </p:nvSpPr>
        <p:spPr>
          <a:xfrm>
            <a:off x="4889325" y="935850"/>
            <a:ext cx="3406500" cy="3271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6" r:id="rId11"/>
    <p:sldLayoutId id="2147483668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ctrTitle"/>
          </p:nvPr>
        </p:nvSpPr>
        <p:spPr>
          <a:xfrm>
            <a:off x="778598" y="1774791"/>
            <a:ext cx="3078178" cy="16180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Frente de Trabalho FORMACAMPO:</a:t>
            </a:r>
            <a:br>
              <a:rPr lang="en" sz="1800" dirty="0" smtClean="0"/>
            </a:br>
            <a:r>
              <a:rPr lang="en" sz="1800" dirty="0" smtClean="0"/>
              <a:t>Financiamento da </a:t>
            </a:r>
            <a:r>
              <a:rPr lang="en" sz="1800" dirty="0" smtClean="0"/>
              <a:t>Educação</a:t>
            </a:r>
            <a:br>
              <a:rPr lang="en" sz="1800" dirty="0" smtClean="0"/>
            </a:br>
            <a:r>
              <a:rPr lang="en" sz="1800" dirty="0"/>
              <a:t/>
            </a:r>
            <a:br>
              <a:rPr lang="en" sz="1800" dirty="0"/>
            </a:br>
            <a:r>
              <a:rPr lang="en" sz="1800" dirty="0" smtClean="0"/>
              <a:t>Segundo encontro</a:t>
            </a:r>
            <a:r>
              <a:rPr lang="en" sz="1800" dirty="0" smtClean="0"/>
              <a:t> </a:t>
            </a:r>
            <a:endParaRPr sz="1800" dirty="0"/>
          </a:p>
        </p:txBody>
      </p:sp>
      <p:cxnSp>
        <p:nvCxnSpPr>
          <p:cNvPr id="224" name="Google Shape;224;p32"/>
          <p:cNvCxnSpPr/>
          <p:nvPr/>
        </p:nvCxnSpPr>
        <p:spPr>
          <a:xfrm>
            <a:off x="1182475" y="1116100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92" y="416043"/>
            <a:ext cx="4472412" cy="4335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8088" t="20342" r="52223" b="8626"/>
          <a:stretch/>
        </p:blipFill>
        <p:spPr>
          <a:xfrm>
            <a:off x="4363770" y="0"/>
            <a:ext cx="478023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25511" y="371147"/>
            <a:ext cx="3829617" cy="4185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Educação do Campo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Projeto contra hegemônico, no entanto, presente como política pública!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Principais manifestações: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Base Legal da Educação do Campo</a:t>
            </a:r>
          </a:p>
          <a:p>
            <a:pPr algn="just"/>
            <a:r>
              <a:rPr lang="pt-BR" dirty="0" smtClean="0"/>
              <a:t>Experiências dos Movimentos Sociais</a:t>
            </a:r>
          </a:p>
          <a:p>
            <a:pPr algn="just"/>
            <a:r>
              <a:rPr lang="pt-BR" dirty="0" smtClean="0"/>
              <a:t>Estudos e pesquisas acadêmicas</a:t>
            </a:r>
          </a:p>
          <a:p>
            <a:pPr algn="just"/>
            <a:r>
              <a:rPr lang="pt-BR" dirty="0" smtClean="0"/>
              <a:t>Experiências das escolas públicas do campo</a:t>
            </a:r>
          </a:p>
          <a:p>
            <a:pPr algn="just"/>
            <a:r>
              <a:rPr lang="pt-BR" dirty="0" smtClean="0"/>
              <a:t>Luta dos professores e professoras das escolas do campo (protagonismo dos sujeitos)...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Projeto político-pedagógico e as Diretrizes Municipais da Educação do Campo precisam se atentar as questões acima!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 txBox="1">
            <a:spLocks noGrp="1"/>
          </p:cNvSpPr>
          <p:nvPr>
            <p:ph type="subTitle" idx="1"/>
          </p:nvPr>
        </p:nvSpPr>
        <p:spPr>
          <a:xfrm>
            <a:off x="276379" y="1168264"/>
            <a:ext cx="5539785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200" i="1" dirty="0"/>
              <a:t>Não é possível que a Educação do Campo </a:t>
            </a:r>
            <a:r>
              <a:rPr lang="pt-BR" sz="1200" b="1" i="1" dirty="0"/>
              <a:t>na política de financiamento</a:t>
            </a:r>
          </a:p>
          <a:p>
            <a:pPr algn="just"/>
            <a:r>
              <a:rPr lang="pt-BR" sz="1200" b="1" i="1" dirty="0"/>
              <a:t>continue sendo tratada na condição de programa e de forma residual.</a:t>
            </a:r>
          </a:p>
          <a:p>
            <a:pPr algn="just"/>
            <a:r>
              <a:rPr lang="pt-BR" sz="1200" i="1" dirty="0"/>
              <a:t>Cabe aos sujeitos que fazem esta educação acontecer lutar para que</a:t>
            </a:r>
          </a:p>
          <a:p>
            <a:pPr algn="just"/>
            <a:r>
              <a:rPr lang="pt-BR" sz="1200" i="1" dirty="0"/>
              <a:t>a Educação do Campo torne-se, de fato, política pública, </a:t>
            </a:r>
            <a:r>
              <a:rPr lang="pt-BR" sz="1200" b="1" i="1" dirty="0"/>
              <a:t>com dotação</a:t>
            </a:r>
          </a:p>
          <a:p>
            <a:pPr algn="just"/>
            <a:r>
              <a:rPr lang="pt-BR" sz="1200" b="1" i="1" dirty="0"/>
              <a:t>orçamentária, acionando-se o poder estadual e municipal, quando não</a:t>
            </a:r>
          </a:p>
          <a:p>
            <a:pPr algn="just"/>
            <a:r>
              <a:rPr lang="pt-BR" sz="1200" b="1" i="1" dirty="0"/>
              <a:t>cumprirem as suas obrigações com as ofertas desse atendimento.</a:t>
            </a:r>
          </a:p>
          <a:p>
            <a:pPr algn="just"/>
            <a:r>
              <a:rPr lang="pt-BR" sz="1200" i="1" dirty="0"/>
              <a:t>A opção por uma política de financiamento da Educação do Campo</a:t>
            </a:r>
          </a:p>
          <a:p>
            <a:pPr algn="just"/>
            <a:r>
              <a:rPr lang="pt-BR" sz="1200" b="1" i="1" dirty="0"/>
              <a:t>deve estar fortemente vinculada ao Projeto Político-Pedagógico das</a:t>
            </a:r>
          </a:p>
          <a:p>
            <a:pPr algn="just"/>
            <a:r>
              <a:rPr lang="pt-BR" sz="1200" b="1" i="1" dirty="0"/>
              <a:t>escolas, e deve se consolidar como política de Estado – para assegurar</a:t>
            </a:r>
          </a:p>
          <a:p>
            <a:pPr algn="just"/>
            <a:r>
              <a:rPr lang="pt-BR" sz="1200" b="1" i="1" dirty="0"/>
              <a:t>o direito da sociedade à educação</a:t>
            </a:r>
            <a:r>
              <a:rPr lang="pt-BR" sz="1200" i="1" dirty="0"/>
              <a:t>, independente dos governos, pois</a:t>
            </a:r>
          </a:p>
          <a:p>
            <a:pPr algn="just"/>
            <a:r>
              <a:rPr lang="pt-BR" sz="1200" i="1" dirty="0"/>
              <a:t>estes são transitórios. </a:t>
            </a:r>
            <a:r>
              <a:rPr lang="pt-BR" sz="1200" b="1" i="1" dirty="0"/>
              <a:t>Por essa razão a política de financiamento deve</a:t>
            </a:r>
          </a:p>
          <a:p>
            <a:pPr algn="just"/>
            <a:r>
              <a:rPr lang="pt-BR" sz="1200" b="1" i="1" dirty="0"/>
              <a:t>estar vinculada a um projeto histórico de sociedade </a:t>
            </a:r>
            <a:r>
              <a:rPr lang="pt-BR" sz="1200" b="1" i="1" dirty="0" err="1"/>
              <a:t>superador</a:t>
            </a:r>
            <a:r>
              <a:rPr lang="pt-BR" sz="1200" b="1" i="1" dirty="0"/>
              <a:t> dos</a:t>
            </a:r>
          </a:p>
          <a:p>
            <a:pPr algn="just"/>
            <a:r>
              <a:rPr lang="pt-BR" sz="1200" b="1" i="1" dirty="0"/>
              <a:t>“latifúndios”, inclusive aqueles da educação</a:t>
            </a:r>
            <a:r>
              <a:rPr lang="pt-BR" sz="1200" i="1" dirty="0"/>
              <a:t>, e não ficar à mercê dos</a:t>
            </a:r>
          </a:p>
          <a:p>
            <a:pPr algn="just"/>
            <a:r>
              <a:rPr lang="pt-BR" sz="1200" i="1" dirty="0"/>
              <a:t>governos.</a:t>
            </a:r>
            <a:endParaRPr sz="1200" i="1" dirty="0">
              <a:latin typeface="+mn-lt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085"/>
          <a:stretch>
            <a:fillRect/>
          </a:stretch>
        </p:blipFill>
        <p:spPr>
          <a:xfrm>
            <a:off x="5613603" y="953957"/>
            <a:ext cx="3406500" cy="32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51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789" name="Google Shape;789;p51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51"/>
          <p:cNvSpPr txBox="1">
            <a:spLocks noGrp="1"/>
          </p:cNvSpPr>
          <p:nvPr>
            <p:ph type="subTitle" idx="1"/>
          </p:nvPr>
        </p:nvSpPr>
        <p:spPr>
          <a:xfrm>
            <a:off x="5800562" y="298417"/>
            <a:ext cx="2903417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Projeto político-pedagógico / Diretrizes Municipais da Educação do Campo e financiamento: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Onde investir os recursos financeiros da escola do campo?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Quais ações e projetos precisam ser financiados?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Qual o fundamento do plano de formação continuada docente e para gestores escolares?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Quais recursos pedagógicos adquirir?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Estamos construindo um projeto societário fundamentado na Educação do Campo?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1" y="534154"/>
            <a:ext cx="5530711" cy="399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95050" y="539575"/>
            <a:ext cx="50156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Apesar da lógica nefasta de investimentos destinados a educação pública, com contornos ainda mais dramáticos quando se trata das escolas destinadas aos sujeitos do campo, é possível sim financiar a construção do Projeto Societário da Educação do Campo com os recursos já existentes.</a:t>
            </a:r>
          </a:p>
          <a:p>
            <a:endParaRPr lang="pt-BR" sz="1600" i="1" dirty="0"/>
          </a:p>
          <a:p>
            <a:r>
              <a:rPr lang="pt-BR" sz="1600" i="1" dirty="0" smtClean="0"/>
              <a:t>Para tanto, é preciso, entre outras coisas, do comprometimento político das equipes gestores, docentes e membros da comunidade escolar no direcionamento dos investimentos públicos.</a:t>
            </a:r>
          </a:p>
          <a:p>
            <a:endParaRPr lang="pt-BR" sz="1600" i="1" dirty="0"/>
          </a:p>
          <a:p>
            <a:r>
              <a:rPr lang="pt-BR" sz="1600" i="1" dirty="0" smtClean="0"/>
              <a:t>Contudo, a luta por uma outra lógica de financiamento precisa ser pauta constante nos movimentos de luta por uma educação verdadeiramente comprometida com a formação emancipatória dos sujeitos do campo brasileiro.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6" y="1824226"/>
            <a:ext cx="2730893" cy="18128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7284" y="539575"/>
            <a:ext cx="388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Constatações...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693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2385" y="2279021"/>
            <a:ext cx="73966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r>
              <a:rPr lang="pt-BR" sz="1600" dirty="0" smtClean="0">
                <a:latin typeface="+mn-lt"/>
              </a:rPr>
              <a:t>Cadernos Didáticos sobre Educação do </a:t>
            </a:r>
            <a:r>
              <a:rPr lang="pt-BR" sz="1600" dirty="0" smtClean="0">
                <a:latin typeface="+mn-lt"/>
              </a:rPr>
              <a:t>Campo</a:t>
            </a:r>
            <a:endParaRPr lang="pt-BR" sz="1600" dirty="0">
              <a:latin typeface="+mn-lt"/>
            </a:endParaRPr>
          </a:p>
          <a:p>
            <a:endParaRPr lang="pt-BR" sz="1600" dirty="0" smtClean="0">
              <a:latin typeface="+mn-lt"/>
            </a:endParaRPr>
          </a:p>
          <a:p>
            <a:r>
              <a:rPr lang="pt-BR" sz="1600" dirty="0" smtClean="0">
                <a:latin typeface="+mn-lt"/>
              </a:rPr>
              <a:t>Dicionário da Educação do Campo</a:t>
            </a:r>
          </a:p>
          <a:p>
            <a:endParaRPr lang="pt-BR" sz="1600" dirty="0">
              <a:latin typeface="+mn-lt"/>
            </a:endParaRPr>
          </a:p>
          <a:p>
            <a:r>
              <a:rPr lang="pt-BR" sz="1600" dirty="0" smtClean="0">
                <a:latin typeface="+mn-lt"/>
              </a:rPr>
              <a:t>Artigo: Educação do Campo e a Formação de Professores: construção de uma política educacional para o campo brasileiro</a:t>
            </a:r>
            <a:endParaRPr lang="pt-BR" sz="1600" dirty="0" smtClean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2385" y="1936870"/>
            <a:ext cx="388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Leituras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07" y="360435"/>
            <a:ext cx="2165482" cy="21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" y="0"/>
            <a:ext cx="8428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Encontros e temáticas abordadas</a:t>
            </a:r>
            <a:endParaRPr dirty="0"/>
          </a:p>
        </p:txBody>
      </p:sp>
      <p:sp>
        <p:nvSpPr>
          <p:cNvPr id="279" name="Google Shape;279;p34"/>
          <p:cNvSpPr txBox="1">
            <a:spLocks noGrp="1"/>
          </p:cNvSpPr>
          <p:nvPr>
            <p:ph type="title" idx="5"/>
          </p:nvPr>
        </p:nvSpPr>
        <p:spPr>
          <a:xfrm>
            <a:off x="720000" y="1788101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" name="Google Shape;280;p34"/>
          <p:cNvSpPr txBox="1">
            <a:spLocks noGrp="1"/>
          </p:cNvSpPr>
          <p:nvPr>
            <p:ph type="title" idx="6"/>
          </p:nvPr>
        </p:nvSpPr>
        <p:spPr>
          <a:xfrm>
            <a:off x="720000" y="3182876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title" idx="7"/>
          </p:nvPr>
        </p:nvSpPr>
        <p:spPr>
          <a:xfrm>
            <a:off x="4516124" y="1788101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title" idx="8"/>
          </p:nvPr>
        </p:nvSpPr>
        <p:spPr>
          <a:xfrm>
            <a:off x="4516124" y="3182876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9"/>
          </p:nvPr>
        </p:nvSpPr>
        <p:spPr>
          <a:xfrm>
            <a:off x="1454700" y="1905101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/>
              <a:t>Lógica do financiamento da Educação (14/07).</a:t>
            </a:r>
            <a:endParaRPr sz="1600" dirty="0"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13"/>
          </p:nvPr>
        </p:nvSpPr>
        <p:spPr>
          <a:xfrm>
            <a:off x="5250824" y="1846564"/>
            <a:ext cx="3594411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B050"/>
                </a:solidFill>
              </a:rPr>
              <a:t>Financiamento, Educação do Campo e projetos em disputa (18/08).</a:t>
            </a:r>
            <a:endParaRPr sz="1600" dirty="0">
              <a:solidFill>
                <a:srgbClr val="00B050"/>
              </a:solidFill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4"/>
          </p:nvPr>
        </p:nvSpPr>
        <p:spPr>
          <a:xfrm>
            <a:off x="1245693" y="3260876"/>
            <a:ext cx="3479439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Programas, ações e financiamento da educação (15/09).</a:t>
            </a:r>
            <a:endParaRPr sz="1600" dirty="0"/>
          </a:p>
        </p:txBody>
      </p:sp>
      <p:sp>
        <p:nvSpPr>
          <p:cNvPr id="286" name="Google Shape;286;p34"/>
          <p:cNvSpPr txBox="1">
            <a:spLocks noGrp="1"/>
          </p:cNvSpPr>
          <p:nvPr>
            <p:ph type="subTitle" idx="15"/>
          </p:nvPr>
        </p:nvSpPr>
        <p:spPr>
          <a:xfrm>
            <a:off x="5250824" y="3182950"/>
            <a:ext cx="3494823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Educação do Campo, financiamento e controle social (06/10).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2674" y="1050203"/>
            <a:ext cx="8265816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Pontos debatidos durante o primeiro encontro</a:t>
            </a:r>
            <a:r>
              <a:rPr lang="pt-BR" sz="1800" b="1" dirty="0" smtClean="0"/>
              <a:t>:</a:t>
            </a:r>
          </a:p>
          <a:p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Origem da riqueza social (força do trabalho humano);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 origem do estado Burguês (de revolucionários para reacionários</a:t>
            </a:r>
            <a:r>
              <a:rPr lang="pt-BR" sz="1800" dirty="0" smtClean="0"/>
              <a:t>);</a:t>
            </a: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Lógica </a:t>
            </a:r>
            <a:r>
              <a:rPr lang="pt-BR" sz="1800" dirty="0"/>
              <a:t>do financiamento da educação </a:t>
            </a:r>
            <a:r>
              <a:rPr lang="pt-BR" sz="1800" dirty="0" smtClean="0"/>
              <a:t>pública (age em benefício de uma classe: a burguesa);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Distribuição dos recursos públicos;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Interesses públicos X interesses privados;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O Neoliberalismo e o Estado Mínimo na educação;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“Agenda Neoliberal” e reprodução das desigualdades;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Origem do financiamento da educação;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Observações importantes: CONAE 2014 e os 10% do PIB para o financiamento da educação pública como categoria de luta!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subTitle" idx="1"/>
          </p:nvPr>
        </p:nvSpPr>
        <p:spPr>
          <a:xfrm>
            <a:off x="724277" y="692337"/>
            <a:ext cx="7596535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 smtClean="0">
                <a:latin typeface="+mn-lt"/>
                <a:cs typeface="Aharoni" panose="02010803020104030203" pitchFamily="2" charset="-79"/>
              </a:rPr>
              <a:t>Financiamento, Educação do Campo e projetos em disputa: </a:t>
            </a:r>
            <a:r>
              <a:rPr lang="pt-BR" b="1" u="sng" dirty="0" smtClean="0">
                <a:latin typeface="+mn-lt"/>
                <a:cs typeface="Aharoni" panose="02010803020104030203" pitchFamily="2" charset="-79"/>
              </a:rPr>
              <a:t>provocações</a:t>
            </a:r>
          </a:p>
          <a:p>
            <a:endParaRPr lang="pt-BR" sz="1800" dirty="0">
              <a:latin typeface="+mn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Como </a:t>
            </a:r>
            <a:r>
              <a:rPr lang="pt-BR" dirty="0" smtClean="0">
                <a:latin typeface="+mn-lt"/>
                <a:cs typeface="Aharoni" panose="02010803020104030203" pitchFamily="2" charset="-79"/>
              </a:rPr>
              <a:t>a escola do campo pode contribuir com a melhoria da qualidade de vida dos </a:t>
            </a:r>
            <a:r>
              <a:rPr lang="pt-BR" dirty="0" smtClean="0">
                <a:latin typeface="+mn-lt"/>
                <a:cs typeface="Aharoni" panose="02010803020104030203" pitchFamily="2" charset="-79"/>
              </a:rPr>
              <a:t>sujeitos</a:t>
            </a:r>
            <a:r>
              <a:rPr lang="pt-BR" dirty="0" smtClean="0">
                <a:latin typeface="+mn-lt"/>
                <a:cs typeface="Aharoni" panose="02010803020104030203" pitchFamily="2" charset="-79"/>
              </a:rPr>
              <a:t>?</a:t>
            </a:r>
            <a:endParaRPr lang="pt-BR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Qual a relação entre a construção de um projeto de educação comprometido com os sujeitos do campo e o PPP da escola?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É possível construir “a escola que queremos” sem entender como funciona o financiamento da </a:t>
            </a:r>
            <a:r>
              <a:rPr lang="pt-BR" dirty="0" smtClean="0">
                <a:latin typeface="+mn-lt"/>
                <a:cs typeface="Aharoni" panose="02010803020104030203" pitchFamily="2" charset="-79"/>
              </a:rPr>
              <a:t>educação e os projetos societários em disputa no campo brasileiro?</a:t>
            </a:r>
            <a:endParaRPr lang="pt-BR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Existe alguma relação entre o desenvolvimento da educação e os recursos financeiros disponíveis, aplicados e gerenciados na escola?</a:t>
            </a:r>
            <a:endParaRPr dirty="0"/>
          </a:p>
        </p:txBody>
      </p:sp>
      <p:cxnSp>
        <p:nvCxnSpPr>
          <p:cNvPr id="293" name="Google Shape;293;p35"/>
          <p:cNvCxnSpPr/>
          <p:nvPr/>
        </p:nvCxnSpPr>
        <p:spPr>
          <a:xfrm>
            <a:off x="1182475" y="1116100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>
            <a:spLocks noGrp="1"/>
          </p:cNvSpPr>
          <p:nvPr>
            <p:ph type="title"/>
          </p:nvPr>
        </p:nvSpPr>
        <p:spPr>
          <a:xfrm>
            <a:off x="596660" y="2913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Projetos em disputa! Financiamento da educação e lógica (hegemonica) da educação rural.</a:t>
            </a:r>
            <a:endParaRPr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6660" y="949899"/>
            <a:ext cx="8139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Canalização dos recursos públicos (já escassos!) para as escolas da cidade (lógica </a:t>
            </a:r>
            <a:r>
              <a:rPr lang="pt-BR" sz="1600" dirty="0" err="1" smtClean="0"/>
              <a:t>urbanocentrica</a:t>
            </a:r>
            <a:r>
              <a:rPr lang="pt-BR" sz="1600" dirty="0" smtClean="0"/>
              <a:t>). </a:t>
            </a:r>
          </a:p>
          <a:p>
            <a:endParaRPr lang="pt-B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Ampla maioria das escolas do campo (85%) localizadas na esfera municipal, ente federado com a menor parte dos repasses públicos.</a:t>
            </a:r>
          </a:p>
          <a:p>
            <a:endParaRPr lang="pt-B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Nordeste (58%) e Norte (18%) como as regiões do Brasil onde se concentram a maior parte das escolas do campo, regiões estas as mais pobres do país. 43% das escolas do campo possuem uma única sala de aula e um baixo quantitativo de estudantes, não atendendo a uma “escala mínima” de custos a partir da lógica de financiamento hegemônico para as escolas públicas fundamentados no “custo aluno”.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Escola rural e </a:t>
            </a:r>
            <a:r>
              <a:rPr lang="pt-BR" sz="1600" b="1" dirty="0" smtClean="0"/>
              <a:t>retroalimentação das desigualdades</a:t>
            </a:r>
            <a:endParaRPr 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319320" y="1059689"/>
            <a:ext cx="2181886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Fui passear na roça</a:t>
            </a:r>
            <a:br>
              <a:rPr lang="pt-BR" dirty="0"/>
            </a:br>
            <a:r>
              <a:rPr lang="pt-BR" dirty="0"/>
              <a:t>Encontrei Madalena</a:t>
            </a:r>
            <a:br>
              <a:rPr lang="pt-BR" dirty="0"/>
            </a:br>
            <a:r>
              <a:rPr lang="pt-BR" dirty="0"/>
              <a:t>Sentada numa pedra</a:t>
            </a:r>
            <a:br>
              <a:rPr lang="pt-BR" dirty="0"/>
            </a:br>
            <a:r>
              <a:rPr lang="pt-BR" dirty="0"/>
              <a:t>Comendo farinha seca</a:t>
            </a:r>
            <a:br>
              <a:rPr lang="pt-BR" dirty="0"/>
            </a:br>
            <a:r>
              <a:rPr lang="pt-BR" dirty="0"/>
              <a:t>Olhando a produção agrícola</a:t>
            </a:r>
            <a:br>
              <a:rPr lang="pt-BR" dirty="0"/>
            </a:br>
            <a:r>
              <a:rPr lang="pt-BR" dirty="0"/>
              <a:t>E a </a:t>
            </a:r>
            <a:r>
              <a:rPr lang="pt-BR" dirty="0" smtClean="0"/>
              <a:t>pecuária.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Madalena chorava</a:t>
            </a:r>
            <a:br>
              <a:rPr lang="pt-BR" dirty="0"/>
            </a:br>
            <a:r>
              <a:rPr lang="pt-BR" dirty="0"/>
              <a:t>Sua mãe consolava</a:t>
            </a:r>
            <a:br>
              <a:rPr lang="pt-BR" dirty="0"/>
            </a:br>
            <a:r>
              <a:rPr lang="pt-BR" dirty="0"/>
              <a:t>Dizendo assim</a:t>
            </a:r>
            <a:br>
              <a:rPr lang="pt-BR" dirty="0"/>
            </a:br>
            <a:r>
              <a:rPr lang="pt-BR" dirty="0"/>
              <a:t>Pobre não tem valor</a:t>
            </a:r>
            <a:br>
              <a:rPr lang="pt-BR" dirty="0"/>
            </a:br>
            <a:r>
              <a:rPr lang="pt-BR" dirty="0"/>
              <a:t>Pobre é sofredor</a:t>
            </a:r>
            <a:br>
              <a:rPr lang="pt-BR" dirty="0"/>
            </a:br>
            <a:r>
              <a:rPr lang="pt-BR" dirty="0"/>
              <a:t>E quem ajuda é Senhor do </a:t>
            </a:r>
            <a:r>
              <a:rPr lang="pt-BR" dirty="0" smtClean="0"/>
              <a:t>Bonfim!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(Madalena, Gilberto Gil)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6994" y="4291343"/>
            <a:ext cx="56901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Existe uma relação entre a educação escolar e a reprodução </a:t>
            </a:r>
            <a:r>
              <a:rPr lang="pt-BR" dirty="0" smtClean="0"/>
              <a:t>das desigualdades </a:t>
            </a:r>
            <a:r>
              <a:rPr lang="pt-BR" dirty="0" smtClean="0"/>
              <a:t>no campo brasileiro?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965" t="12245" r="30868" b="27354"/>
          <a:stretch/>
        </p:blipFill>
        <p:spPr>
          <a:xfrm>
            <a:off x="506994" y="443620"/>
            <a:ext cx="5690102" cy="34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7715" t="20441" r="21673" b="8627"/>
          <a:stretch/>
        </p:blipFill>
        <p:spPr>
          <a:xfrm>
            <a:off x="1" y="1"/>
            <a:ext cx="5024672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241956" y="977775"/>
            <a:ext cx="332262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Educação Rural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Projeto hegemônico, presente na grande maioria das políticas de financiamento da educação pública.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Principais manifestações: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Currículo</a:t>
            </a:r>
          </a:p>
          <a:p>
            <a:pPr algn="just"/>
            <a:r>
              <a:rPr lang="pt-BR" dirty="0" smtClean="0"/>
              <a:t>Formação docente</a:t>
            </a:r>
          </a:p>
          <a:p>
            <a:pPr algn="just"/>
            <a:r>
              <a:rPr lang="pt-BR" dirty="0" smtClean="0"/>
              <a:t>Programas e ações</a:t>
            </a:r>
          </a:p>
          <a:p>
            <a:pPr algn="just"/>
            <a:r>
              <a:rPr lang="pt-BR" dirty="0" smtClean="0"/>
              <a:t>Material didático</a:t>
            </a:r>
          </a:p>
          <a:p>
            <a:pPr algn="just"/>
            <a:r>
              <a:rPr lang="pt-BR" dirty="0" smtClean="0"/>
              <a:t>Financiamento das estruturas e infraestruturas escolares</a:t>
            </a:r>
          </a:p>
          <a:p>
            <a:pPr algn="just"/>
            <a:r>
              <a:rPr lang="pt-BR" dirty="0" smtClean="0"/>
              <a:t>Avaliações...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4"/>
          <p:cNvSpPr txBox="1">
            <a:spLocks noGrp="1"/>
          </p:cNvSpPr>
          <p:nvPr>
            <p:ph type="subTitle" idx="1"/>
          </p:nvPr>
        </p:nvSpPr>
        <p:spPr>
          <a:xfrm>
            <a:off x="1438708" y="2010207"/>
            <a:ext cx="60966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/>
            <a:r>
              <a:rPr lang="pt-BR" sz="2400" dirty="0" smtClean="0">
                <a:latin typeface="+mn-lt"/>
              </a:rPr>
              <a:t>Podemos reverter a lógica hegemônica de financiamento fundamentada na Educaçã</a:t>
            </a:r>
            <a:r>
              <a:rPr lang="pt-BR" sz="2400" dirty="0" smtClean="0">
                <a:latin typeface="+mn-lt"/>
              </a:rPr>
              <a:t>o Rural? Quais iniciativas os sujeitos envolvidos com a Educação do Campo podem tomar para reverter tal quadro?</a:t>
            </a:r>
            <a:endParaRPr sz="2400" dirty="0">
              <a:latin typeface="+mn-lt"/>
            </a:endParaRPr>
          </a:p>
        </p:txBody>
      </p:sp>
      <p:cxnSp>
        <p:nvCxnSpPr>
          <p:cNvPr id="621" name="Google Shape;621;p44"/>
          <p:cNvCxnSpPr/>
          <p:nvPr/>
        </p:nvCxnSpPr>
        <p:spPr>
          <a:xfrm>
            <a:off x="1182475" y="1116100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s and Probability Lesson for High School by Slidesgo">
  <a:themeElements>
    <a:clrScheme name="Simple Light">
      <a:dk1>
        <a:srgbClr val="161616"/>
      </a:dk1>
      <a:lt1>
        <a:srgbClr val="FFFFFF"/>
      </a:lt1>
      <a:dk2>
        <a:srgbClr val="FFC466"/>
      </a:dk2>
      <a:lt2>
        <a:srgbClr val="F8623F"/>
      </a:lt2>
      <a:accent1>
        <a:srgbClr val="FF81A9"/>
      </a:accent1>
      <a:accent2>
        <a:srgbClr val="DAE8FD"/>
      </a:accent2>
      <a:accent3>
        <a:srgbClr val="8EB6FF"/>
      </a:accent3>
      <a:accent4>
        <a:srgbClr val="7FDFCB"/>
      </a:accent4>
      <a:accent5>
        <a:srgbClr val="3843D0"/>
      </a:accent5>
      <a:accent6>
        <a:srgbClr val="FFFFFF"/>
      </a:accent6>
      <a:hlink>
        <a:srgbClr val="16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905</Words>
  <Application>Microsoft Office PowerPoint</Application>
  <PresentationFormat>Apresentação na tela (16:9)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Nunito Light</vt:lpstr>
      <vt:lpstr>Heebo</vt:lpstr>
      <vt:lpstr>Figtree</vt:lpstr>
      <vt:lpstr>Bebas Neue</vt:lpstr>
      <vt:lpstr>Anaheim</vt:lpstr>
      <vt:lpstr>Aharoni</vt:lpstr>
      <vt:lpstr>Wingdings</vt:lpstr>
      <vt:lpstr>Statistics and Probability Lesson for High School by Slidesgo</vt:lpstr>
      <vt:lpstr>Frente de Trabalho FORMACAMPO: Financiamento da Educação  Segundo encontro </vt:lpstr>
      <vt:lpstr>Encontros e temáticas abordadas</vt:lpstr>
      <vt:lpstr>Apresentação do PowerPoint</vt:lpstr>
      <vt:lpstr>Apresentação do PowerPoint</vt:lpstr>
      <vt:lpstr>Projetos em disputa! Financiamento da educação e lógica (hegemonica) da educação rural.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Frente de Trabalho FORMACAMPO: Financiamento da Educação </dc:title>
  <cp:lastModifiedBy>Marcos Paiva</cp:lastModifiedBy>
  <cp:revision>79</cp:revision>
  <dcterms:modified xsi:type="dcterms:W3CDTF">2023-08-17T01:48:24Z</dcterms:modified>
</cp:coreProperties>
</file>